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96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5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2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7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0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3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0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392F0-59E0-464A-98F2-28E98C58068A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FB033-15A2-491F-8DE5-C35C91F7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5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Reliability </a:t>
            </a:r>
            <a:r>
              <a:rPr lang="en-US" sz="3100" b="1" dirty="0"/>
              <a:t>and Operations Subcommittee </a:t>
            </a:r>
            <a:r>
              <a:rPr lang="en-US" sz="3100" b="1" dirty="0" smtClean="0"/>
              <a:t>Report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August </a:t>
            </a:r>
            <a:r>
              <a:rPr lang="en-US" sz="3100" b="1" dirty="0" smtClean="0"/>
              <a:t>2013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ROS Vice Chair Bill Hatfield presented an overview of TAC Leadership meeting</a:t>
            </a:r>
          </a:p>
          <a:p>
            <a:pPr lvl="1"/>
            <a:r>
              <a:rPr lang="en-US" sz="1400" dirty="0" smtClean="0"/>
              <a:t>Have materials published as early as possible, especially voting items</a:t>
            </a:r>
          </a:p>
          <a:p>
            <a:pPr lvl="1"/>
            <a:r>
              <a:rPr lang="en-US" sz="1400" dirty="0" smtClean="0"/>
              <a:t>Provide participants a list of agenda items that are anticipated to be tabled</a:t>
            </a:r>
          </a:p>
          <a:p>
            <a:pPr lvl="1"/>
            <a:r>
              <a:rPr lang="en-US" sz="1400" dirty="0" smtClean="0"/>
              <a:t>Cancel meetings that are not necessary (very light agenda)</a:t>
            </a:r>
            <a:endParaRPr lang="en-US" sz="1400" dirty="0"/>
          </a:p>
          <a:p>
            <a:r>
              <a:rPr lang="en-US" sz="1800" dirty="0"/>
              <a:t>Dan </a:t>
            </a:r>
            <a:r>
              <a:rPr lang="en-US" sz="1800" dirty="0" err="1"/>
              <a:t>Woodfin</a:t>
            </a:r>
            <a:r>
              <a:rPr lang="en-US" sz="1800" dirty="0"/>
              <a:t> presented </a:t>
            </a:r>
            <a:r>
              <a:rPr lang="en-US" sz="1800" dirty="0" smtClean="0"/>
              <a:t>	</a:t>
            </a:r>
            <a:r>
              <a:rPr lang="en-US" sz="1400" dirty="0" err="1" smtClean="0"/>
              <a:t>Phasor</a:t>
            </a:r>
            <a:r>
              <a:rPr lang="en-US" sz="1400" dirty="0" smtClean="0"/>
              <a:t> Measurement Units</a:t>
            </a:r>
          </a:p>
          <a:p>
            <a:pPr lvl="1"/>
            <a:r>
              <a:rPr lang="en-US" sz="1400" dirty="0" smtClean="0"/>
              <a:t>Looking at possibly creating a new task force or work group under ROS</a:t>
            </a:r>
          </a:p>
          <a:p>
            <a:r>
              <a:rPr lang="en-US" sz="1800" dirty="0" smtClean="0"/>
              <a:t>Ken Donohoo presented </a:t>
            </a:r>
            <a:r>
              <a:rPr lang="en-US" sz="1800" i="1" dirty="0" smtClean="0"/>
              <a:t>	</a:t>
            </a:r>
            <a:r>
              <a:rPr lang="en-US" sz="1400" dirty="0" smtClean="0"/>
              <a:t>Geomagnetic Disturbance Mitigation and Proposed Standards</a:t>
            </a:r>
          </a:p>
          <a:p>
            <a:r>
              <a:rPr lang="en-US" sz="1800" dirty="0"/>
              <a:t>Kelly Blackmer presented </a:t>
            </a:r>
            <a:r>
              <a:rPr lang="en-US" sz="1800" dirty="0" smtClean="0"/>
              <a:t> </a:t>
            </a:r>
            <a:r>
              <a:rPr lang="en-US" sz="1400" dirty="0"/>
              <a:t>Operator Certification </a:t>
            </a:r>
            <a:r>
              <a:rPr lang="en-US" sz="1400" dirty="0" smtClean="0"/>
              <a:t>Program</a:t>
            </a:r>
            <a:endParaRPr lang="en-US" sz="1400" dirty="0"/>
          </a:p>
          <a:p>
            <a:r>
              <a:rPr lang="en-US" sz="1800" i="1" dirty="0"/>
              <a:t>Revised ICCP Handbook - 	Motion to approve – </a:t>
            </a:r>
            <a:r>
              <a:rPr lang="en-US" sz="1800" i="1" dirty="0" smtClean="0"/>
              <a:t>Carried</a:t>
            </a:r>
          </a:p>
          <a:p>
            <a:r>
              <a:rPr lang="en-US" sz="1800" i="1" dirty="0"/>
              <a:t>NOGRR118, Hydro Responsive Test Reporting </a:t>
            </a:r>
            <a:r>
              <a:rPr lang="en-US" sz="1800" i="1" dirty="0" smtClean="0"/>
              <a:t> - </a:t>
            </a:r>
            <a:r>
              <a:rPr lang="en-US" sz="1800" i="1" dirty="0"/>
              <a:t>Motion to approve – </a:t>
            </a:r>
            <a:r>
              <a:rPr lang="en-US" sz="1800" i="1" dirty="0" smtClean="0"/>
              <a:t>Carried</a:t>
            </a:r>
          </a:p>
          <a:p>
            <a:r>
              <a:rPr lang="en-US" sz="1800" dirty="0"/>
              <a:t>SPS Type 2 Task Force (SPS2TF</a:t>
            </a:r>
            <a:r>
              <a:rPr lang="en-US" sz="1800" dirty="0" smtClean="0"/>
              <a:t>) Vote to Disband - Carries </a:t>
            </a:r>
            <a:endParaRPr lang="en-US" sz="1800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750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1800" i="1" dirty="0" smtClean="0"/>
              <a:t>remain </a:t>
            </a:r>
            <a:r>
              <a:rPr lang="en-US" sz="1800" i="1" dirty="0"/>
              <a:t>tabled:</a:t>
            </a:r>
            <a:endParaRPr lang="en-US" sz="1800" dirty="0"/>
          </a:p>
          <a:p>
            <a:pPr lvl="1" hangingPunct="0"/>
            <a:r>
              <a:rPr lang="en-US" sz="1400" i="1" dirty="0"/>
              <a:t>NOGRR109, Revisions to Definition of Credible Single Contingency for Operations Planning  (Vote) </a:t>
            </a:r>
            <a:endParaRPr lang="en-US" sz="1400" dirty="0"/>
          </a:p>
          <a:p>
            <a:pPr lvl="1" hangingPunct="0"/>
            <a:r>
              <a:rPr lang="en-US" sz="1400" i="1" dirty="0"/>
              <a:t>NOGRR114, Synchronization with NPRR540, Clarification of Credible Single Contingency (Vote)</a:t>
            </a:r>
            <a:endParaRPr lang="en-US" sz="1400" dirty="0"/>
          </a:p>
          <a:p>
            <a:pPr lvl="1" hangingPunct="0"/>
            <a:r>
              <a:rPr lang="en-US" sz="1400" i="1" dirty="0"/>
              <a:t>NOGRR116, Synchronization with NPRR542, Clarification of the Use of Emergency </a:t>
            </a:r>
            <a:r>
              <a:rPr lang="en-US" sz="1400" i="1" dirty="0" smtClean="0"/>
              <a:t>Condition (Vote)</a:t>
            </a:r>
          </a:p>
          <a:p>
            <a:pPr hangingPunct="0"/>
            <a:r>
              <a:rPr lang="en-US" sz="1800" i="1" dirty="0"/>
              <a:t>Table until after workshop:</a:t>
            </a:r>
            <a:endParaRPr lang="en-US" sz="1800" dirty="0"/>
          </a:p>
          <a:p>
            <a:pPr lvl="1" hangingPunct="0"/>
            <a:r>
              <a:rPr lang="en-US" sz="1400" i="1" dirty="0"/>
              <a:t>NOGRR110, Synchronization with NPRR529, Congestion Management Plan (Vote)</a:t>
            </a:r>
            <a:endParaRPr lang="en-US" sz="1400" dirty="0"/>
          </a:p>
          <a:p>
            <a:pPr lvl="1" hangingPunct="0"/>
            <a:r>
              <a:rPr lang="en-US" sz="1400" i="1" dirty="0"/>
              <a:t>NPRR528, Clarification of Assessment of Chronic Congestion (Vote)</a:t>
            </a:r>
            <a:endParaRPr lang="en-US" sz="1400" dirty="0"/>
          </a:p>
          <a:p>
            <a:pPr lvl="1" hangingPunct="0"/>
            <a:r>
              <a:rPr lang="en-US" sz="1400" i="1" dirty="0"/>
              <a:t>NPRR529, Congestion of Management Plan (Vote)</a:t>
            </a:r>
            <a:endParaRPr lang="en-US" sz="1400" dirty="0"/>
          </a:p>
          <a:p>
            <a:pPr lvl="1" hangingPunct="0"/>
            <a:r>
              <a:rPr lang="en-US" sz="1400" i="1" dirty="0"/>
              <a:t>NPRR540, Clarification of Credible Single Contingency (Possible Vote)</a:t>
            </a:r>
            <a:endParaRPr lang="en-US" sz="1400" dirty="0"/>
          </a:p>
          <a:p>
            <a:pPr lvl="1" hangingPunct="0"/>
            <a:r>
              <a:rPr lang="en-US" sz="1400" i="1" dirty="0"/>
              <a:t>NPRR541, SPS and RAP Modeling Clarification (Vote)</a:t>
            </a:r>
            <a:endParaRPr lang="en-US" sz="1400" dirty="0"/>
          </a:p>
          <a:p>
            <a:pPr lvl="1" hangingPunct="0"/>
            <a:r>
              <a:rPr lang="en-US" sz="1400" i="1" dirty="0"/>
              <a:t>NPRR542, Clarification of the Use of Emergency Condition (Vote)</a:t>
            </a:r>
            <a:endParaRPr lang="en-US" sz="1400" dirty="0"/>
          </a:p>
          <a:p>
            <a:pPr lvl="1" hangingPunct="0"/>
            <a:r>
              <a:rPr lang="en-US" sz="1400" i="1" dirty="0" smtClean="0"/>
              <a:t>SCR774</a:t>
            </a:r>
            <a:r>
              <a:rPr lang="en-US" sz="1400" i="1" dirty="0"/>
              <a:t>, Enhancement to Outage Scheduler and Reports (Vote) </a:t>
            </a:r>
            <a:endParaRPr lang="en-US" sz="1400" dirty="0"/>
          </a:p>
          <a:p>
            <a:pPr marL="0" indent="0" hangingPunct="0">
              <a:buNone/>
            </a:pPr>
            <a:r>
              <a:rPr lang="en-US" sz="1800" dirty="0" smtClean="0"/>
              <a:t>	</a:t>
            </a:r>
          </a:p>
          <a:p>
            <a:pPr marL="0" indent="0" algn="ctr" hangingPunct="0">
              <a:buNone/>
            </a:pPr>
            <a:r>
              <a:rPr lang="en-US" sz="1800" dirty="0" smtClean="0"/>
              <a:t>Many groups have provided comments – ‘</a:t>
            </a:r>
            <a:r>
              <a:rPr lang="en-US" sz="1800" dirty="0" err="1" smtClean="0"/>
              <a:t>pingponging</a:t>
            </a:r>
            <a:r>
              <a:rPr lang="en-US" sz="1800" dirty="0" smtClean="0"/>
              <a:t>’ </a:t>
            </a:r>
          </a:p>
          <a:p>
            <a:pPr marL="457200" lvl="1" indent="0" algn="ctr" hangingPunct="0">
              <a:buNone/>
            </a:pPr>
            <a:r>
              <a:rPr lang="en-US" sz="1400" dirty="0" smtClean="0"/>
              <a:t>Workshops will attempt to get some consensus</a:t>
            </a:r>
            <a:r>
              <a:rPr lang="en-US" sz="1400" dirty="0"/>
              <a:t>, bring it to </a:t>
            </a:r>
            <a:r>
              <a:rPr lang="en-US" sz="1400" dirty="0" smtClean="0"/>
              <a:t>ROS </a:t>
            </a:r>
            <a:r>
              <a:rPr lang="en-US" sz="1400" dirty="0"/>
              <a:t>for a </a:t>
            </a:r>
            <a:r>
              <a:rPr lang="en-US" sz="1400" dirty="0" smtClean="0"/>
              <a:t>vote.</a:t>
            </a:r>
            <a:endParaRPr lang="en-US" sz="1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Reliability </a:t>
            </a:r>
            <a:r>
              <a:rPr lang="en-US" sz="3100" b="1" dirty="0"/>
              <a:t>and Operations Subcommittee </a:t>
            </a:r>
            <a:r>
              <a:rPr lang="en-US" sz="3100" b="1" dirty="0" smtClean="0"/>
              <a:t>Report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August </a:t>
            </a:r>
            <a:r>
              <a:rPr lang="en-US" sz="3100" b="1" dirty="0" smtClean="0"/>
              <a:t>2013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50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179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 Reliability and Operations Subcommittee Report  August 2013 </vt:lpstr>
      <vt:lpstr> Reliability and Operations Subcommittee Report  August 2013 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hholloway</dc:creator>
  <cp:lastModifiedBy>hholloway</cp:lastModifiedBy>
  <cp:revision>5</cp:revision>
  <dcterms:created xsi:type="dcterms:W3CDTF">2013-07-19T14:26:22Z</dcterms:created>
  <dcterms:modified xsi:type="dcterms:W3CDTF">2013-08-23T16:14:24Z</dcterms:modified>
</cp:coreProperties>
</file>