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58" r:id="rId2"/>
    <p:sldId id="257" r:id="rId3"/>
    <p:sldId id="259" r:id="rId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GS0O0B" initials="R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40949A"/>
    <a:srgbClr val="0000CC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718" autoAdjust="0"/>
  </p:normalViewPr>
  <p:slideViewPr>
    <p:cSldViewPr>
      <p:cViewPr>
        <p:scale>
          <a:sx n="80" d="100"/>
          <a:sy n="80" d="100"/>
        </p:scale>
        <p:origin x="-1380" y="-666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36076E6-4C41-494E-92D8-4549E161B9BD}" type="datetimeFigureOut">
              <a:rPr lang="en-US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066F5C2-B83D-4D3E-8359-42244583A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3329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82155F6-4DFB-4028-8A84-F707AF0F8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221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D4F76-2B59-43E7-B22B-923C49B0C8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5F68A397-4092-4532-A972-265CE674CD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1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6181725" y="63436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E1FEB49-A385-4119-82F5-CC012B151C3D}" type="slidenum">
              <a:rPr lang="en-US" sz="1200"/>
              <a:pPr algn="r"/>
              <a:t>‹#›</a:t>
            </a:fld>
            <a:endParaRPr lang="en-US" sz="120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334125"/>
            <a:ext cx="2819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Tab X  ERCOT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7" r:id="rId1"/>
    <p:sldLayoutId id="2147484468" r:id="rId2"/>
    <p:sldLayoutId id="2147484469" r:id="rId3"/>
    <p:sldLayoutId id="2147484470" r:id="rId4"/>
    <p:sldLayoutId id="2147484471" r:id="rId5"/>
    <p:sldLayoutId id="2147484472" r:id="rId6"/>
    <p:sldLayoutId id="2147484473" r:id="rId7"/>
    <p:sldLayoutId id="2147484474" r:id="rId8"/>
    <p:sldLayoutId id="2147484475" r:id="rId9"/>
    <p:sldLayoutId id="2147484476" r:id="rId10"/>
    <p:sldLayoutId id="2147484466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924175"/>
            <a:ext cx="6553200" cy="857250"/>
          </a:xfrm>
        </p:spPr>
        <p:txBody>
          <a:bodyPr/>
          <a:lstStyle/>
          <a:p>
            <a:r>
              <a:rPr lang="en-US" dirty="0" smtClean="0"/>
              <a:t>Kenan </a:t>
            </a:r>
            <a:r>
              <a:rPr lang="en-US" dirty="0" err="1" smtClean="0"/>
              <a:t>Ögelman</a:t>
            </a:r>
            <a:r>
              <a:rPr lang="en-US" dirty="0" smtClean="0"/>
              <a:t> &amp; Randa Stephenson</a:t>
            </a:r>
          </a:p>
          <a:p>
            <a:endParaRPr lang="en-US" dirty="0" smtClean="0"/>
          </a:p>
        </p:txBody>
      </p:sp>
      <p:sp>
        <p:nvSpPr>
          <p:cNvPr id="12291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600200" y="1457325"/>
            <a:ext cx="6629400" cy="1241425"/>
          </a:xfrm>
        </p:spPr>
        <p:txBody>
          <a:bodyPr/>
          <a:lstStyle/>
          <a:p>
            <a:r>
              <a:rPr lang="en-US" dirty="0" smtClean="0"/>
              <a:t>TAC Leadership Retreat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0" name="Rectangle 20"/>
          <p:cNvSpPr txBox="1">
            <a:spLocks noChangeArrowheads="1"/>
          </p:cNvSpPr>
          <p:nvPr/>
        </p:nvSpPr>
        <p:spPr bwMode="auto">
          <a:xfrm>
            <a:off x="1676400" y="4343400"/>
            <a:ext cx="55816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kern="0" dirty="0" smtClean="0">
                <a:latin typeface="Arial Black" pitchFamily="34" charset="0"/>
                <a:cs typeface="+mn-cs"/>
              </a:rPr>
              <a:t>TAC Meeting</a:t>
            </a:r>
            <a:endParaRPr lang="en-US" kern="0" dirty="0">
              <a:latin typeface="Arial Black" pitchFamily="34" charset="0"/>
              <a:cs typeface="+mn-cs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kern="0" dirty="0" smtClean="0">
                <a:latin typeface="Arial Black" pitchFamily="34" charset="0"/>
                <a:cs typeface="+mn-cs"/>
              </a:rPr>
              <a:t>September 5, </a:t>
            </a:r>
            <a:r>
              <a:rPr lang="en-US" kern="0" dirty="0">
                <a:latin typeface="Arial Black" pitchFamily="34" charset="0"/>
                <a:cs typeface="+mn-cs"/>
              </a:rPr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 of Discussion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458200" cy="54864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sz="1700" dirty="0" smtClean="0"/>
              <a:t>Review of Subcommittee, Working Groups and Tasks Forces:</a:t>
            </a:r>
          </a:p>
          <a:p>
            <a:pPr marL="225425" indent="-225425">
              <a:spcBef>
                <a:spcPts val="0"/>
              </a:spcBef>
              <a:defRPr/>
            </a:pPr>
            <a:r>
              <a:rPr lang="en-US" sz="1700" b="0" dirty="0" smtClean="0"/>
              <a:t>No suggested changes to structure of current groups</a:t>
            </a:r>
          </a:p>
          <a:p>
            <a:pPr marL="225425" indent="-225425">
              <a:spcBef>
                <a:spcPts val="0"/>
              </a:spcBef>
              <a:defRPr/>
            </a:pPr>
            <a:r>
              <a:rPr lang="en-US" sz="1700" b="0" dirty="0" smtClean="0"/>
              <a:t>Concerns about working groups and task forces submitting comments without a voting structure’s review </a:t>
            </a:r>
            <a:endParaRPr lang="en-US" sz="1700" b="0" i="1" dirty="0" smtClean="0">
              <a:solidFill>
                <a:srgbClr val="FF0000"/>
              </a:solidFill>
            </a:endParaRPr>
          </a:p>
          <a:p>
            <a:pPr marL="625475" lvl="1" indent="-225425">
              <a:spcBef>
                <a:spcPts val="0"/>
              </a:spcBef>
              <a:defRPr/>
            </a:pPr>
            <a:r>
              <a:rPr lang="en-US" sz="1700" dirty="0" smtClean="0"/>
              <a:t>Subcommittees have different process for approving or supporting comments filed by their working groups and task forces  </a:t>
            </a:r>
          </a:p>
          <a:p>
            <a:pPr marL="1025525" lvl="2" indent="-225425">
              <a:spcBef>
                <a:spcPts val="0"/>
              </a:spcBef>
              <a:defRPr/>
            </a:pPr>
            <a:r>
              <a:rPr lang="en-US" sz="1500" dirty="0" smtClean="0"/>
              <a:t>Should we have a consistent methodology? </a:t>
            </a:r>
          </a:p>
          <a:p>
            <a:pPr marL="1025525" lvl="2" indent="-225425">
              <a:spcBef>
                <a:spcPts val="0"/>
              </a:spcBef>
              <a:defRPr/>
            </a:pPr>
            <a:r>
              <a:rPr lang="en-US" sz="1500" dirty="0" smtClean="0"/>
              <a:t>Timing concerns and need for email votes</a:t>
            </a:r>
          </a:p>
          <a:p>
            <a:pPr marL="1025525" lvl="2" indent="-225425">
              <a:spcBef>
                <a:spcPts val="0"/>
              </a:spcBef>
              <a:defRPr/>
            </a:pPr>
            <a:r>
              <a:rPr lang="en-US" sz="1500" dirty="0" smtClean="0"/>
              <a:t>Possible change to TAC Procedure or Subcommittee Procedures to define what working groups/task forces can/cannot do</a:t>
            </a:r>
            <a:endParaRPr lang="en-US" sz="1500" dirty="0" smtClean="0">
              <a:solidFill>
                <a:srgbClr val="FF0000"/>
              </a:solidFill>
            </a:endParaRPr>
          </a:p>
          <a:p>
            <a:pPr marL="225425" indent="-225425">
              <a:spcBef>
                <a:spcPts val="0"/>
              </a:spcBef>
              <a:defRPr/>
            </a:pPr>
            <a:r>
              <a:rPr lang="en-US" sz="1700" b="0" dirty="0" smtClean="0"/>
              <a:t>Discussed the need for more workshops for cross-over issues that impact numerous subcommittees</a:t>
            </a:r>
          </a:p>
          <a:p>
            <a:pPr marL="625475" lvl="1" indent="-225425">
              <a:spcBef>
                <a:spcPts val="0"/>
              </a:spcBef>
              <a:defRPr/>
            </a:pPr>
            <a:r>
              <a:rPr lang="en-US" sz="1700" dirty="0" smtClean="0"/>
              <a:t>Example: AS methodology, Constraint Management Plan Revision Requests</a:t>
            </a:r>
          </a:p>
          <a:p>
            <a:pPr marL="225425" indent="-225425">
              <a:spcBef>
                <a:spcPts val="0"/>
              </a:spcBef>
              <a:defRPr/>
            </a:pPr>
            <a:r>
              <a:rPr lang="en-US" sz="1700" b="0" dirty="0" smtClean="0"/>
              <a:t>Favorable comments on recent changes to the PRS project update and Project Priority List (PPL)</a:t>
            </a:r>
          </a:p>
          <a:p>
            <a:pPr marL="225425" indent="-225425">
              <a:spcBef>
                <a:spcPts val="0"/>
              </a:spcBef>
              <a:defRPr/>
            </a:pPr>
            <a:r>
              <a:rPr lang="en-US" sz="1700" b="0" dirty="0" smtClean="0"/>
              <a:t>Other topics</a:t>
            </a:r>
          </a:p>
          <a:p>
            <a:pPr marL="625475" lvl="1" indent="-225425">
              <a:spcBef>
                <a:spcPts val="0"/>
              </a:spcBef>
              <a:defRPr/>
            </a:pPr>
            <a:r>
              <a:rPr lang="en-US" sz="1700" dirty="0" smtClean="0"/>
              <a:t>More participation and leadership needed at working group and task force level</a:t>
            </a:r>
          </a:p>
          <a:p>
            <a:pPr marL="625475" lvl="1" indent="-225425">
              <a:spcBef>
                <a:spcPts val="0"/>
              </a:spcBef>
              <a:defRPr/>
            </a:pPr>
            <a:r>
              <a:rPr lang="en-US" sz="1700" dirty="0" smtClean="0"/>
              <a:t>Early posting of agendas, Web Ex improvements, determining possible voting items, etc.</a:t>
            </a:r>
          </a:p>
          <a:p>
            <a:pPr marL="625475" lvl="1" indent="-225425">
              <a:spcBef>
                <a:spcPts val="0"/>
              </a:spcBef>
              <a:defRPr/>
            </a:pPr>
            <a:endParaRPr lang="en-US" sz="1700" b="0" dirty="0"/>
          </a:p>
          <a:p>
            <a:pPr marL="0" indent="0">
              <a:buFontTx/>
              <a:buNone/>
              <a:defRPr/>
            </a:pPr>
            <a:endParaRPr lang="en-US" sz="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 of Discussion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08025"/>
            <a:ext cx="8458200" cy="54864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sz="1700" dirty="0" smtClean="0"/>
              <a:t>Improvements to the TAC Procedures:</a:t>
            </a:r>
          </a:p>
          <a:p>
            <a:pPr marL="225425" indent="-225425">
              <a:spcBef>
                <a:spcPts val="0"/>
              </a:spcBef>
              <a:defRPr/>
            </a:pPr>
            <a:r>
              <a:rPr lang="en-US" sz="1700" b="0" dirty="0" smtClean="0"/>
              <a:t>Concerns over the appeals and need for affirmative action (i.e., NPRR 444 &amp; 508)</a:t>
            </a:r>
          </a:p>
          <a:p>
            <a:pPr marL="625475" lvl="1" indent="-225425">
              <a:spcBef>
                <a:spcPts val="0"/>
              </a:spcBef>
              <a:defRPr/>
            </a:pPr>
            <a:r>
              <a:rPr lang="en-US" sz="1700" dirty="0" smtClean="0"/>
              <a:t>Board Policies &amp; Procedures Section 8.1 states that any entity that can demonstrate that it is affected by a TAC action may appeal that TAC action to the Board.</a:t>
            </a:r>
          </a:p>
          <a:p>
            <a:pPr marL="625475" lvl="1" indent="-225425">
              <a:spcBef>
                <a:spcPts val="0"/>
              </a:spcBef>
              <a:defRPr/>
            </a:pPr>
            <a:r>
              <a:rPr lang="en-US" sz="1700" b="0" dirty="0" smtClean="0"/>
              <a:t>The ERCOT Bylaws define an act of TAC as affirmative votes of 67% of TAC.</a:t>
            </a:r>
          </a:p>
          <a:p>
            <a:pPr marL="625475" lvl="1" indent="-225425">
              <a:spcBef>
                <a:spcPts val="0"/>
              </a:spcBef>
              <a:defRPr/>
            </a:pPr>
            <a:r>
              <a:rPr lang="en-US" sz="1700" dirty="0" smtClean="0"/>
              <a:t>Should TAC recommend that the Board Policies &amp; Procedures be revised to allow items that are not an “act” of TAC to be appealed? (i.e., If a 67% affirmative vote cannot be reached, can a party appeal the inaction to the Board?)</a:t>
            </a:r>
            <a:endParaRPr lang="en-US" sz="1700" b="0" dirty="0" smtClean="0"/>
          </a:p>
          <a:p>
            <a:pPr marL="225425" indent="-225425">
              <a:spcBef>
                <a:spcPts val="0"/>
              </a:spcBef>
              <a:defRPr/>
            </a:pPr>
            <a:r>
              <a:rPr lang="en-US" sz="1700" b="0" dirty="0" smtClean="0"/>
              <a:t>Defining a process for appeals to TAC</a:t>
            </a:r>
          </a:p>
          <a:p>
            <a:pPr marL="625475" lvl="1" indent="-225425">
              <a:spcBef>
                <a:spcPts val="0"/>
              </a:spcBef>
              <a:defRPr/>
            </a:pPr>
            <a:r>
              <a:rPr lang="en-US" sz="1700" dirty="0" smtClean="0"/>
              <a:t>Protocol Section 21.4.11, Appeal of Action and the respective Market Guide Sections clearly define what Revision Request items can be appealed:  </a:t>
            </a:r>
          </a:p>
          <a:p>
            <a:pPr marL="1025525" lvl="2" indent="-225425">
              <a:spcBef>
                <a:spcPts val="0"/>
              </a:spcBef>
              <a:defRPr/>
            </a:pPr>
            <a:r>
              <a:rPr lang="en-US" sz="1600" dirty="0" smtClean="0"/>
              <a:t>Parties may </a:t>
            </a:r>
            <a:r>
              <a:rPr lang="en-US" sz="1600" dirty="0"/>
              <a:t>appeal a </a:t>
            </a:r>
            <a:r>
              <a:rPr lang="en-US" sz="1600" dirty="0" smtClean="0"/>
              <a:t>subcommittee </a:t>
            </a:r>
            <a:r>
              <a:rPr lang="en-US" sz="1600" dirty="0"/>
              <a:t>action to reject, defer or refer a Revision </a:t>
            </a:r>
            <a:r>
              <a:rPr lang="en-US" sz="1600" dirty="0" smtClean="0"/>
              <a:t>Request, directly to TAC</a:t>
            </a:r>
            <a:endParaRPr lang="en-US" sz="1500" dirty="0" smtClean="0"/>
          </a:p>
          <a:p>
            <a:pPr marL="625475" lvl="1" indent="-225425">
              <a:spcBef>
                <a:spcPts val="0"/>
              </a:spcBef>
              <a:defRPr/>
            </a:pPr>
            <a:r>
              <a:rPr lang="en-US" sz="1700" b="0" dirty="0" smtClean="0"/>
              <a:t>Should we establish timelines for appealing other subcommittee actions in the TAC Procedures?</a:t>
            </a:r>
          </a:p>
          <a:p>
            <a:pPr marL="625475" lvl="1" indent="-225425">
              <a:spcBef>
                <a:spcPts val="0"/>
              </a:spcBef>
              <a:defRPr/>
            </a:pPr>
            <a:endParaRPr lang="en-US" sz="1700" b="0" dirty="0"/>
          </a:p>
          <a:p>
            <a:pPr marL="0" indent="0">
              <a:buFontTx/>
              <a:buNone/>
              <a:defRPr/>
            </a:pPr>
            <a:endParaRPr lang="en-US" sz="800" b="0" dirty="0" smtClean="0"/>
          </a:p>
        </p:txBody>
      </p:sp>
    </p:spTree>
    <p:extLst>
      <p:ext uri="{BB962C8B-B14F-4D97-AF65-F5344CB8AC3E}">
        <p14:creationId xmlns:p14="http://schemas.microsoft.com/office/powerpoint/2010/main" val="164765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5986</TotalTime>
  <Words>352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Custom Design</vt:lpstr>
      <vt:lpstr>TAC Leadership Retreat </vt:lpstr>
      <vt:lpstr>Summary of Discussion</vt:lpstr>
      <vt:lpstr>Summary of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Wilkins, Tisa</dc:creator>
  <cp:lastModifiedBy>TAC 070213</cp:lastModifiedBy>
  <cp:revision>265</cp:revision>
  <cp:lastPrinted>2012-11-26T16:43:41Z</cp:lastPrinted>
  <dcterms:created xsi:type="dcterms:W3CDTF">2005-04-21T14:28:35Z</dcterms:created>
  <dcterms:modified xsi:type="dcterms:W3CDTF">2013-08-29T14:51:41Z</dcterms:modified>
</cp:coreProperties>
</file>