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58" r:id="rId3"/>
    <p:sldId id="26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29223-9665-4516-98A5-84838A4E9FC7}" type="datetimeFigureOut">
              <a:rPr lang="en-US" smtClean="0"/>
              <a:t>8/15/2013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259E-64E0-44A2-9CD7-D32607C615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189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259E-64E0-44A2-9CD7-D32607C6157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01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259E-64E0-44A2-9CD7-D32607C6157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78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872-7EAD-46CF-A0ED-9B047F81FB41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E24E-2CA3-452F-B58B-41D0B886ACF8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45BB-F3D3-4C31-B4C4-B52D2891ABD6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49C1C-090A-47BA-92D9-D661D3D5153B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FAC9-2052-4EA3-A656-627543180205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4F22F-87A8-421D-9703-4718EFAB0518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BD9D4-8B43-4C3A-AABA-60DC458D7C9D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C6107-D4DB-4355-89EC-64C16673DB36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9938-E805-47BF-9DCC-70F2AEC2AE4F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7320-DC7F-4F20-BC41-4A6AFEED03F5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FE82-F33E-4045-82F1-5737A01882FB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622E76D-01B4-4CFC-A322-785E4C138DE3}" type="datetime1">
              <a:rPr lang="en-US" smtClean="0"/>
              <a:t>8/15/2013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835A26A-5107-47E5-9118-4101E82697F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committees/board/tac/rms/sttf/keydocs/2013/2014_Meter_Read_Calendar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package" Target="../embeddings/Microsoft_Word_Document1.docx"/><Relationship Id="rId4" Type="http://schemas.openxmlformats.org/officeDocument/2006/relationships/hyperlink" Target="http://www.ercot.com/committees/board/tac/rms/sttf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Sharyland Transition </a:t>
            </a:r>
            <a:br>
              <a:rPr lang="en-US" dirty="0" smtClean="0"/>
            </a:br>
            <a:r>
              <a:rPr lang="en-US" dirty="0" smtClean="0"/>
              <a:t>Taskforce (STTF)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9400" y="5943600"/>
            <a:ext cx="2133600" cy="329259"/>
          </a:xfrm>
        </p:spPr>
        <p:txBody>
          <a:bodyPr>
            <a:noAutofit/>
          </a:bodyPr>
          <a:lstStyle/>
          <a:p>
            <a:r>
              <a:rPr lang="en-US" sz="900" b="1" dirty="0" smtClean="0"/>
              <a:t>Update to RMS</a:t>
            </a:r>
          </a:p>
          <a:p>
            <a:r>
              <a:rPr lang="en-US" sz="900" b="1" dirty="0" smtClean="0"/>
              <a:t>August 21, 2013</a:t>
            </a:r>
            <a:endParaRPr lang="en-US" sz="9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915400" cy="4876800"/>
          </a:xfrm>
        </p:spPr>
        <p:txBody>
          <a:bodyPr>
            <a:normAutofit/>
          </a:bodyPr>
          <a:lstStyle/>
          <a:p>
            <a:pPr marL="237744" lvl="2" indent="0">
              <a:buNone/>
              <a:defRPr/>
            </a:pPr>
            <a:r>
              <a:rPr lang="en-US" sz="2000" b="1" dirty="0" smtClean="0"/>
              <a:t>Received Flight 0613 Update: </a:t>
            </a:r>
          </a:p>
          <a:p>
            <a:pPr lvl="3">
              <a:defRPr/>
            </a:pPr>
            <a:r>
              <a:rPr lang="en-US" sz="1800" dirty="0" smtClean="0"/>
              <a:t>Sharyland </a:t>
            </a:r>
            <a:r>
              <a:rPr lang="en-US" sz="1800" dirty="0" smtClean="0"/>
              <a:t>Utilities flight testing </a:t>
            </a:r>
            <a:r>
              <a:rPr lang="en-US" sz="1800" dirty="0"/>
              <a:t>with potential Default CRs is complete.  </a:t>
            </a:r>
            <a:endParaRPr lang="en-US" sz="1800" dirty="0" smtClean="0"/>
          </a:p>
          <a:p>
            <a:pPr lvl="3">
              <a:defRPr/>
            </a:pPr>
            <a:r>
              <a:rPr lang="en-US" sz="1800" dirty="0" smtClean="0"/>
              <a:t>There </a:t>
            </a:r>
            <a:r>
              <a:rPr lang="en-US" sz="1800" dirty="0"/>
              <a:t>were 21 Default CRs that tested in </a:t>
            </a:r>
            <a:r>
              <a:rPr lang="en-US" sz="1800" dirty="0" smtClean="0"/>
              <a:t>Flight 0613 to </a:t>
            </a:r>
            <a:r>
              <a:rPr lang="en-US" sz="1800" dirty="0"/>
              <a:t>become certified in the new Sharyland Utilities </a:t>
            </a:r>
            <a:r>
              <a:rPr lang="en-US" sz="1800" dirty="0" smtClean="0"/>
              <a:t>service territory</a:t>
            </a:r>
            <a:endParaRPr lang="en-US" sz="1800" dirty="0" smtClean="0"/>
          </a:p>
          <a:p>
            <a:pPr lvl="3">
              <a:defRPr/>
            </a:pPr>
            <a:endParaRPr lang="en-US" sz="1800" dirty="0"/>
          </a:p>
          <a:p>
            <a:pPr marL="237744" lvl="2" indent="0">
              <a:buNone/>
              <a:defRPr/>
            </a:pPr>
            <a:r>
              <a:rPr lang="en-US" sz="2000" b="1" dirty="0" smtClean="0"/>
              <a:t>Upcoming Flight 1013:</a:t>
            </a:r>
          </a:p>
          <a:p>
            <a:pPr lvl="3"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Sign-up </a:t>
            </a:r>
            <a:r>
              <a:rPr lang="en-US" sz="1800" b="1" dirty="0">
                <a:solidFill>
                  <a:srgbClr val="FF0000"/>
                </a:solidFill>
              </a:rPr>
              <a:t>begins on September 4</a:t>
            </a:r>
            <a:r>
              <a:rPr lang="en-US" sz="1800" b="1" dirty="0" smtClean="0">
                <a:solidFill>
                  <a:srgbClr val="FF0000"/>
                </a:solidFill>
              </a:rPr>
              <a:t>, </a:t>
            </a:r>
            <a:r>
              <a:rPr lang="en-US" sz="1800" b="1" dirty="0">
                <a:solidFill>
                  <a:srgbClr val="FF0000"/>
                </a:solidFill>
              </a:rPr>
              <a:t>2013 </a:t>
            </a:r>
          </a:p>
          <a:p>
            <a:pPr lvl="3">
              <a:defRPr/>
            </a:pPr>
            <a:r>
              <a:rPr lang="en-US" sz="1800" dirty="0"/>
              <a:t>Competitive Retailers wishing to become certified for the new Sharyland Utilities Service Territory </a:t>
            </a:r>
            <a:r>
              <a:rPr lang="en-US" sz="1800" b="1" u="sng" dirty="0">
                <a:solidFill>
                  <a:srgbClr val="FF3300"/>
                </a:solidFill>
              </a:rPr>
              <a:t>MUST</a:t>
            </a:r>
            <a:r>
              <a:rPr lang="en-US" sz="1800" dirty="0">
                <a:solidFill>
                  <a:srgbClr val="FF3300"/>
                </a:solidFill>
              </a:rPr>
              <a:t> </a:t>
            </a:r>
            <a:r>
              <a:rPr lang="en-US" sz="1800" dirty="0"/>
              <a:t>sign-up and test in this last flight for 2013</a:t>
            </a:r>
            <a:r>
              <a:rPr lang="en-US" sz="1800" dirty="0" smtClean="0"/>
              <a:t>.</a:t>
            </a:r>
          </a:p>
          <a:p>
            <a:pPr lvl="3">
              <a:defRPr/>
            </a:pPr>
            <a:endParaRPr lang="en-US" sz="1800" dirty="0"/>
          </a:p>
          <a:p>
            <a:pPr marL="171450" indent="57150"/>
            <a:r>
              <a:rPr lang="en-US" sz="2000" dirty="0" smtClean="0"/>
              <a:t>2014 </a:t>
            </a:r>
            <a:r>
              <a:rPr lang="en-US" sz="2000" dirty="0"/>
              <a:t>Cycle </a:t>
            </a:r>
            <a:r>
              <a:rPr lang="en-US" sz="2000" dirty="0" smtClean="0"/>
              <a:t>Meter Read Calendar Finalized by Sharyland Utilities </a:t>
            </a:r>
          </a:p>
          <a:p>
            <a:pPr lvl="3"/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://www.ercot.com/content/committees/board/tac/rms/sttf/keydocs/2013/2014_Meter_Read_Calendar.pdf</a:t>
            </a:r>
            <a:endParaRPr lang="en-US" sz="1800" dirty="0"/>
          </a:p>
          <a:p>
            <a:pPr marL="466344" lvl="3" indent="0">
              <a:buNone/>
            </a:pPr>
            <a:r>
              <a:rPr lang="en-US" dirty="0" smtClean="0"/>
              <a:t>		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751537"/>
              </p:ext>
            </p:extLst>
          </p:nvPr>
        </p:nvGraphicFramePr>
        <p:xfrm>
          <a:off x="4114800" y="4038600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Acrobat Document" showAsIcon="1" r:id="rId4" imgW="914400" imgH="714240" progId="AcroExch.Document.7">
                  <p:embed/>
                </p:oleObj>
              </mc:Choice>
              <mc:Fallback>
                <p:oleObj name="Acrobat Document" showAsIcon="1" r:id="rId4" imgW="914400" imgH="71424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4038600"/>
                        <a:ext cx="914400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920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839200" cy="4876800"/>
          </a:xfrm>
        </p:spPr>
        <p:txBody>
          <a:bodyPr>
            <a:normAutofit fontScale="85000" lnSpcReduction="20000"/>
          </a:bodyPr>
          <a:lstStyle/>
          <a:p>
            <a:pPr marL="0" lvl="0" indent="0"/>
            <a:r>
              <a:rPr lang="en-US" sz="2000" dirty="0" smtClean="0"/>
              <a:t>What </a:t>
            </a:r>
            <a:r>
              <a:rPr lang="en-US" sz="2000" dirty="0"/>
              <a:t>would a delay in the </a:t>
            </a:r>
            <a:r>
              <a:rPr lang="en-US" sz="2000" dirty="0" smtClean="0"/>
              <a:t>Approval </a:t>
            </a:r>
            <a:r>
              <a:rPr lang="en-US" sz="2000" dirty="0"/>
              <a:t>of Docket 41474 look like for </a:t>
            </a:r>
            <a:r>
              <a:rPr lang="en-US" sz="2000" dirty="0" smtClean="0"/>
              <a:t>Sharyland Utilities’        Transition </a:t>
            </a:r>
            <a:r>
              <a:rPr lang="en-US" sz="2000" dirty="0"/>
              <a:t>to Competition?  </a:t>
            </a:r>
            <a:endParaRPr lang="en-US" sz="2000" dirty="0" smtClean="0"/>
          </a:p>
          <a:p>
            <a:pPr lvl="2"/>
            <a:r>
              <a:rPr lang="en-US" sz="1800" dirty="0" smtClean="0"/>
              <a:t>This continues to be a discussion item on the agenda for STTF today to devise a Plan B or Fallback Plan in case there are some unexpected delays in PUCT Final approval.   </a:t>
            </a:r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CR’s Preliminary Options discussed during the July 17</a:t>
            </a:r>
            <a:r>
              <a:rPr lang="en-US" baseline="30000" dirty="0" smtClean="0"/>
              <a:t>th</a:t>
            </a:r>
            <a:r>
              <a:rPr lang="en-US" dirty="0" smtClean="0"/>
              <a:t> meeting: </a:t>
            </a:r>
          </a:p>
          <a:p>
            <a:pPr lvl="5">
              <a:buFont typeface="Arial" pitchFamily="34" charset="0"/>
              <a:buChar char="•"/>
            </a:pPr>
            <a:r>
              <a:rPr lang="en-US" dirty="0" smtClean="0"/>
              <a:t>Sliding </a:t>
            </a:r>
            <a:r>
              <a:rPr lang="en-US" dirty="0"/>
              <a:t>implementation to a Month by Month Transition Plan</a:t>
            </a:r>
          </a:p>
          <a:p>
            <a:pPr lvl="5">
              <a:buFont typeface="Arial" pitchFamily="34" charset="0"/>
              <a:buChar char="•"/>
            </a:pPr>
            <a:r>
              <a:rPr lang="en-US" dirty="0" smtClean="0"/>
              <a:t>Transitioning </a:t>
            </a:r>
            <a:r>
              <a:rPr lang="en-US" dirty="0"/>
              <a:t>ESI IDs on a Day to Day Transition Plan</a:t>
            </a:r>
          </a:p>
          <a:p>
            <a:pPr lvl="5">
              <a:buFont typeface="Arial" pitchFamily="34" charset="0"/>
              <a:buChar char="•"/>
            </a:pPr>
            <a:r>
              <a:rPr lang="en-US" dirty="0" smtClean="0"/>
              <a:t>Are </a:t>
            </a:r>
            <a:r>
              <a:rPr lang="en-US" dirty="0"/>
              <a:t>there other options </a:t>
            </a:r>
            <a:r>
              <a:rPr lang="en-US" dirty="0" smtClean="0"/>
              <a:t>STTF should consider?</a:t>
            </a:r>
          </a:p>
          <a:p>
            <a:pPr lvl="5">
              <a:buFont typeface="Arial" pitchFamily="34" charset="0"/>
              <a:buChar char="•"/>
            </a:pPr>
            <a:r>
              <a:rPr lang="en-US" dirty="0" smtClean="0"/>
              <a:t>What are the pro/cons for all options?</a:t>
            </a:r>
          </a:p>
          <a:p>
            <a:pPr lvl="4">
              <a:buFont typeface="Arial" pitchFamily="34" charset="0"/>
              <a:buChar char="•"/>
            </a:pPr>
            <a:r>
              <a:rPr lang="en-US" dirty="0" smtClean="0"/>
              <a:t>What is the deadline date for making a Final Plan B/Fallback Plan Decision? </a:t>
            </a:r>
          </a:p>
          <a:p>
            <a:pPr marL="0" lvl="0" indent="0"/>
            <a:r>
              <a:rPr lang="en-US" sz="2000" dirty="0" smtClean="0"/>
              <a:t>STTF continues to provide updates to our Frequently Asked Questions (FAQs) narrative:</a:t>
            </a:r>
          </a:p>
          <a:p>
            <a:pPr lvl="0">
              <a:buFont typeface="Arial" pitchFamily="34" charset="0"/>
              <a:buChar char="•"/>
            </a:pPr>
            <a:endParaRPr lang="en-US" sz="2000" dirty="0" smtClean="0"/>
          </a:p>
          <a:p>
            <a:pPr lvl="0">
              <a:buFont typeface="Arial" pitchFamily="34" charset="0"/>
              <a:buChar char="•"/>
            </a:pPr>
            <a:endParaRPr lang="en-US" sz="2000" dirty="0" smtClean="0"/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r>
              <a:rPr lang="en-US" sz="2000" b="1" dirty="0" smtClean="0"/>
              <a:t>STTF Key Documents Web link</a:t>
            </a:r>
            <a:r>
              <a:rPr lang="en-US" sz="2000" dirty="0" smtClean="0"/>
              <a:t>:</a:t>
            </a:r>
          </a:p>
          <a:p>
            <a:pPr lvl="4"/>
            <a:r>
              <a:rPr lang="en-US" sz="2000" dirty="0">
                <a:hlinkClick r:id="rId4"/>
              </a:rPr>
              <a:t>http://www.ercot.com/committees/board/tac/rms/sttf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pPr lvl="4"/>
            <a:endParaRPr lang="en-US" sz="2000" dirty="0" smtClean="0"/>
          </a:p>
          <a:p>
            <a:pPr marL="0" indent="0"/>
            <a:r>
              <a:rPr lang="en-US" sz="2000" dirty="0" smtClean="0"/>
              <a:t>Next STTF Meeting: </a:t>
            </a:r>
          </a:p>
          <a:p>
            <a:pPr lvl="4"/>
            <a:r>
              <a:rPr lang="en-US" sz="2000" dirty="0" smtClean="0"/>
              <a:t>1:00 PM today , August 21, 2013 , at ERCOT Met CTR Conf. RM 206 following RMS.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607397"/>
              </p:ext>
            </p:extLst>
          </p:nvPr>
        </p:nvGraphicFramePr>
        <p:xfrm>
          <a:off x="3276600" y="2514600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Document" showAsIcon="1" r:id="rId5" imgW="914400" imgH="714240" progId="Word.Document.12">
                  <p:embed/>
                </p:oleObj>
              </mc:Choice>
              <mc:Fallback>
                <p:oleObj name="Document" showAsIcon="1" r:id="rId5" imgW="914400" imgH="7142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6600" y="2514600"/>
                        <a:ext cx="914400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586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7" name="Picture 5" descr="MCj0434411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838200"/>
            <a:ext cx="5029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5A26A-5107-47E5-9118-4101E82697F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7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992</TotalTime>
  <Words>120</Words>
  <Application>Microsoft Office PowerPoint</Application>
  <PresentationFormat>On-screen Show (4:3)</PresentationFormat>
  <Paragraphs>38</Paragraphs>
  <Slides>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Angles</vt:lpstr>
      <vt:lpstr>Acrobat Document</vt:lpstr>
      <vt:lpstr>Document</vt:lpstr>
      <vt:lpstr>Sharyland Transition  Taskforce (STTF) Update</vt:lpstr>
      <vt:lpstr>PowerPoint Presentation</vt:lpstr>
      <vt:lpstr>PowerPoint Presentation</vt:lpstr>
      <vt:lpstr>Questions?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Sharyland Transition Taskforce (STTF) </dc:title>
  <dc:creator>00015621</dc:creator>
  <cp:lastModifiedBy>TX SET</cp:lastModifiedBy>
  <cp:revision>94</cp:revision>
  <dcterms:created xsi:type="dcterms:W3CDTF">2012-11-08T15:54:21Z</dcterms:created>
  <dcterms:modified xsi:type="dcterms:W3CDTF">2013-08-15T19:43:00Z</dcterms:modified>
</cp:coreProperties>
</file>