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372" r:id="rId2"/>
    <p:sldId id="302" r:id="rId3"/>
    <p:sldId id="438" r:id="rId4"/>
    <p:sldId id="437" r:id="rId5"/>
    <p:sldId id="442" r:id="rId6"/>
    <p:sldId id="447" r:id="rId7"/>
    <p:sldId id="406" r:id="rId8"/>
    <p:sldId id="395" r:id="rId9"/>
    <p:sldId id="397" r:id="rId10"/>
    <p:sldId id="398" r:id="rId11"/>
    <p:sldId id="399" r:id="rId12"/>
    <p:sldId id="430" r:id="rId13"/>
    <p:sldId id="431" r:id="rId14"/>
    <p:sldId id="432" r:id="rId15"/>
    <p:sldId id="449" r:id="rId16"/>
    <p:sldId id="451" r:id="rId17"/>
    <p:sldId id="452" r:id="rId18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97" d="100"/>
          <a:sy n="97" d="100"/>
        </p:scale>
        <p:origin x="-1206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7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August 22,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15400" cy="549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9" y="685800"/>
            <a:ext cx="8997029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7" y="685800"/>
            <a:ext cx="8977846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705830"/>
            <a:ext cx="8981017" cy="5542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5" y="685800"/>
            <a:ext cx="9037381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5" y="683187"/>
            <a:ext cx="9017705" cy="55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90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7784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9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68871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9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</a:t>
            </a:r>
            <a:r>
              <a:rPr lang="en-US" sz="1600" dirty="0" smtClean="0"/>
              <a:t>Highlights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8-17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</a:t>
            </a:r>
            <a:r>
              <a:rPr lang="en-US" sz="1800" dirty="0" smtClean="0"/>
              <a:t>Highlights</a:t>
            </a:r>
            <a:endParaRPr lang="en-US" sz="1800" dirty="0" smtClean="0"/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61999"/>
            <a:ext cx="8991600" cy="5354637"/>
          </a:xfrm>
        </p:spPr>
        <p:txBody>
          <a:bodyPr/>
          <a:lstStyle/>
          <a:p>
            <a:pPr eaLnBrk="1" hangingPunct="1"/>
            <a:r>
              <a:rPr lang="en-US" sz="1600" dirty="0" smtClean="0"/>
              <a:t>Release 4 Go-Lives	</a:t>
            </a:r>
            <a:r>
              <a:rPr lang="en-US" sz="1600" dirty="0"/>
              <a:t>	</a:t>
            </a:r>
            <a:r>
              <a:rPr lang="en-US" sz="1600" i="1" dirty="0" smtClean="0"/>
              <a:t>(7/29/2013 </a:t>
            </a:r>
            <a:r>
              <a:rPr lang="en-US" sz="1600" i="1" dirty="0"/>
              <a:t>–</a:t>
            </a:r>
            <a:r>
              <a:rPr lang="en-US" sz="1600" i="1" dirty="0" smtClean="0"/>
              <a:t> 8/2/2013</a:t>
            </a:r>
            <a:r>
              <a:rPr lang="en-US" sz="1600" i="1" dirty="0" smtClean="0"/>
              <a:t>)	</a:t>
            </a:r>
            <a:r>
              <a:rPr lang="en-US" sz="1600" i="1" dirty="0" smtClean="0">
                <a:solidFill>
                  <a:srgbClr val="00B050"/>
                </a:solidFill>
              </a:rPr>
              <a:t>Complete</a:t>
            </a:r>
            <a:endParaRPr lang="en-US" sz="16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400" dirty="0"/>
              <a:t>NPRR393 – SCED Constraint Management Transparency</a:t>
            </a:r>
            <a:endParaRPr lang="en-US" sz="1400" dirty="0" smtClean="0"/>
          </a:p>
          <a:p>
            <a:pPr lvl="2" eaLnBrk="1" hangingPunct="1"/>
            <a:r>
              <a:rPr lang="en-US" sz="1200" dirty="0" smtClean="0"/>
              <a:t>Report going into Production in R4 but posting will not begin until after a stabilization period is complete</a:t>
            </a:r>
          </a:p>
          <a:p>
            <a:pPr lvl="1" eaLnBrk="1" hangingPunct="1"/>
            <a:r>
              <a:rPr lang="en-US" sz="1400" dirty="0"/>
              <a:t>NPRR461 –</a:t>
            </a:r>
            <a:r>
              <a:rPr lang="en-US" sz="1400" dirty="0" smtClean="0"/>
              <a:t> </a:t>
            </a:r>
            <a:r>
              <a:rPr lang="en-US" sz="1400" dirty="0"/>
              <a:t>Energy Storage Settlements Consistent with PUCT Project </a:t>
            </a:r>
            <a:r>
              <a:rPr lang="en-US" sz="1400" dirty="0" smtClean="0"/>
              <a:t>39917</a:t>
            </a:r>
          </a:p>
          <a:p>
            <a:pPr lvl="1" eaLnBrk="1" hangingPunct="1"/>
            <a:r>
              <a:rPr lang="en-US" sz="1400" dirty="0"/>
              <a:t>NPRR520 –</a:t>
            </a:r>
            <a:r>
              <a:rPr lang="en-US" sz="1400" dirty="0" smtClean="0"/>
              <a:t> </a:t>
            </a:r>
            <a:r>
              <a:rPr lang="en-US" sz="1400" dirty="0"/>
              <a:t>Real-Time Mitigation Rules and Creation of a Real-Time Constraint Competitiveness </a:t>
            </a:r>
            <a:r>
              <a:rPr lang="en-US" sz="1400" dirty="0" smtClean="0"/>
              <a:t>Test</a:t>
            </a:r>
          </a:p>
          <a:p>
            <a:pPr lvl="2" eaLnBrk="1" hangingPunct="1"/>
            <a:r>
              <a:rPr lang="en-US" sz="1200" dirty="0" smtClean="0"/>
              <a:t>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of 2 phases </a:t>
            </a:r>
            <a:r>
              <a:rPr lang="en-US" sz="1200" dirty="0"/>
              <a:t>–</a:t>
            </a:r>
            <a:r>
              <a:rPr lang="en-US" sz="1200" dirty="0" smtClean="0"/>
              <a:t> EMS</a:t>
            </a:r>
            <a:r>
              <a:rPr lang="en-US" sz="1200" dirty="0"/>
              <a:t>, NMMS, ICCP portions</a:t>
            </a:r>
            <a:endParaRPr lang="en-US" sz="1200" dirty="0" smtClean="0"/>
          </a:p>
          <a:p>
            <a:pPr lvl="1" eaLnBrk="1" hangingPunct="1"/>
            <a:r>
              <a:rPr lang="en-US" sz="1400" dirty="0" smtClean="0"/>
              <a:t>SCR760 </a:t>
            </a:r>
            <a:r>
              <a:rPr lang="en-US" sz="1400" dirty="0"/>
              <a:t>– Enhancements to IMM and TP to support Planning</a:t>
            </a:r>
          </a:p>
          <a:p>
            <a:pPr lvl="2" eaLnBrk="1" hangingPunct="1"/>
            <a:r>
              <a:rPr lang="en-US" sz="1200" dirty="0"/>
              <a:t>Final </a:t>
            </a:r>
            <a:r>
              <a:rPr lang="en-US" sz="1200" dirty="0" smtClean="0"/>
              <a:t>release</a:t>
            </a:r>
          </a:p>
          <a:p>
            <a:pPr lvl="1" eaLnBrk="1" hangingPunct="1"/>
            <a:endParaRPr lang="en-US" sz="1000" dirty="0" smtClean="0"/>
          </a:p>
          <a:p>
            <a:pPr eaLnBrk="1" hangingPunct="1"/>
            <a:r>
              <a:rPr lang="en-US" sz="1600" dirty="0"/>
              <a:t>Release </a:t>
            </a:r>
            <a:r>
              <a:rPr lang="en-US" sz="1600" dirty="0" smtClean="0"/>
              <a:t>5 </a:t>
            </a:r>
            <a:r>
              <a:rPr lang="en-US" sz="1600" dirty="0"/>
              <a:t>Go-Lives		</a:t>
            </a:r>
            <a:r>
              <a:rPr lang="en-US" sz="1600" i="1" dirty="0" smtClean="0"/>
              <a:t>(</a:t>
            </a:r>
            <a:r>
              <a:rPr lang="en-US" sz="1600" i="1" dirty="0"/>
              <a:t>9</a:t>
            </a:r>
            <a:r>
              <a:rPr lang="en-US" sz="1600" i="1" dirty="0" smtClean="0"/>
              <a:t>/23/2013 </a:t>
            </a:r>
            <a:r>
              <a:rPr lang="en-US" sz="1600" i="1" dirty="0"/>
              <a:t>– 9</a:t>
            </a:r>
            <a:r>
              <a:rPr lang="en-US" sz="1600" i="1" dirty="0" smtClean="0"/>
              <a:t>/29/2013)	</a:t>
            </a:r>
            <a:r>
              <a:rPr lang="en-US" sz="1600" i="1" dirty="0" smtClean="0">
                <a:solidFill>
                  <a:srgbClr val="00B050"/>
                </a:solidFill>
              </a:rPr>
              <a:t>In-Flight</a:t>
            </a:r>
            <a:endParaRPr lang="en-US" sz="16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400" dirty="0" smtClean="0"/>
              <a:t>NPRR207 </a:t>
            </a:r>
            <a:r>
              <a:rPr lang="en-US" sz="1400" dirty="0"/>
              <a:t>– </a:t>
            </a:r>
            <a:r>
              <a:rPr lang="en-US" sz="1400" dirty="0" smtClean="0"/>
              <a:t>Unit </a:t>
            </a:r>
            <a:r>
              <a:rPr lang="en-US" sz="1400" dirty="0" err="1" smtClean="0"/>
              <a:t>Deselection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NPRR385 </a:t>
            </a:r>
            <a:r>
              <a:rPr lang="en-US" sz="1400" dirty="0"/>
              <a:t>– </a:t>
            </a:r>
            <a:r>
              <a:rPr lang="en-US" sz="1400" dirty="0" smtClean="0"/>
              <a:t>Negative Price Floor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NPRR416 </a:t>
            </a:r>
            <a:r>
              <a:rPr lang="en-US" sz="1400" dirty="0"/>
              <a:t>– Removal of the RUC </a:t>
            </a:r>
            <a:r>
              <a:rPr lang="en-US" sz="1400" dirty="0" err="1"/>
              <a:t>Clawback</a:t>
            </a:r>
            <a:r>
              <a:rPr lang="en-US" sz="1400" dirty="0"/>
              <a:t> Charge for Resources Other than RMR Units</a:t>
            </a:r>
            <a:endParaRPr lang="en-US" sz="1400" dirty="0" smtClean="0"/>
          </a:p>
          <a:p>
            <a:pPr lvl="1" algn="just" eaLnBrk="1" hangingPunct="1"/>
            <a:r>
              <a:rPr lang="en-US" sz="1400" dirty="0" smtClean="0"/>
              <a:t>NPRR457 </a:t>
            </a:r>
            <a:r>
              <a:rPr lang="en-US" sz="1400" dirty="0"/>
              <a:t>– Daily Update of New ESI IDs and AMS Meter and Switch Hold Indicators Changes 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NPRR479 – Daily Net Outage MW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NPRR514 </a:t>
            </a:r>
            <a:r>
              <a:rPr lang="en-US" sz="1400" dirty="0"/>
              <a:t>– </a:t>
            </a:r>
            <a:r>
              <a:rPr lang="en-US" sz="1400" dirty="0" smtClean="0"/>
              <a:t>Seasonal Generation Resource</a:t>
            </a:r>
          </a:p>
          <a:p>
            <a:pPr lvl="1" eaLnBrk="1" hangingPunct="1"/>
            <a:r>
              <a:rPr lang="en-US" sz="1400" dirty="0" smtClean="0"/>
              <a:t>NOGRR101 </a:t>
            </a:r>
            <a:r>
              <a:rPr lang="en-US" sz="1400" dirty="0"/>
              <a:t>– Market Notice for DC-TIE Outage Information</a:t>
            </a:r>
          </a:p>
          <a:p>
            <a:pPr lvl="1" eaLnBrk="1" hangingPunct="1"/>
            <a:r>
              <a:rPr lang="en-US" sz="1400" dirty="0" smtClean="0"/>
              <a:t>SCR770 </a:t>
            </a:r>
            <a:r>
              <a:rPr lang="en-US" sz="1400" dirty="0"/>
              <a:t>– Revision to Outage Scheduling Entry for Resource Maintenance Outage Level Designation</a:t>
            </a:r>
          </a:p>
          <a:p>
            <a:pPr lvl="1" eaLnBrk="1" hangingPunct="1"/>
            <a:r>
              <a:rPr lang="en-US" sz="1400" dirty="0" smtClean="0"/>
              <a:t>Siebel Upgrade</a:t>
            </a:r>
          </a:p>
          <a:p>
            <a:pPr lvl="1" eaLnBrk="1" hangingPunct="1"/>
            <a:r>
              <a:rPr lang="en-US" sz="1400" dirty="0" smtClean="0"/>
              <a:t>OTS Forum Hotline</a:t>
            </a:r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116637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916545276"/>
              </p:ext>
            </p:extLst>
          </p:nvPr>
        </p:nvGraphicFramePr>
        <p:xfrm>
          <a:off x="36444" y="762000"/>
          <a:ext cx="9067801" cy="4656435"/>
        </p:xfrm>
        <a:graphic>
          <a:graphicData uri="http://schemas.openxmlformats.org/drawingml/2006/table">
            <a:tbl>
              <a:tblPr/>
              <a:tblGrid>
                <a:gridCol w="1030356"/>
                <a:gridCol w="1143000"/>
                <a:gridCol w="1143000"/>
                <a:gridCol w="1143000"/>
                <a:gridCol w="1143000"/>
                <a:gridCol w="1143000"/>
                <a:gridCol w="1066800"/>
                <a:gridCol w="1255645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2/11 – 2/15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4/22 – 4/26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6/10 – 6/14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7/29 – 8/2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9/23 – 9/29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12/9-12/13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(1a)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37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4991100" y="6400800"/>
            <a:ext cx="15621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 dirty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799" y="3962400"/>
            <a:ext cx="11429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066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95800" y="3962400"/>
            <a:ext cx="11430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October</a:t>
            </a:r>
            <a:endParaRPr lang="en-US" sz="110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352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May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857067" y="3971779"/>
            <a:ext cx="1219200" cy="4308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Moved to Future Years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83758"/>
            <a:ext cx="2344737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NPRR407(a) – MMS portion</a:t>
            </a:r>
          </a:p>
          <a:p>
            <a:pPr eaLnBrk="1" hangingPunct="1"/>
            <a:r>
              <a:rPr lang="en-US" sz="800" b="0" dirty="0" smtClean="0"/>
              <a:t>NPRR484(1a) – initial CMM/CRR components</a:t>
            </a:r>
          </a:p>
          <a:p>
            <a:pPr eaLnBrk="1" hangingPunct="1"/>
            <a:r>
              <a:rPr lang="en-US" sz="800" b="0" dirty="0"/>
              <a:t>NPRR520(a) – </a:t>
            </a:r>
            <a:r>
              <a:rPr lang="en-US" sz="800" b="0" dirty="0" smtClean="0"/>
              <a:t>MMS, MIS, CDR portions</a:t>
            </a:r>
          </a:p>
          <a:p>
            <a:pPr eaLnBrk="1" hangingPunct="1"/>
            <a:r>
              <a:rPr lang="en-US" sz="800" b="0" dirty="0" smtClean="0"/>
              <a:t>NPRR520(b)</a:t>
            </a:r>
            <a:r>
              <a:rPr lang="en-US" sz="800" b="0" dirty="0"/>
              <a:t> – </a:t>
            </a:r>
            <a:r>
              <a:rPr lang="en-US" sz="800" b="0" dirty="0" smtClean="0"/>
              <a:t>EMS, NMMS, ICCP portions</a:t>
            </a:r>
          </a:p>
          <a:p>
            <a:pPr eaLnBrk="1" hangingPunct="1"/>
            <a:r>
              <a:rPr lang="en-US" sz="800" b="0" dirty="0" smtClean="0"/>
              <a:t>SCR760(d) – final phase</a:t>
            </a:r>
            <a:endParaRPr lang="en-US" sz="8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1424940" y="3576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67938" y="3576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10940" y="45675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67938" y="45675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10940" y="3569381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76800" y="3581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0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ERCOT Board of Directors approved a project budget increase of $1M on 5/14/2013</a:t>
            </a:r>
          </a:p>
          <a:p>
            <a:pPr algn="ctr" eaLnBrk="1" hangingPunct="1"/>
            <a:endParaRPr lang="en-US" sz="800" b="0" dirty="0"/>
          </a:p>
          <a:p>
            <a:pPr algn="ctr" eaLnBrk="1" hangingPunct="1"/>
            <a:r>
              <a:rPr lang="en-US" sz="1000" b="0" dirty="0" smtClean="0"/>
              <a:t>Revised 2013 project budget is $16M</a:t>
            </a:r>
            <a:endParaRPr lang="en-US" sz="1000" b="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2" y="685800"/>
            <a:ext cx="897007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7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3450696"/>
              </p:ext>
            </p:extLst>
          </p:nvPr>
        </p:nvGraphicFramePr>
        <p:xfrm>
          <a:off x="76200" y="762000"/>
          <a:ext cx="8915399" cy="4750615"/>
        </p:xfrm>
        <a:graphic>
          <a:graphicData uri="http://schemas.openxmlformats.org/drawingml/2006/table">
            <a:tbl>
              <a:tblPr/>
              <a:tblGrid>
                <a:gridCol w="1066800"/>
                <a:gridCol w="1143000"/>
                <a:gridCol w="1219200"/>
                <a:gridCol w="1066800"/>
                <a:gridCol w="1066800"/>
                <a:gridCol w="1066800"/>
                <a:gridCol w="1066800"/>
                <a:gridCol w="12191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(Shadow Price Caps)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85999" y="3962400"/>
            <a:ext cx="12191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3962400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962400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772400" y="3699933"/>
            <a:ext cx="1172370" cy="26161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39825"/>
            <a:ext cx="2344737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/>
              <a:t>NPRR407(b) – CRR portion</a:t>
            </a:r>
          </a:p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portions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8/19/2013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99" y="685800"/>
            <a:ext cx="8994217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8/19/2013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02273"/>
            <a:ext cx="8915400" cy="5516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56467</TotalTime>
  <Words>557</Words>
  <Application>Microsoft Office PowerPoint</Application>
  <PresentationFormat>On-screen Show (4:3)</PresentationFormat>
  <Paragraphs>244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PowerPoint Presentation</vt:lpstr>
      <vt:lpstr>2013 Project Update – Agenda</vt:lpstr>
      <vt:lpstr>Recent/Upcoming Project Highlights</vt:lpstr>
      <vt:lpstr>2013 Release Targets – Board-Approved NPRRs/SCRs/xGRRs</vt:lpstr>
      <vt:lpstr>2013 Cash Flow Projection – Approved Projects</vt:lpstr>
      <vt:lpstr>2014 Release Targets – Board-Approved NPRRs/SCRs/xGRRs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1378</cp:revision>
  <cp:lastPrinted>2013-03-20T16:37:22Z</cp:lastPrinted>
  <dcterms:created xsi:type="dcterms:W3CDTF">2005-04-21T14:28:35Z</dcterms:created>
  <dcterms:modified xsi:type="dcterms:W3CDTF">2013-08-21T19:59:45Z</dcterms:modified>
</cp:coreProperties>
</file>