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4"/>
  </p:sldMasterIdLst>
  <p:notesMasterIdLst>
    <p:notesMasterId r:id="rId16"/>
  </p:notesMasterIdLst>
  <p:sldIdLst>
    <p:sldId id="258" r:id="rId5"/>
    <p:sldId id="270" r:id="rId6"/>
    <p:sldId id="294" r:id="rId7"/>
    <p:sldId id="292" r:id="rId8"/>
    <p:sldId id="290" r:id="rId9"/>
    <p:sldId id="279" r:id="rId10"/>
    <p:sldId id="293" r:id="rId11"/>
    <p:sldId id="284" r:id="rId12"/>
    <p:sldId id="287" r:id="rId13"/>
    <p:sldId id="291" r:id="rId14"/>
    <p:sldId id="288" r:id="rId1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FF3300"/>
    <a:srgbClr val="0000CC"/>
    <a:srgbClr val="00CC00"/>
    <a:srgbClr val="89A4A7"/>
    <a:srgbClr val="CCFFFF"/>
    <a:srgbClr val="CCECFF"/>
    <a:srgbClr val="4094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52" autoAdjust="0"/>
    <p:restoredTop sz="99183" autoAdjust="0"/>
  </p:normalViewPr>
  <p:slideViewPr>
    <p:cSldViewPr>
      <p:cViewPr varScale="1">
        <p:scale>
          <a:sx n="112" d="100"/>
          <a:sy n="112" d="100"/>
        </p:scale>
        <p:origin x="-78" y="-120"/>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US"/>
          </a:p>
        </p:txBody>
      </p:sp>
      <p:sp>
        <p:nvSpPr>
          <p:cNvPr id="1126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962C8820-7743-4A9D-8DFF-4C08244CD5D2}" type="slidenum">
              <a:rPr lang="en-US"/>
              <a:pPr>
                <a:defRPr/>
              </a:pPr>
              <a:t>‹#›</a:t>
            </a:fld>
            <a:endParaRPr lang="en-US"/>
          </a:p>
        </p:txBody>
      </p:sp>
    </p:spTree>
    <p:extLst>
      <p:ext uri="{BB962C8B-B14F-4D97-AF65-F5344CB8AC3E}">
        <p14:creationId xmlns:p14="http://schemas.microsoft.com/office/powerpoint/2010/main" val="2571828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70644CD8-84D7-4C63-9ACC-8D13A27157FA}" type="slidenum">
              <a:rPr lang="en-US" sz="1200" b="0" smtClean="0"/>
              <a:pPr eaLnBrk="1" hangingPunct="1"/>
              <a:t>3</a:t>
            </a:fld>
            <a:endParaRPr lang="en-US" sz="1200" b="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Review where on the PPL these projects are</a:t>
            </a:r>
          </a:p>
          <a:p>
            <a:pPr eaLnBrk="1" hangingPunct="1"/>
            <a:endParaRPr lang="en-US" dirty="0" smtClean="0"/>
          </a:p>
          <a:p>
            <a:r>
              <a:rPr lang="en-US" sz="1800" dirty="0" smtClean="0"/>
              <a:t>Planning (for all three phases) has been estimated at $362,000 and will run for 5 months </a:t>
            </a:r>
          </a:p>
          <a:p>
            <a:r>
              <a:rPr lang="en-US" sz="1800" dirty="0" smtClean="0"/>
              <a:t>Execution estimates - </a:t>
            </a:r>
          </a:p>
          <a:p>
            <a:pPr lvl="1"/>
            <a:r>
              <a:rPr lang="en-US" sz="1800" dirty="0" smtClean="0"/>
              <a:t>Phase 1: $700,000</a:t>
            </a:r>
          </a:p>
          <a:p>
            <a:pPr lvl="1"/>
            <a:r>
              <a:rPr lang="en-US" sz="1800" dirty="0" smtClean="0"/>
              <a:t>Phase 2: $900,000</a:t>
            </a:r>
          </a:p>
          <a:p>
            <a:pPr lvl="1"/>
            <a:r>
              <a:rPr lang="en-US" sz="1800" dirty="0" smtClean="0"/>
              <a:t>Phase 3: $900,000</a:t>
            </a:r>
          </a:p>
          <a:p>
            <a:r>
              <a:rPr lang="en-US" sz="1800" dirty="0" smtClean="0"/>
              <a:t>Like</a:t>
            </a:r>
            <a:r>
              <a:rPr lang="en-US" sz="1800" baseline="0" dirty="0" smtClean="0"/>
              <a:t> all large projects, ERCOT has an obligation to update the BOD.</a:t>
            </a:r>
          </a:p>
          <a:p>
            <a:r>
              <a:rPr lang="en-US" sz="1800" baseline="0" dirty="0" smtClean="0"/>
              <a:t>Moving to planning phase, which will provide the necessary data to refine the accuracy of the estimates</a:t>
            </a:r>
            <a:endParaRPr lang="en-US" sz="1800" dirty="0" smtClean="0"/>
          </a:p>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70644CD8-84D7-4C63-9ACC-8D13A27157FA}" type="slidenum">
              <a:rPr lang="en-US" sz="1200" b="0" smtClean="0"/>
              <a:pPr eaLnBrk="1" hangingPunct="1"/>
              <a:t>4</a:t>
            </a:fld>
            <a:endParaRPr lang="en-US" sz="1200" b="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Review where on the PPL these projects are</a:t>
            </a:r>
          </a:p>
          <a:p>
            <a:pPr eaLnBrk="1" hangingPunct="1"/>
            <a:endParaRPr lang="en-US" dirty="0" smtClean="0"/>
          </a:p>
          <a:p>
            <a:r>
              <a:rPr lang="en-US" sz="1800" dirty="0" smtClean="0"/>
              <a:t>Planning (for all three phases) has been estimated at $362,000 and will run for 5 months </a:t>
            </a:r>
          </a:p>
          <a:p>
            <a:r>
              <a:rPr lang="en-US" sz="1800" dirty="0" smtClean="0"/>
              <a:t>Execution estimates - </a:t>
            </a:r>
          </a:p>
          <a:p>
            <a:pPr lvl="1"/>
            <a:r>
              <a:rPr lang="en-US" sz="1800" dirty="0" smtClean="0"/>
              <a:t>Phase 1: $700,000</a:t>
            </a:r>
          </a:p>
          <a:p>
            <a:pPr lvl="1"/>
            <a:r>
              <a:rPr lang="en-US" sz="1800" dirty="0" smtClean="0"/>
              <a:t>Phase 2: $900,000</a:t>
            </a:r>
          </a:p>
          <a:p>
            <a:pPr lvl="1"/>
            <a:r>
              <a:rPr lang="en-US" sz="1800" dirty="0" smtClean="0"/>
              <a:t>Phase 3: $900,000</a:t>
            </a:r>
          </a:p>
          <a:p>
            <a:r>
              <a:rPr lang="en-US" sz="1800" dirty="0" smtClean="0"/>
              <a:t>Like</a:t>
            </a:r>
            <a:r>
              <a:rPr lang="en-US" sz="1800" baseline="0" dirty="0" smtClean="0"/>
              <a:t> all large projects, ERCOT has an obligation to update the BOD.</a:t>
            </a:r>
          </a:p>
          <a:p>
            <a:r>
              <a:rPr lang="en-US" sz="1800" baseline="0" dirty="0" smtClean="0"/>
              <a:t>Moving to planning phase, which will provide the necessary data to refine the accuracy of the estimates</a:t>
            </a:r>
            <a:endParaRPr lang="en-US" sz="1800" dirty="0" smtClean="0"/>
          </a:p>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Talking</a:t>
            </a:r>
            <a:r>
              <a:rPr lang="en-US" baseline="0" dirty="0" smtClean="0"/>
              <a:t> points – </a:t>
            </a:r>
          </a:p>
          <a:p>
            <a:r>
              <a:rPr lang="en-US" baseline="0" dirty="0" smtClean="0"/>
              <a:t>Worked across teams at ERCOT to define the objectives and begin prioritization.  If the market has feedback on these, we’ll make note and take back to the business owners.</a:t>
            </a:r>
          </a:p>
          <a:p>
            <a:endParaRPr lang="en-US" baseline="0" dirty="0" smtClean="0"/>
          </a:p>
          <a:p>
            <a:r>
              <a:rPr lang="en-US" baseline="0" dirty="0" smtClean="0"/>
              <a:t>Anytime ERCOT has a larger project, we manage in phases to be successful and mitigate risk</a:t>
            </a:r>
          </a:p>
          <a:p>
            <a:r>
              <a:rPr lang="en-US" baseline="0" dirty="0" smtClean="0"/>
              <a:t>Phase 1 (which RDWG is likely most interested in) includes the RARF </a:t>
            </a:r>
          </a:p>
          <a:p>
            <a:r>
              <a:rPr lang="en-US" baseline="0" dirty="0" smtClean="0"/>
              <a:t>Additional phases include Verifiable Costs &amp; Market Participant Registration and NDCRC.  As we go into planning, if we learn we can leverage efficiencies, we may try and move things into earlier phases.  However, key message is we are starting with the RARF.</a:t>
            </a:r>
            <a:endParaRPr lang="en-US" dirty="0"/>
          </a:p>
        </p:txBody>
      </p:sp>
      <p:sp>
        <p:nvSpPr>
          <p:cNvPr id="4" name="Slide Number Placeholder 3"/>
          <p:cNvSpPr>
            <a:spLocks noGrp="1"/>
          </p:cNvSpPr>
          <p:nvPr>
            <p:ph type="sldNum" sz="quarter" idx="10"/>
          </p:nvPr>
        </p:nvSpPr>
        <p:spPr/>
        <p:txBody>
          <a:bodyPr/>
          <a:lstStyle/>
          <a:p>
            <a:pPr>
              <a:defRPr/>
            </a:pPr>
            <a:fld id="{962C8820-7743-4A9D-8DFF-4C08244CD5D2}" type="slidenum">
              <a:rPr lang="en-US" smtClean="0"/>
              <a:pPr>
                <a:defRPr/>
              </a:pPr>
              <a:t>8</a:t>
            </a:fld>
            <a:endParaRPr lang="en-US"/>
          </a:p>
        </p:txBody>
      </p:sp>
    </p:spTree>
    <p:extLst>
      <p:ext uri="{BB962C8B-B14F-4D97-AF65-F5344CB8AC3E}">
        <p14:creationId xmlns:p14="http://schemas.microsoft.com/office/powerpoint/2010/main" val="1348878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we’ve heard from the market, and from internal ERCOT</a:t>
            </a:r>
            <a:r>
              <a:rPr lang="en-US" baseline="0" dirty="0" smtClean="0"/>
              <a:t> teams, there are multiple benefits to be gained.</a:t>
            </a:r>
            <a:endParaRPr lang="en-US" dirty="0"/>
          </a:p>
        </p:txBody>
      </p:sp>
      <p:sp>
        <p:nvSpPr>
          <p:cNvPr id="4" name="Slide Number Placeholder 3"/>
          <p:cNvSpPr>
            <a:spLocks noGrp="1"/>
          </p:cNvSpPr>
          <p:nvPr>
            <p:ph type="sldNum" sz="quarter" idx="10"/>
          </p:nvPr>
        </p:nvSpPr>
        <p:spPr/>
        <p:txBody>
          <a:bodyPr/>
          <a:lstStyle/>
          <a:p>
            <a:pPr>
              <a:defRPr/>
            </a:pPr>
            <a:fld id="{962C8820-7743-4A9D-8DFF-4C08244CD5D2}" type="slidenum">
              <a:rPr lang="en-US" smtClean="0"/>
              <a:pPr>
                <a:defRPr/>
              </a:pPr>
              <a:t>9</a:t>
            </a:fld>
            <a:endParaRPr lang="en-US"/>
          </a:p>
        </p:txBody>
      </p:sp>
    </p:spTree>
    <p:extLst>
      <p:ext uri="{BB962C8B-B14F-4D97-AF65-F5344CB8AC3E}">
        <p14:creationId xmlns:p14="http://schemas.microsoft.com/office/powerpoint/2010/main" val="27292761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Date</a:t>
            </a: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ERCOT Public/Confidential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A270D0C-1BEC-455D-8DF0-68DDEDB3C9AD}"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33537FE-9BBE-4090-848A-DC6F9D435710}"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5D16B269-9FDD-4F6B-B750-8656FD146C6E}"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255278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6CC616B-D96F-4E71-B2F1-4BC8CAB6E101}"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35EA19B2-AACF-4F59-B92F-A974E16B2A13}"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602420D-DF4E-4951-AD90-8C5093234322}"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E185F825-FEBB-4F34-A410-CDFE6AEF8635}"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9"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E5A32F5E-D6E9-4276-B15D-DF4F72B58BE4}"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5"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7CA2448-ECA4-4B7C-BFA1-C2BEE08F7281}"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4"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6B73C33-5359-4799-808B-DAB504090191}"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95E4723-3AFF-4F5A-B038-262FFED25FA7}"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ERCOT Public/Confidential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2EBF498-C512-4BB1-A739-BF9034791AB0}" type="slidenum">
              <a:rPr lang="en-US"/>
              <a:pPr>
                <a:defRPr/>
              </a:pPr>
              <a:t>‹#›</a:t>
            </a:fld>
            <a:endParaRPr lang="en-US"/>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14"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ERCOT Public/Confidential</a:t>
            </a:r>
          </a:p>
        </p:txBody>
      </p:sp>
      <p:sp>
        <p:nvSpPr>
          <p:cNvPr id="1032" name="Line 11"/>
          <p:cNvSpPr>
            <a:spLocks noChangeShapeType="1"/>
          </p:cNvSpPr>
          <p:nvPr userDrawn="1"/>
        </p:nvSpPr>
        <p:spPr bwMode="auto">
          <a:xfrm>
            <a:off x="1069975" y="6457950"/>
            <a:ext cx="0" cy="219075"/>
          </a:xfrm>
          <a:prstGeom prst="line">
            <a:avLst/>
          </a:prstGeom>
          <a:noFill/>
          <a:ln w="9525">
            <a:solidFill>
              <a:schemeClr val="tx1"/>
            </a:solidFill>
            <a:round/>
            <a:headEnd/>
            <a:tailEnd/>
          </a:ln>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Date</a:t>
            </a:r>
          </a:p>
        </p:txBody>
      </p:sp>
      <p:sp>
        <p:nvSpPr>
          <p:cNvPr id="1034" name="Line 12"/>
          <p:cNvSpPr>
            <a:spLocks noChangeShapeType="1"/>
          </p:cNvSpPr>
          <p:nvPr userDrawn="1"/>
        </p:nvSpPr>
        <p:spPr bwMode="auto">
          <a:xfrm>
            <a:off x="0" y="673100"/>
            <a:ext cx="9144000" cy="0"/>
          </a:xfrm>
          <a:prstGeom prst="line">
            <a:avLst/>
          </a:prstGeom>
          <a:noFill/>
          <a:ln w="57150">
            <a:solidFill>
              <a:schemeClr val="hlink"/>
            </a:solidFill>
            <a:round/>
            <a:headEnd/>
            <a:tailEnd/>
          </a:ln>
        </p:spPr>
        <p:txBody>
          <a:bodyPr/>
          <a:lstStyle/>
          <a:p>
            <a:pPr>
              <a:defRPr/>
            </a:pPr>
            <a:endParaRPr lang="en-US"/>
          </a:p>
        </p:txBody>
      </p:sp>
      <p:sp>
        <p:nvSpPr>
          <p:cNvPr id="1035" name="Rectangle 13"/>
          <p:cNvSpPr>
            <a:spLocks noChangeArrowheads="1"/>
          </p:cNvSpPr>
          <p:nvPr/>
        </p:nvSpPr>
        <p:spPr bwMode="auto">
          <a:xfrm>
            <a:off x="3429000" y="6477000"/>
            <a:ext cx="2514600" cy="457200"/>
          </a:xfrm>
          <a:prstGeom prst="rect">
            <a:avLst/>
          </a:prstGeom>
          <a:noFill/>
          <a:ln w="9525">
            <a:noFill/>
            <a:miter lim="800000"/>
            <a:headEnd/>
            <a:tailEnd/>
          </a:ln>
        </p:spPr>
        <p:txBody>
          <a:bodyPr/>
          <a:lstStyle/>
          <a:p>
            <a:pPr algn="ctr">
              <a:defRPr/>
            </a:pPr>
            <a:fld id="{15895FCD-03E0-409B-A836-FA1C6CE5883E}"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356" r:id="rId1"/>
    <p:sldLayoutId id="2147484346" r:id="rId2"/>
    <p:sldLayoutId id="2147484347" r:id="rId3"/>
    <p:sldLayoutId id="2147484348" r:id="rId4"/>
    <p:sldLayoutId id="2147484349" r:id="rId5"/>
    <p:sldLayoutId id="2147484350" r:id="rId6"/>
    <p:sldLayoutId id="2147484351" r:id="rId7"/>
    <p:sldLayoutId id="2147484352" r:id="rId8"/>
    <p:sldLayoutId id="2147484353" r:id="rId9"/>
    <p:sldLayoutId id="2147484354" r:id="rId10"/>
    <p:sldLayoutId id="2147484355" r:id="rId11"/>
    <p:sldLayoutId id="2147484357"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www.ercot.com/services/projects/index"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1066800" y="1752600"/>
            <a:ext cx="7620000" cy="4114800"/>
          </a:xfrm>
        </p:spPr>
        <p:txBody>
          <a:bodyPr/>
          <a:lstStyle/>
          <a:p>
            <a:pPr>
              <a:defRPr/>
            </a:pPr>
            <a:r>
              <a:rPr lang="en-US" dirty="0" smtClean="0"/>
              <a:t>MP </a:t>
            </a:r>
            <a:r>
              <a:rPr lang="en-US" dirty="0" smtClean="0"/>
              <a:t>Online Data Entry </a:t>
            </a:r>
            <a:r>
              <a:rPr lang="en-US" dirty="0" smtClean="0"/>
              <a:t>Project Update</a:t>
            </a:r>
            <a:r>
              <a:rPr lang="en-US" dirty="0"/>
              <a:t/>
            </a:r>
            <a:br>
              <a:rPr lang="en-US" dirty="0"/>
            </a:br>
            <a:r>
              <a:rPr lang="en-US" sz="3200" dirty="0" smtClean="0"/>
              <a:t/>
            </a:r>
            <a:br>
              <a:rPr lang="en-US" sz="3200" dirty="0" smtClean="0"/>
            </a:br>
            <a:r>
              <a:rPr lang="en-US" dirty="0" smtClean="0"/>
              <a:t>WMS / ROS</a:t>
            </a:r>
            <a:r>
              <a:rPr lang="en-US" dirty="0" smtClean="0"/>
              <a:t/>
            </a:r>
            <a:br>
              <a:rPr lang="en-US" dirty="0" smtClean="0"/>
            </a:br>
            <a:r>
              <a:rPr lang="en-US" dirty="0" smtClean="0"/>
              <a:t/>
            </a:r>
            <a:br>
              <a:rPr lang="en-US" dirty="0" smtClean="0"/>
            </a:br>
            <a:r>
              <a:rPr lang="en-US" sz="2000" dirty="0" smtClean="0">
                <a:latin typeface="+mn-lt"/>
              </a:rPr>
              <a:t/>
            </a:r>
            <a:br>
              <a:rPr lang="en-US" sz="2000" dirty="0" smtClean="0">
                <a:latin typeface="+mn-lt"/>
              </a:rPr>
            </a:br>
            <a:r>
              <a:rPr lang="en-US" sz="2400" dirty="0" smtClean="0">
                <a:latin typeface="+mn-lt"/>
              </a:rPr>
              <a:t>August 2013</a:t>
            </a:r>
            <a:br>
              <a:rPr lang="en-US" sz="2400" dirty="0" smtClean="0">
                <a:latin typeface="+mn-lt"/>
              </a:rPr>
            </a:br>
            <a:r>
              <a:rPr lang="en-US" sz="1200" dirty="0" smtClean="0">
                <a:latin typeface="+mn-lt"/>
              </a:rPr>
              <a:t/>
            </a:r>
            <a:br>
              <a:rPr lang="en-US" sz="1200" dirty="0" smtClean="0">
                <a:latin typeface="+mn-lt"/>
              </a:rPr>
            </a:br>
            <a:r>
              <a:rPr lang="en-US" sz="2400" dirty="0" smtClean="0">
                <a:latin typeface="+mn-lt"/>
              </a:rPr>
              <a:t>Troy Anderson</a:t>
            </a:r>
            <a:endParaRPr lang="en-US"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z="2400" dirty="0" smtClean="0"/>
              <a:t>Benefits</a:t>
            </a:r>
          </a:p>
        </p:txBody>
      </p:sp>
      <p:sp>
        <p:nvSpPr>
          <p:cNvPr id="4099" name="Content Placeholder 2"/>
          <p:cNvSpPr>
            <a:spLocks noGrp="1"/>
          </p:cNvSpPr>
          <p:nvPr>
            <p:ph idx="1"/>
          </p:nvPr>
        </p:nvSpPr>
        <p:spPr>
          <a:xfrm>
            <a:off x="304800" y="762000"/>
            <a:ext cx="8229600" cy="5334000"/>
          </a:xfrm>
        </p:spPr>
        <p:txBody>
          <a:bodyPr>
            <a:normAutofit/>
          </a:bodyPr>
          <a:lstStyle/>
          <a:p>
            <a:r>
              <a:rPr lang="en-US" b="0" dirty="0"/>
              <a:t>Resource asset registration, MP Registration and </a:t>
            </a:r>
            <a:r>
              <a:rPr lang="en-US" b="0" dirty="0" smtClean="0"/>
              <a:t>NDCRC (continued)</a:t>
            </a:r>
            <a:endParaRPr lang="en-US" b="0" dirty="0"/>
          </a:p>
          <a:p>
            <a:pPr lvl="1"/>
            <a:r>
              <a:rPr lang="en-US" dirty="0" smtClean="0"/>
              <a:t>Increases the quality of data</a:t>
            </a:r>
          </a:p>
          <a:p>
            <a:pPr lvl="2"/>
            <a:r>
              <a:rPr lang="en-US" sz="2000" dirty="0" smtClean="0"/>
              <a:t>Managing data submissions in a spreadsheet is a very brittle process (e.g. an RE can break the import process by accidently removing a formula)</a:t>
            </a:r>
          </a:p>
          <a:p>
            <a:pPr lvl="2"/>
            <a:r>
              <a:rPr lang="en-US" sz="2000" dirty="0" smtClean="0"/>
              <a:t>Provides more explanations and context of the data being requested</a:t>
            </a:r>
          </a:p>
          <a:p>
            <a:pPr lvl="1"/>
            <a:r>
              <a:rPr lang="en-US" dirty="0" smtClean="0"/>
              <a:t>Eliminates MPs from having to re-submit a RARF after seasonal and reactive capability testing</a:t>
            </a:r>
          </a:p>
          <a:p>
            <a:pPr lvl="2"/>
            <a:endParaRPr lang="en-US" dirty="0" smtClean="0"/>
          </a:p>
          <a:p>
            <a:endParaRPr lang="en-US" b="0" dirty="0" smtClean="0"/>
          </a:p>
          <a:p>
            <a:endParaRPr lang="en-US" sz="1600" b="0" dirty="0" smtClean="0"/>
          </a:p>
          <a:p>
            <a:pPr marL="0" indent="0">
              <a:buNone/>
            </a:pPr>
            <a:endParaRPr lang="en-US" sz="1600" b="0" dirty="0"/>
          </a:p>
        </p:txBody>
      </p:sp>
      <p:sp>
        <p:nvSpPr>
          <p:cNvPr id="4101" name="Date Placeholder 4"/>
          <p:cNvSpPr>
            <a:spLocks noGrp="1"/>
          </p:cNvSpPr>
          <p:nvPr>
            <p:ph type="dt" sz="quarter" idx="12"/>
          </p:nvPr>
        </p:nvSpPr>
        <p:spPr>
          <a:xfrm>
            <a:off x="1143000" y="6457950"/>
            <a:ext cx="2133600" cy="400050"/>
          </a:xfrm>
          <a:noFill/>
        </p:spPr>
        <p:txBody>
          <a:bodyPr/>
          <a:lstStyle/>
          <a:p>
            <a:r>
              <a:rPr lang="en-US" dirty="0"/>
              <a:t>August 2013</a:t>
            </a:r>
          </a:p>
        </p:txBody>
      </p:sp>
    </p:spTree>
    <p:extLst>
      <p:ext uri="{BB962C8B-B14F-4D97-AF65-F5344CB8AC3E}">
        <p14:creationId xmlns:p14="http://schemas.microsoft.com/office/powerpoint/2010/main" val="29018663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z="2400" dirty="0" smtClean="0"/>
              <a:t>Benefits</a:t>
            </a:r>
            <a:endParaRPr lang="en-US" sz="1300" dirty="0" smtClean="0"/>
          </a:p>
        </p:txBody>
      </p:sp>
      <p:sp>
        <p:nvSpPr>
          <p:cNvPr id="4099" name="Content Placeholder 2"/>
          <p:cNvSpPr>
            <a:spLocks noGrp="1"/>
          </p:cNvSpPr>
          <p:nvPr>
            <p:ph idx="1"/>
          </p:nvPr>
        </p:nvSpPr>
        <p:spPr>
          <a:xfrm>
            <a:off x="304800" y="762000"/>
            <a:ext cx="8229600" cy="5257800"/>
          </a:xfrm>
        </p:spPr>
        <p:txBody>
          <a:bodyPr/>
          <a:lstStyle/>
          <a:p>
            <a:r>
              <a:rPr lang="en-US" b="0" dirty="0" smtClean="0"/>
              <a:t>Verifiable Costs (VC)</a:t>
            </a:r>
          </a:p>
          <a:p>
            <a:pPr lvl="1"/>
            <a:r>
              <a:rPr lang="en-US" dirty="0" smtClean="0"/>
              <a:t>Establishes automated workflow management, tracking and transparency (e.g. removes email dependency)</a:t>
            </a:r>
          </a:p>
          <a:p>
            <a:pPr lvl="2"/>
            <a:r>
              <a:rPr lang="en-US" dirty="0" smtClean="0"/>
              <a:t>Email is single threaded (e.g. cases where an update is sent to the MP and they are unavailable)</a:t>
            </a:r>
          </a:p>
          <a:p>
            <a:pPr lvl="2"/>
            <a:r>
              <a:rPr lang="en-US" dirty="0" smtClean="0"/>
              <a:t>Process is completely manual today – this would allow integration with downstream systems</a:t>
            </a:r>
          </a:p>
          <a:p>
            <a:pPr lvl="2"/>
            <a:r>
              <a:rPr lang="en-US" dirty="0" smtClean="0"/>
              <a:t>Automating workflow transparency to better meet protocol requirements</a:t>
            </a:r>
          </a:p>
          <a:p>
            <a:pPr lvl="1"/>
            <a:r>
              <a:rPr lang="en-US" dirty="0" smtClean="0"/>
              <a:t>Increases the auditability of VC submissions</a:t>
            </a:r>
          </a:p>
          <a:p>
            <a:pPr lvl="1"/>
            <a:r>
              <a:rPr lang="en-US" dirty="0" smtClean="0"/>
              <a:t>Reduces risks of MMS using stale, outdated or inaccurate data which can impact pricing market-wide</a:t>
            </a:r>
          </a:p>
          <a:p>
            <a:pPr lvl="1"/>
            <a:r>
              <a:rPr lang="en-US" dirty="0" smtClean="0"/>
              <a:t>System could be leveraged for notification of deadlines and due dates</a:t>
            </a:r>
          </a:p>
          <a:p>
            <a:pPr lvl="1"/>
            <a:endParaRPr lang="en-US" dirty="0" smtClean="0"/>
          </a:p>
          <a:p>
            <a:pPr lvl="1"/>
            <a:endParaRPr lang="en-US" sz="1800" dirty="0" smtClean="0"/>
          </a:p>
          <a:p>
            <a:pPr lvl="1"/>
            <a:endParaRPr lang="en-US" sz="1800" b="0" dirty="0" smtClean="0"/>
          </a:p>
          <a:p>
            <a:pPr lvl="1"/>
            <a:endParaRPr lang="en-US" dirty="0" smtClean="0"/>
          </a:p>
          <a:p>
            <a:pPr lvl="1"/>
            <a:endParaRPr lang="en-US" sz="1800" dirty="0" smtClean="0"/>
          </a:p>
          <a:p>
            <a:endParaRPr lang="en-US" sz="1800" b="0" dirty="0" smtClean="0"/>
          </a:p>
          <a:p>
            <a:endParaRPr lang="en-US" sz="1800" b="0" dirty="0" smtClean="0"/>
          </a:p>
          <a:p>
            <a:pPr marL="0" indent="0">
              <a:buNone/>
            </a:pPr>
            <a:endParaRPr lang="en-US" sz="1800" b="0" dirty="0"/>
          </a:p>
        </p:txBody>
      </p:sp>
      <p:sp>
        <p:nvSpPr>
          <p:cNvPr id="4101" name="Date Placeholder 4"/>
          <p:cNvSpPr>
            <a:spLocks noGrp="1"/>
          </p:cNvSpPr>
          <p:nvPr>
            <p:ph type="dt" sz="quarter" idx="12"/>
          </p:nvPr>
        </p:nvSpPr>
        <p:spPr>
          <a:xfrm>
            <a:off x="1143000" y="6457950"/>
            <a:ext cx="2133600" cy="400050"/>
          </a:xfrm>
          <a:noFill/>
        </p:spPr>
        <p:txBody>
          <a:bodyPr/>
          <a:lstStyle/>
          <a:p>
            <a:r>
              <a:rPr lang="en-US" dirty="0"/>
              <a:t>August 2013</a:t>
            </a:r>
          </a:p>
        </p:txBody>
      </p:sp>
    </p:spTree>
    <p:extLst>
      <p:ext uri="{BB962C8B-B14F-4D97-AF65-F5344CB8AC3E}">
        <p14:creationId xmlns:p14="http://schemas.microsoft.com/office/powerpoint/2010/main" val="1730268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52400" y="0"/>
            <a:ext cx="6629400" cy="685800"/>
          </a:xfrm>
        </p:spPr>
        <p:txBody>
          <a:bodyPr/>
          <a:lstStyle/>
          <a:p>
            <a:r>
              <a:rPr lang="en-US" sz="2400" dirty="0" smtClean="0"/>
              <a:t>Agenda</a:t>
            </a:r>
          </a:p>
        </p:txBody>
      </p:sp>
      <p:sp>
        <p:nvSpPr>
          <p:cNvPr id="4099" name="Content Placeholder 2"/>
          <p:cNvSpPr>
            <a:spLocks noGrp="1"/>
          </p:cNvSpPr>
          <p:nvPr>
            <p:ph idx="1"/>
          </p:nvPr>
        </p:nvSpPr>
        <p:spPr>
          <a:xfrm>
            <a:off x="457200" y="1295400"/>
            <a:ext cx="8229600" cy="4038600"/>
          </a:xfrm>
        </p:spPr>
        <p:txBody>
          <a:bodyPr/>
          <a:lstStyle/>
          <a:p>
            <a:r>
              <a:rPr lang="en-US" sz="2400" dirty="0" smtClean="0"/>
              <a:t>MP Online Data Entry Project Update</a:t>
            </a:r>
          </a:p>
          <a:p>
            <a:endParaRPr lang="en-US" sz="2400" dirty="0" smtClean="0"/>
          </a:p>
          <a:p>
            <a:r>
              <a:rPr lang="en-US" sz="2400" dirty="0" smtClean="0"/>
              <a:t>Next Steps</a:t>
            </a:r>
          </a:p>
          <a:p>
            <a:endParaRPr lang="en-US" sz="2400" dirty="0" smtClean="0"/>
          </a:p>
          <a:p>
            <a:r>
              <a:rPr lang="en-US" sz="2400" dirty="0" smtClean="0"/>
              <a:t>Appendix</a:t>
            </a:r>
          </a:p>
          <a:p>
            <a:pPr lvl="1"/>
            <a:r>
              <a:rPr lang="en-US" sz="2400" dirty="0" smtClean="0"/>
              <a:t>Project Objectives</a:t>
            </a:r>
          </a:p>
          <a:p>
            <a:pPr lvl="1"/>
            <a:r>
              <a:rPr lang="en-US" sz="2400" dirty="0" smtClean="0"/>
              <a:t>Project Benefits</a:t>
            </a:r>
            <a:endParaRPr lang="en-US" sz="2400" dirty="0" smtClean="0"/>
          </a:p>
        </p:txBody>
      </p:sp>
      <p:sp>
        <p:nvSpPr>
          <p:cNvPr id="4101" name="Date Placeholder 4"/>
          <p:cNvSpPr>
            <a:spLocks noGrp="1"/>
          </p:cNvSpPr>
          <p:nvPr>
            <p:ph type="dt" sz="quarter" idx="12"/>
          </p:nvPr>
        </p:nvSpPr>
        <p:spPr>
          <a:xfrm>
            <a:off x="1143000" y="6457950"/>
            <a:ext cx="2133600" cy="400050"/>
          </a:xfrm>
          <a:noFill/>
        </p:spPr>
        <p:txBody>
          <a:bodyPr/>
          <a:lstStyle/>
          <a:p>
            <a:r>
              <a:rPr lang="en-US" dirty="0"/>
              <a:t>August 2013</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2400" y="0"/>
            <a:ext cx="7162800" cy="685800"/>
          </a:xfrm>
        </p:spPr>
        <p:txBody>
          <a:bodyPr/>
          <a:lstStyle/>
          <a:p>
            <a:pPr eaLnBrk="1" hangingPunct="1"/>
            <a:r>
              <a:rPr lang="en-US" sz="2400" dirty="0" smtClean="0"/>
              <a:t>MP Online Data Entry Project </a:t>
            </a:r>
            <a:r>
              <a:rPr lang="en-US" sz="2400" dirty="0"/>
              <a:t>Update</a:t>
            </a:r>
          </a:p>
        </p:txBody>
      </p:sp>
      <p:sp>
        <p:nvSpPr>
          <p:cNvPr id="6147" name="Rectangle 3"/>
          <p:cNvSpPr>
            <a:spLocks noGrp="1" noChangeArrowheads="1"/>
          </p:cNvSpPr>
          <p:nvPr>
            <p:ph type="body" sz="half" idx="1"/>
          </p:nvPr>
        </p:nvSpPr>
        <p:spPr>
          <a:xfrm>
            <a:off x="457200" y="990600"/>
            <a:ext cx="8305800" cy="5105400"/>
          </a:xfrm>
        </p:spPr>
        <p:txBody>
          <a:bodyPr/>
          <a:lstStyle/>
          <a:p>
            <a:pPr marL="400050" indent="-457200" eaLnBrk="1" hangingPunct="1">
              <a:tabLst>
                <a:tab pos="1143000" algn="l"/>
                <a:tab pos="2514600" algn="l"/>
                <a:tab pos="6864350" algn="l"/>
              </a:tabLst>
              <a:defRPr/>
            </a:pPr>
            <a:r>
              <a:rPr lang="en-US" b="0" dirty="0" smtClean="0"/>
              <a:t>Project </a:t>
            </a:r>
            <a:r>
              <a:rPr lang="en-US" b="0" dirty="0" smtClean="0"/>
              <a:t>Status Update</a:t>
            </a:r>
            <a:endParaRPr lang="en-US" b="0" dirty="0" smtClean="0"/>
          </a:p>
          <a:p>
            <a:pPr marL="800100" lvl="1" indent="-457200" eaLnBrk="1" hangingPunct="1">
              <a:tabLst>
                <a:tab pos="1143000" algn="l"/>
                <a:tab pos="2514600" algn="l"/>
                <a:tab pos="6864350" algn="l"/>
              </a:tabLst>
              <a:defRPr/>
            </a:pPr>
            <a:r>
              <a:rPr lang="en-US" dirty="0" smtClean="0"/>
              <a:t>This effort has been on the Project Priority List for several years</a:t>
            </a:r>
          </a:p>
          <a:p>
            <a:pPr marL="800100" lvl="1" indent="-457200" eaLnBrk="1" hangingPunct="1">
              <a:tabLst>
                <a:tab pos="1143000" algn="l"/>
                <a:tab pos="2514600" algn="l"/>
                <a:tab pos="6864350" algn="l"/>
              </a:tabLst>
              <a:defRPr/>
            </a:pPr>
            <a:r>
              <a:rPr lang="en-US" dirty="0" smtClean="0"/>
              <a:t>Major </a:t>
            </a:r>
            <a:r>
              <a:rPr lang="en-US" dirty="0"/>
              <a:t>areas to be addressed</a:t>
            </a:r>
          </a:p>
          <a:p>
            <a:pPr marL="1200150" lvl="2" indent="-457200" eaLnBrk="1" hangingPunct="1">
              <a:tabLst>
                <a:tab pos="1143000" algn="l"/>
                <a:tab pos="2514600" algn="l"/>
                <a:tab pos="6864350" algn="l"/>
              </a:tabLst>
              <a:defRPr/>
            </a:pPr>
            <a:r>
              <a:rPr lang="en-US" dirty="0"/>
              <a:t>RARF (Resource Asset Registration Form)</a:t>
            </a:r>
          </a:p>
          <a:p>
            <a:pPr marL="1200150" lvl="2" indent="-457200" eaLnBrk="1" hangingPunct="1">
              <a:tabLst>
                <a:tab pos="1143000" algn="l"/>
                <a:tab pos="2514600" algn="l"/>
                <a:tab pos="6864350" algn="l"/>
              </a:tabLst>
              <a:defRPr/>
            </a:pPr>
            <a:r>
              <a:rPr lang="en-US" dirty="0" smtClean="0"/>
              <a:t>Market Participant </a:t>
            </a:r>
            <a:r>
              <a:rPr lang="en-US" dirty="0"/>
              <a:t>Registration</a:t>
            </a:r>
          </a:p>
          <a:p>
            <a:pPr marL="1200150" lvl="2" indent="-457200" eaLnBrk="1" hangingPunct="1">
              <a:tabLst>
                <a:tab pos="1143000" algn="l"/>
                <a:tab pos="2514600" algn="l"/>
                <a:tab pos="6864350" algn="l"/>
              </a:tabLst>
              <a:defRPr/>
            </a:pPr>
            <a:r>
              <a:rPr lang="en-US" dirty="0"/>
              <a:t>Verifiable Costs (VC)</a:t>
            </a:r>
          </a:p>
          <a:p>
            <a:pPr marL="800100" lvl="1" indent="-457200" eaLnBrk="1" hangingPunct="1">
              <a:tabLst>
                <a:tab pos="1143000" algn="l"/>
                <a:tab pos="2514600" algn="l"/>
                <a:tab pos="6864350" algn="l"/>
              </a:tabLst>
              <a:defRPr/>
            </a:pPr>
            <a:r>
              <a:rPr lang="en-US" dirty="0" smtClean="0"/>
              <a:t>3 project phases anticipated over 3 years</a:t>
            </a:r>
          </a:p>
          <a:p>
            <a:pPr marL="800100" lvl="1" indent="-457200" eaLnBrk="1" hangingPunct="1">
              <a:tabLst>
                <a:tab pos="1143000" algn="l"/>
                <a:tab pos="2514600" algn="l"/>
                <a:tab pos="6864350" algn="l"/>
              </a:tabLst>
              <a:defRPr/>
            </a:pPr>
            <a:r>
              <a:rPr lang="en-US" dirty="0"/>
              <a:t>Total project cost </a:t>
            </a:r>
            <a:r>
              <a:rPr lang="en-US" dirty="0" smtClean="0"/>
              <a:t>likely to be </a:t>
            </a:r>
            <a:r>
              <a:rPr lang="en-US" dirty="0"/>
              <a:t>$2M-$3M</a:t>
            </a:r>
          </a:p>
          <a:p>
            <a:pPr marL="1200150" lvl="2" indent="-457200" eaLnBrk="1" hangingPunct="1">
              <a:tabLst>
                <a:tab pos="1143000" algn="l"/>
                <a:tab pos="2514600" algn="l"/>
                <a:tab pos="6864350" algn="l"/>
              </a:tabLst>
              <a:defRPr/>
            </a:pPr>
            <a:r>
              <a:rPr lang="en-US" dirty="0"/>
              <a:t>Cost estimate will be refined during Planning of Phase 1</a:t>
            </a:r>
          </a:p>
          <a:p>
            <a:pPr marL="800100" lvl="1" indent="-457200" eaLnBrk="1" hangingPunct="1">
              <a:tabLst>
                <a:tab pos="1143000" algn="l"/>
                <a:tab pos="2514600" algn="l"/>
                <a:tab pos="6864350" algn="l"/>
              </a:tabLst>
              <a:defRPr/>
            </a:pPr>
            <a:r>
              <a:rPr lang="en-US" dirty="0" smtClean="0"/>
              <a:t>Phase 1 expected to gate to Planning in the near future</a:t>
            </a:r>
          </a:p>
          <a:p>
            <a:pPr marL="1200150" lvl="2" indent="-457200" eaLnBrk="1" hangingPunct="1">
              <a:tabLst>
                <a:tab pos="1143000" algn="l"/>
                <a:tab pos="2514600" algn="l"/>
                <a:tab pos="6864350" algn="l"/>
              </a:tabLst>
              <a:defRPr/>
            </a:pPr>
            <a:r>
              <a:rPr lang="en-US" dirty="0" smtClean="0"/>
              <a:t>$300k cost estimate for Planning phase</a:t>
            </a:r>
          </a:p>
          <a:p>
            <a:pPr marL="1200150" lvl="2" indent="-457200" eaLnBrk="1" hangingPunct="1">
              <a:tabLst>
                <a:tab pos="1143000" algn="l"/>
                <a:tab pos="2514600" algn="l"/>
                <a:tab pos="6864350" algn="l"/>
              </a:tabLst>
              <a:defRPr/>
            </a:pPr>
            <a:r>
              <a:rPr lang="en-US" dirty="0" smtClean="0"/>
              <a:t>4-5 months duration</a:t>
            </a:r>
          </a:p>
          <a:p>
            <a:pPr marL="1200150" lvl="2" indent="-457200" eaLnBrk="1" hangingPunct="1">
              <a:tabLst>
                <a:tab pos="1143000" algn="l"/>
                <a:tab pos="2514600" algn="l"/>
                <a:tab pos="6864350" algn="l"/>
              </a:tabLst>
              <a:defRPr/>
            </a:pPr>
            <a:r>
              <a:rPr lang="en-US" dirty="0" smtClean="0"/>
              <a:t>All phases will be planned out during this time</a:t>
            </a:r>
            <a:endParaRPr lang="en-US" dirty="0" smtClean="0"/>
          </a:p>
          <a:p>
            <a:pPr marL="571500" lvl="1" indent="-228600" eaLnBrk="1" hangingPunct="1">
              <a:tabLst>
                <a:tab pos="1143000" algn="l"/>
                <a:tab pos="2514600" algn="l"/>
                <a:tab pos="6864350" algn="l"/>
              </a:tabLst>
              <a:defRPr/>
            </a:pPr>
            <a:endParaRPr lang="en-US" sz="1600" dirty="0" smtClean="0"/>
          </a:p>
        </p:txBody>
      </p:sp>
      <p:sp>
        <p:nvSpPr>
          <p:cNvPr id="5" name="Date Placeholder 4"/>
          <p:cNvSpPr>
            <a:spLocks noGrp="1"/>
          </p:cNvSpPr>
          <p:nvPr>
            <p:ph type="dt" sz="quarter" idx="4294967295"/>
          </p:nvPr>
        </p:nvSpPr>
        <p:spPr>
          <a:xfrm>
            <a:off x="1143000" y="6457950"/>
            <a:ext cx="2133600" cy="323850"/>
          </a:xfrm>
          <a:prstGeom prst="rect">
            <a:avLst/>
          </a:prstGeom>
          <a:noFill/>
        </p:spPr>
        <p:txBody>
          <a:bodyPr/>
          <a:lstStyle/>
          <a:p>
            <a:r>
              <a:rPr lang="en-US" sz="1200" dirty="0"/>
              <a:t>August 2013</a:t>
            </a:r>
          </a:p>
        </p:txBody>
      </p:sp>
    </p:spTree>
    <p:extLst>
      <p:ext uri="{BB962C8B-B14F-4D97-AF65-F5344CB8AC3E}">
        <p14:creationId xmlns:p14="http://schemas.microsoft.com/office/powerpoint/2010/main" val="3511955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2400" y="0"/>
            <a:ext cx="7162800" cy="685800"/>
          </a:xfrm>
        </p:spPr>
        <p:txBody>
          <a:bodyPr/>
          <a:lstStyle/>
          <a:p>
            <a:pPr eaLnBrk="1" hangingPunct="1"/>
            <a:r>
              <a:rPr lang="en-US" sz="2400" dirty="0" smtClean="0"/>
              <a:t>MP Online Data Entry Project </a:t>
            </a:r>
            <a:r>
              <a:rPr lang="en-US" sz="2400" dirty="0"/>
              <a:t>Update</a:t>
            </a:r>
          </a:p>
        </p:txBody>
      </p:sp>
      <p:sp>
        <p:nvSpPr>
          <p:cNvPr id="6147" name="Rectangle 3"/>
          <p:cNvSpPr>
            <a:spLocks noGrp="1" noChangeArrowheads="1"/>
          </p:cNvSpPr>
          <p:nvPr>
            <p:ph type="body" sz="half" idx="1"/>
          </p:nvPr>
        </p:nvSpPr>
        <p:spPr>
          <a:xfrm>
            <a:off x="381000" y="838200"/>
            <a:ext cx="8534400" cy="4419600"/>
          </a:xfrm>
        </p:spPr>
        <p:txBody>
          <a:bodyPr/>
          <a:lstStyle/>
          <a:p>
            <a:pPr marL="400050" indent="-457200" eaLnBrk="1" hangingPunct="1">
              <a:tabLst>
                <a:tab pos="1143000" algn="l"/>
                <a:tab pos="2514600" algn="l"/>
                <a:tab pos="6864350" algn="l"/>
              </a:tabLst>
              <a:defRPr/>
            </a:pPr>
            <a:r>
              <a:rPr lang="en-US" b="0" dirty="0" smtClean="0"/>
              <a:t>Project Portfolio </a:t>
            </a:r>
            <a:r>
              <a:rPr lang="en-US" b="0" dirty="0" smtClean="0"/>
              <a:t>Notes</a:t>
            </a:r>
            <a:endParaRPr lang="en-US" b="0" dirty="0" smtClean="0"/>
          </a:p>
          <a:p>
            <a:pPr marL="800100" lvl="1" indent="-457200" eaLnBrk="1" hangingPunct="1">
              <a:tabLst>
                <a:tab pos="1143000" algn="l"/>
                <a:tab pos="2514600" algn="l"/>
                <a:tab pos="6864350" algn="l"/>
              </a:tabLst>
              <a:defRPr/>
            </a:pPr>
            <a:r>
              <a:rPr lang="en-US" dirty="0" smtClean="0"/>
              <a:t>The </a:t>
            </a:r>
            <a:r>
              <a:rPr lang="en-US" dirty="0" smtClean="0"/>
              <a:t>PPL has 3 separate phases targeted for funding</a:t>
            </a:r>
          </a:p>
          <a:p>
            <a:pPr marL="1200150" lvl="2" indent="-457200" eaLnBrk="1" hangingPunct="1">
              <a:tabLst>
                <a:tab pos="1143000" algn="l"/>
                <a:tab pos="2514600" algn="l"/>
                <a:tab pos="6864350" algn="l"/>
              </a:tabLst>
              <a:defRPr/>
            </a:pPr>
            <a:r>
              <a:rPr lang="en-US" dirty="0" smtClean="0"/>
              <a:t>MP Online Data Entry Phase </a:t>
            </a:r>
            <a:r>
              <a:rPr lang="en-US" dirty="0" smtClean="0"/>
              <a:t>1 – 2013-2014</a:t>
            </a:r>
            <a:endParaRPr lang="en-US" dirty="0" smtClean="0"/>
          </a:p>
          <a:p>
            <a:pPr marL="1200150" lvl="2" indent="-457200" eaLnBrk="1" hangingPunct="1">
              <a:tabLst>
                <a:tab pos="1143000" algn="l"/>
                <a:tab pos="2514600" algn="l"/>
                <a:tab pos="6864350" algn="l"/>
              </a:tabLst>
              <a:defRPr/>
            </a:pPr>
            <a:r>
              <a:rPr lang="en-US" dirty="0" smtClean="0"/>
              <a:t>MP Online Data Entry Phase </a:t>
            </a:r>
            <a:r>
              <a:rPr lang="en-US" dirty="0" smtClean="0"/>
              <a:t>2 – 2014</a:t>
            </a:r>
            <a:endParaRPr lang="en-US" dirty="0" smtClean="0"/>
          </a:p>
          <a:p>
            <a:pPr marL="1200150" lvl="2" indent="-457200" eaLnBrk="1" hangingPunct="1">
              <a:tabLst>
                <a:tab pos="1143000" algn="l"/>
                <a:tab pos="2514600" algn="l"/>
                <a:tab pos="6864350" algn="l"/>
              </a:tabLst>
              <a:defRPr/>
            </a:pPr>
            <a:r>
              <a:rPr lang="en-US" dirty="0" smtClean="0"/>
              <a:t>MP Online Data Entry Phase </a:t>
            </a:r>
            <a:r>
              <a:rPr lang="en-US" dirty="0" smtClean="0"/>
              <a:t>3 – 2015</a:t>
            </a:r>
            <a:endParaRPr lang="en-US" dirty="0" smtClean="0"/>
          </a:p>
          <a:p>
            <a:pPr marL="800100" lvl="1" indent="-457200" eaLnBrk="1" hangingPunct="1">
              <a:tabLst>
                <a:tab pos="1143000" algn="l"/>
                <a:tab pos="2514600" algn="l"/>
                <a:tab pos="6864350" algn="l"/>
              </a:tabLst>
              <a:defRPr/>
            </a:pPr>
            <a:r>
              <a:rPr lang="en-US" dirty="0" smtClean="0"/>
              <a:t>“Business Strategy” category, ERCOT-sponsored</a:t>
            </a:r>
          </a:p>
          <a:p>
            <a:pPr marL="800100" lvl="1" indent="-457200" eaLnBrk="1" hangingPunct="1">
              <a:tabLst>
                <a:tab pos="1143000" algn="l"/>
                <a:tab pos="2514600" algn="l"/>
                <a:tab pos="6864350" algn="l"/>
              </a:tabLst>
              <a:defRPr/>
            </a:pPr>
            <a:r>
              <a:rPr lang="en-US" dirty="0" smtClean="0"/>
              <a:t>Phases </a:t>
            </a:r>
            <a:r>
              <a:rPr lang="en-US" dirty="0" smtClean="0"/>
              <a:t>2 and 3 occur in future </a:t>
            </a:r>
            <a:r>
              <a:rPr lang="en-US" dirty="0" smtClean="0"/>
              <a:t>years</a:t>
            </a:r>
          </a:p>
          <a:p>
            <a:pPr marL="1200150" lvl="2" indent="-457200" eaLnBrk="1" hangingPunct="1">
              <a:tabLst>
                <a:tab pos="1143000" algn="l"/>
                <a:tab pos="2514600" algn="l"/>
                <a:tab pos="6864350" algn="l"/>
              </a:tabLst>
              <a:defRPr/>
            </a:pPr>
            <a:r>
              <a:rPr lang="en-US" dirty="0" smtClean="0"/>
              <a:t>Schedule </a:t>
            </a:r>
            <a:r>
              <a:rPr lang="en-US" dirty="0" smtClean="0"/>
              <a:t>subject to change based on results of Phase 1 </a:t>
            </a:r>
            <a:r>
              <a:rPr lang="en-US" dirty="0" smtClean="0"/>
              <a:t>Planning</a:t>
            </a:r>
            <a:endParaRPr lang="en-US" dirty="0" smtClean="0"/>
          </a:p>
          <a:p>
            <a:pPr marL="800100" lvl="1" indent="-457200" eaLnBrk="1" hangingPunct="1">
              <a:tabLst>
                <a:tab pos="1143000" algn="l"/>
                <a:tab pos="2514600" algn="l"/>
                <a:tab pos="6864350" algn="l"/>
              </a:tabLst>
              <a:defRPr/>
            </a:pPr>
            <a:r>
              <a:rPr lang="en-US" dirty="0" smtClean="0"/>
              <a:t>Spending on these efforts is already included in the forecast project spend from </a:t>
            </a:r>
            <a:r>
              <a:rPr lang="en-US" dirty="0" smtClean="0"/>
              <a:t>2013 – 2015</a:t>
            </a:r>
            <a:endParaRPr lang="en-US" dirty="0" smtClean="0"/>
          </a:p>
          <a:p>
            <a:pPr marL="571500" lvl="1" indent="-228600" eaLnBrk="1" hangingPunct="1">
              <a:tabLst>
                <a:tab pos="1143000" algn="l"/>
                <a:tab pos="2514600" algn="l"/>
                <a:tab pos="6864350" algn="l"/>
              </a:tabLst>
              <a:defRPr/>
            </a:pPr>
            <a:endParaRPr lang="en-US" sz="1600" dirty="0" smtClean="0"/>
          </a:p>
        </p:txBody>
      </p:sp>
      <p:sp>
        <p:nvSpPr>
          <p:cNvPr id="4100" name="TextBox 3"/>
          <p:cNvSpPr txBox="1">
            <a:spLocks noChangeArrowheads="1"/>
          </p:cNvSpPr>
          <p:nvPr/>
        </p:nvSpPr>
        <p:spPr bwMode="auto">
          <a:xfrm>
            <a:off x="685800" y="5562600"/>
            <a:ext cx="7772400" cy="5762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endParaRPr lang="en-US" sz="800" b="0"/>
          </a:p>
          <a:p>
            <a:pPr algn="ctr" eaLnBrk="1" hangingPunct="1">
              <a:lnSpc>
                <a:spcPct val="80000"/>
              </a:lnSpc>
              <a:spcBef>
                <a:spcPct val="20000"/>
              </a:spcBef>
            </a:pPr>
            <a:r>
              <a:rPr lang="en-US" b="0"/>
              <a:t>Location of Project Priority List (PPL):   </a:t>
            </a:r>
            <a:r>
              <a:rPr lang="en-US" b="0">
                <a:hlinkClick r:id="rId3"/>
              </a:rPr>
              <a:t>http://www.ercot.com/services/projects/index</a:t>
            </a:r>
            <a:endParaRPr lang="en-US" b="0"/>
          </a:p>
          <a:p>
            <a:pPr algn="ctr" eaLnBrk="1" hangingPunct="1">
              <a:lnSpc>
                <a:spcPct val="80000"/>
              </a:lnSpc>
              <a:spcBef>
                <a:spcPct val="20000"/>
              </a:spcBef>
            </a:pPr>
            <a:endParaRPr lang="en-US" sz="800" b="0"/>
          </a:p>
        </p:txBody>
      </p:sp>
      <p:sp>
        <p:nvSpPr>
          <p:cNvPr id="5" name="Date Placeholder 4"/>
          <p:cNvSpPr>
            <a:spLocks noGrp="1"/>
          </p:cNvSpPr>
          <p:nvPr>
            <p:ph type="dt" sz="quarter" idx="4294967295"/>
          </p:nvPr>
        </p:nvSpPr>
        <p:spPr>
          <a:xfrm>
            <a:off x="1143000" y="6457950"/>
            <a:ext cx="2133600" cy="323850"/>
          </a:xfrm>
          <a:prstGeom prst="rect">
            <a:avLst/>
          </a:prstGeom>
          <a:noFill/>
        </p:spPr>
        <p:txBody>
          <a:bodyPr/>
          <a:lstStyle/>
          <a:p>
            <a:r>
              <a:rPr lang="en-US" sz="1200" dirty="0"/>
              <a:t>August 2013</a:t>
            </a:r>
          </a:p>
        </p:txBody>
      </p:sp>
    </p:spTree>
    <p:extLst>
      <p:ext uri="{BB962C8B-B14F-4D97-AF65-F5344CB8AC3E}">
        <p14:creationId xmlns:p14="http://schemas.microsoft.com/office/powerpoint/2010/main" val="521871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52400" y="0"/>
            <a:ext cx="6477000" cy="685800"/>
          </a:xfrm>
        </p:spPr>
        <p:txBody>
          <a:bodyPr/>
          <a:lstStyle/>
          <a:p>
            <a:r>
              <a:rPr lang="en-US" sz="2400" dirty="0" smtClean="0"/>
              <a:t>Next</a:t>
            </a:r>
            <a:r>
              <a:rPr lang="en-US" sz="2400" dirty="0"/>
              <a:t> </a:t>
            </a:r>
            <a:r>
              <a:rPr lang="en-US" sz="2400" dirty="0" smtClean="0"/>
              <a:t>Steps</a:t>
            </a:r>
            <a:endParaRPr lang="en-US" sz="2400" dirty="0"/>
          </a:p>
        </p:txBody>
      </p:sp>
      <p:sp>
        <p:nvSpPr>
          <p:cNvPr id="4099" name="Content Placeholder 2"/>
          <p:cNvSpPr>
            <a:spLocks noGrp="1"/>
          </p:cNvSpPr>
          <p:nvPr>
            <p:ph idx="1"/>
          </p:nvPr>
        </p:nvSpPr>
        <p:spPr>
          <a:xfrm>
            <a:off x="381000" y="838200"/>
            <a:ext cx="8382000" cy="5334000"/>
          </a:xfrm>
        </p:spPr>
        <p:txBody>
          <a:bodyPr/>
          <a:lstStyle/>
          <a:p>
            <a:pPr marL="342900" lvl="1" indent="-342900">
              <a:buFontTx/>
              <a:buChar char="•"/>
            </a:pPr>
            <a:r>
              <a:rPr lang="en-US" dirty="0"/>
              <a:t>ERCOT would like to confirm that the market is still supportive of this effort moving </a:t>
            </a:r>
            <a:r>
              <a:rPr lang="en-US" dirty="0" smtClean="0"/>
              <a:t>forward</a:t>
            </a:r>
          </a:p>
          <a:p>
            <a:pPr marL="742950" lvl="2" indent="-342900"/>
            <a:r>
              <a:rPr lang="en-US" dirty="0" smtClean="0"/>
              <a:t>MP Online Data Entry has a direct impact on Market Participants</a:t>
            </a:r>
          </a:p>
          <a:p>
            <a:pPr marL="742950" lvl="2" indent="-342900"/>
            <a:r>
              <a:rPr lang="en-US" dirty="0" smtClean="0"/>
              <a:t>It is also expected to require significant project funding so stakeholder agreement on relative importance is needed</a:t>
            </a:r>
          </a:p>
          <a:p>
            <a:pPr marL="342900" lvl="1" indent="-342900">
              <a:buFontTx/>
              <a:buChar char="•"/>
            </a:pPr>
            <a:endParaRPr lang="en-US" sz="1200" dirty="0"/>
          </a:p>
          <a:p>
            <a:r>
              <a:rPr lang="en-US" b="0" dirty="0" smtClean="0"/>
              <a:t>If the market supports this project, ERCOT will gate to Planning and begin defining detailed requirements</a:t>
            </a:r>
          </a:p>
          <a:p>
            <a:endParaRPr lang="en-US" sz="1200" b="0" dirty="0" smtClean="0"/>
          </a:p>
          <a:p>
            <a:r>
              <a:rPr lang="en-US" b="0" dirty="0" smtClean="0"/>
              <a:t>Frequent communications with market stakeholders is expected</a:t>
            </a:r>
          </a:p>
          <a:p>
            <a:pPr lvl="1">
              <a:spcBef>
                <a:spcPts val="300"/>
              </a:spcBef>
            </a:pPr>
            <a:r>
              <a:rPr lang="en-US" b="0" dirty="0" smtClean="0"/>
              <a:t>Provide regular </a:t>
            </a:r>
            <a:r>
              <a:rPr lang="en-US" b="0" dirty="0" smtClean="0"/>
              <a:t>project updates to </a:t>
            </a:r>
            <a:r>
              <a:rPr lang="en-US" b="0" dirty="0" smtClean="0"/>
              <a:t>RDWG and other impacted subcommittees and working groups</a:t>
            </a:r>
          </a:p>
          <a:p>
            <a:pPr lvl="1"/>
            <a:r>
              <a:rPr lang="en-US" b="0" dirty="0" smtClean="0"/>
              <a:t>Conduct </a:t>
            </a:r>
            <a:r>
              <a:rPr lang="en-US" b="0" dirty="0" smtClean="0"/>
              <a:t>requirements workshops, hosted by RDWG, to get </a:t>
            </a:r>
            <a:r>
              <a:rPr lang="en-US" b="0" dirty="0" smtClean="0"/>
              <a:t>market feedback</a:t>
            </a:r>
          </a:p>
          <a:p>
            <a:pPr lvl="2"/>
            <a:r>
              <a:rPr lang="en-US" dirty="0" smtClean="0"/>
              <a:t>Input on requirements</a:t>
            </a:r>
          </a:p>
          <a:p>
            <a:pPr lvl="2"/>
            <a:r>
              <a:rPr lang="en-US" b="0" dirty="0" smtClean="0"/>
              <a:t>Input on placement of requirements into the 3 phases</a:t>
            </a:r>
            <a:endParaRPr lang="en-US" b="0" dirty="0" smtClean="0"/>
          </a:p>
          <a:p>
            <a:pPr>
              <a:lnSpc>
                <a:spcPct val="200000"/>
              </a:lnSpc>
            </a:pPr>
            <a:endParaRPr lang="en-US" sz="1800" dirty="0" smtClean="0"/>
          </a:p>
          <a:p>
            <a:pPr>
              <a:lnSpc>
                <a:spcPct val="200000"/>
              </a:lnSpc>
            </a:pPr>
            <a:endParaRPr lang="en-US" sz="1800" dirty="0"/>
          </a:p>
          <a:p>
            <a:pPr>
              <a:lnSpc>
                <a:spcPct val="200000"/>
              </a:lnSpc>
            </a:pPr>
            <a:endParaRPr lang="en-US" sz="1800" dirty="0" smtClean="0"/>
          </a:p>
          <a:p>
            <a:pPr lvl="1">
              <a:lnSpc>
                <a:spcPct val="200000"/>
              </a:lnSpc>
            </a:pPr>
            <a:endParaRPr lang="en-US" sz="1800" dirty="0" smtClean="0"/>
          </a:p>
          <a:p>
            <a:pPr lvl="1">
              <a:lnSpc>
                <a:spcPct val="200000"/>
              </a:lnSpc>
            </a:pPr>
            <a:endParaRPr lang="en-US" sz="1800" dirty="0" smtClean="0"/>
          </a:p>
          <a:p>
            <a:pPr lvl="1">
              <a:lnSpc>
                <a:spcPct val="200000"/>
              </a:lnSpc>
            </a:pPr>
            <a:endParaRPr lang="en-US" sz="1800" b="0" dirty="0" smtClean="0"/>
          </a:p>
          <a:p>
            <a:pPr lvl="1">
              <a:lnSpc>
                <a:spcPct val="200000"/>
              </a:lnSpc>
            </a:pPr>
            <a:endParaRPr lang="en-US" dirty="0" smtClean="0"/>
          </a:p>
          <a:p>
            <a:pPr lvl="1">
              <a:lnSpc>
                <a:spcPct val="200000"/>
              </a:lnSpc>
            </a:pPr>
            <a:endParaRPr lang="en-US" sz="1800" dirty="0" smtClean="0"/>
          </a:p>
          <a:p>
            <a:pPr>
              <a:lnSpc>
                <a:spcPct val="200000"/>
              </a:lnSpc>
            </a:pPr>
            <a:endParaRPr lang="en-US" sz="1800" b="0" dirty="0" smtClean="0"/>
          </a:p>
          <a:p>
            <a:pPr>
              <a:lnSpc>
                <a:spcPct val="200000"/>
              </a:lnSpc>
            </a:pPr>
            <a:endParaRPr lang="en-US" sz="1800" b="0" dirty="0" smtClean="0"/>
          </a:p>
          <a:p>
            <a:pPr marL="0" indent="0">
              <a:lnSpc>
                <a:spcPct val="200000"/>
              </a:lnSpc>
              <a:buNone/>
            </a:pPr>
            <a:endParaRPr lang="en-US" sz="1800" b="0" dirty="0"/>
          </a:p>
        </p:txBody>
      </p:sp>
      <p:sp>
        <p:nvSpPr>
          <p:cNvPr id="4101" name="Date Placeholder 4"/>
          <p:cNvSpPr>
            <a:spLocks noGrp="1"/>
          </p:cNvSpPr>
          <p:nvPr>
            <p:ph type="dt" sz="quarter" idx="12"/>
          </p:nvPr>
        </p:nvSpPr>
        <p:spPr>
          <a:xfrm>
            <a:off x="1143000" y="6457950"/>
            <a:ext cx="2133600" cy="400050"/>
          </a:xfrm>
          <a:noFill/>
        </p:spPr>
        <p:txBody>
          <a:bodyPr/>
          <a:lstStyle/>
          <a:p>
            <a:r>
              <a:rPr lang="en-US" dirty="0" smtClean="0"/>
              <a:t>August 2013</a:t>
            </a:r>
            <a:endParaRPr lang="en-US" dirty="0" smtClean="0"/>
          </a:p>
        </p:txBody>
      </p:sp>
    </p:spTree>
    <p:extLst>
      <p:ext uri="{BB962C8B-B14F-4D97-AF65-F5344CB8AC3E}">
        <p14:creationId xmlns:p14="http://schemas.microsoft.com/office/powerpoint/2010/main" val="151166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2400" dirty="0" smtClean="0"/>
              <a:t>Questions</a:t>
            </a:r>
          </a:p>
        </p:txBody>
      </p:sp>
      <p:sp>
        <p:nvSpPr>
          <p:cNvPr id="10243" name="Content Placeholder 1"/>
          <p:cNvSpPr>
            <a:spLocks noGrp="1"/>
          </p:cNvSpPr>
          <p:nvPr>
            <p:ph idx="1"/>
          </p:nvPr>
        </p:nvSpPr>
        <p:spPr/>
        <p:txBody>
          <a:bodyPr/>
          <a:lstStyle/>
          <a:p>
            <a:pPr marL="0" indent="0" algn="ctr">
              <a:buFontTx/>
              <a:buNone/>
            </a:pPr>
            <a:endParaRPr lang="en-US" dirty="0" smtClean="0"/>
          </a:p>
          <a:p>
            <a:pPr marL="0" indent="0" algn="ctr">
              <a:buFontTx/>
              <a:buNone/>
            </a:pPr>
            <a:endParaRPr lang="en-US" dirty="0" smtClean="0"/>
          </a:p>
          <a:p>
            <a:pPr marL="0" indent="0" algn="ctr">
              <a:buFontTx/>
              <a:buNone/>
            </a:pPr>
            <a:endParaRPr lang="en-US" dirty="0" smtClean="0"/>
          </a:p>
          <a:p>
            <a:pPr marL="0" indent="0" algn="ctr">
              <a:buFontTx/>
              <a:buNone/>
            </a:pPr>
            <a:r>
              <a:rPr lang="en-US" sz="9600" dirty="0" smtClean="0"/>
              <a:t>?</a:t>
            </a:r>
          </a:p>
        </p:txBody>
      </p:sp>
      <p:sp>
        <p:nvSpPr>
          <p:cNvPr id="6" name="Date Placeholder 4"/>
          <p:cNvSpPr>
            <a:spLocks noGrp="1"/>
          </p:cNvSpPr>
          <p:nvPr>
            <p:ph type="dt" sz="quarter" idx="12"/>
          </p:nvPr>
        </p:nvSpPr>
        <p:spPr>
          <a:xfrm>
            <a:off x="1143000" y="6457950"/>
            <a:ext cx="2133600" cy="400050"/>
          </a:xfrm>
          <a:noFill/>
        </p:spPr>
        <p:txBody>
          <a:bodyPr/>
          <a:lstStyle/>
          <a:p>
            <a:r>
              <a:rPr lang="en-US" dirty="0"/>
              <a:t>August 2013</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1"/>
          <p:cNvSpPr>
            <a:spLocks noGrp="1"/>
          </p:cNvSpPr>
          <p:nvPr>
            <p:ph idx="1"/>
          </p:nvPr>
        </p:nvSpPr>
        <p:spPr/>
        <p:txBody>
          <a:bodyPr/>
          <a:lstStyle/>
          <a:p>
            <a:pPr marL="0" indent="0" algn="ctr">
              <a:buFontTx/>
              <a:buNone/>
            </a:pPr>
            <a:endParaRPr lang="en-US" dirty="0" smtClean="0"/>
          </a:p>
          <a:p>
            <a:pPr marL="0" indent="0" algn="ctr">
              <a:buFontTx/>
              <a:buNone/>
            </a:pPr>
            <a:endParaRPr lang="en-US" dirty="0" smtClean="0"/>
          </a:p>
          <a:p>
            <a:pPr marL="0" indent="0" algn="ctr">
              <a:buFontTx/>
              <a:buNone/>
            </a:pPr>
            <a:endParaRPr lang="en-US" dirty="0" smtClean="0"/>
          </a:p>
          <a:p>
            <a:pPr marL="0" indent="0" algn="ctr">
              <a:buFontTx/>
              <a:buNone/>
            </a:pPr>
            <a:r>
              <a:rPr lang="en-US" sz="4800" dirty="0" smtClean="0"/>
              <a:t>Appendix</a:t>
            </a:r>
            <a:endParaRPr lang="en-US" sz="9600" dirty="0" smtClean="0"/>
          </a:p>
        </p:txBody>
      </p:sp>
      <p:sp>
        <p:nvSpPr>
          <p:cNvPr id="6" name="Date Placeholder 4"/>
          <p:cNvSpPr>
            <a:spLocks noGrp="1"/>
          </p:cNvSpPr>
          <p:nvPr>
            <p:ph type="dt" sz="quarter" idx="12"/>
          </p:nvPr>
        </p:nvSpPr>
        <p:spPr>
          <a:xfrm>
            <a:off x="1143000" y="6457950"/>
            <a:ext cx="2133600" cy="400050"/>
          </a:xfrm>
          <a:noFill/>
        </p:spPr>
        <p:txBody>
          <a:bodyPr/>
          <a:lstStyle/>
          <a:p>
            <a:r>
              <a:rPr lang="en-US" dirty="0"/>
              <a:t>August 2013</a:t>
            </a:r>
          </a:p>
        </p:txBody>
      </p:sp>
    </p:spTree>
    <p:extLst>
      <p:ext uri="{BB962C8B-B14F-4D97-AF65-F5344CB8AC3E}">
        <p14:creationId xmlns:p14="http://schemas.microsoft.com/office/powerpoint/2010/main" val="32457066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z="2400" dirty="0" smtClean="0"/>
              <a:t>MP </a:t>
            </a:r>
            <a:r>
              <a:rPr lang="en-US" sz="2400" dirty="0"/>
              <a:t>O</a:t>
            </a:r>
            <a:r>
              <a:rPr lang="en-US" sz="2400" dirty="0" smtClean="0"/>
              <a:t>nline Project Objectives</a:t>
            </a:r>
          </a:p>
        </p:txBody>
      </p:sp>
      <p:sp>
        <p:nvSpPr>
          <p:cNvPr id="4101" name="Date Placeholder 4"/>
          <p:cNvSpPr>
            <a:spLocks noGrp="1"/>
          </p:cNvSpPr>
          <p:nvPr>
            <p:ph type="dt" sz="quarter" idx="12"/>
          </p:nvPr>
        </p:nvSpPr>
        <p:spPr>
          <a:xfrm>
            <a:off x="1143000" y="6457950"/>
            <a:ext cx="2133600" cy="400050"/>
          </a:xfrm>
          <a:noFill/>
        </p:spPr>
        <p:txBody>
          <a:bodyPr/>
          <a:lstStyle/>
          <a:p>
            <a:r>
              <a:rPr lang="en-US" dirty="0"/>
              <a:t>August 2013</a:t>
            </a:r>
          </a:p>
        </p:txBody>
      </p:sp>
      <p:graphicFrame>
        <p:nvGraphicFramePr>
          <p:cNvPr id="6" name="Table 5"/>
          <p:cNvGraphicFramePr>
            <a:graphicFrameLocks noGrp="1"/>
          </p:cNvGraphicFramePr>
          <p:nvPr>
            <p:extLst>
              <p:ext uri="{D42A27DB-BD31-4B8C-83A1-F6EECF244321}">
                <p14:modId xmlns:p14="http://schemas.microsoft.com/office/powerpoint/2010/main" val="2196748449"/>
              </p:ext>
            </p:extLst>
          </p:nvPr>
        </p:nvGraphicFramePr>
        <p:xfrm>
          <a:off x="76200" y="912025"/>
          <a:ext cx="8991600" cy="5260127"/>
        </p:xfrm>
        <a:graphic>
          <a:graphicData uri="http://schemas.openxmlformats.org/drawingml/2006/table">
            <a:tbl>
              <a:tblPr firstRow="1" bandRow="1">
                <a:tableStyleId>{5C22544A-7EE6-4342-B048-85BDC9FD1C3A}</a:tableStyleId>
              </a:tblPr>
              <a:tblGrid>
                <a:gridCol w="648445"/>
                <a:gridCol w="6322339"/>
                <a:gridCol w="793789"/>
                <a:gridCol w="1227027"/>
              </a:tblGrid>
              <a:tr h="322595">
                <a:tc>
                  <a:txBody>
                    <a:bodyPr/>
                    <a:lstStyle/>
                    <a:p>
                      <a:r>
                        <a:rPr lang="en-US" sz="1100" dirty="0" smtClean="0">
                          <a:solidFill>
                            <a:schemeClr val="tx1"/>
                          </a:solidFill>
                        </a:rPr>
                        <a:t>#</a:t>
                      </a:r>
                      <a:endParaRPr lang="en-US" sz="1100" dirty="0">
                        <a:solidFill>
                          <a:schemeClr val="tx1"/>
                        </a:solidFill>
                      </a:endParaRPr>
                    </a:p>
                  </a:txBody>
                  <a:tcPr marT="45710" marB="45710">
                    <a:solidFill>
                      <a:srgbClr val="EFEFAF">
                        <a:alpha val="50196"/>
                      </a:srgbClr>
                    </a:solidFill>
                  </a:tcPr>
                </a:tc>
                <a:tc>
                  <a:txBody>
                    <a:bodyPr/>
                    <a:lstStyle/>
                    <a:p>
                      <a:r>
                        <a:rPr lang="en-US" sz="1100" dirty="0" smtClean="0">
                          <a:solidFill>
                            <a:schemeClr val="tx1"/>
                          </a:solidFill>
                        </a:rPr>
                        <a:t>Objectives / Scope</a:t>
                      </a:r>
                      <a:endParaRPr lang="en-US" sz="1100" dirty="0">
                        <a:solidFill>
                          <a:schemeClr val="tx1"/>
                        </a:solidFill>
                      </a:endParaRPr>
                    </a:p>
                  </a:txBody>
                  <a:tcPr marT="45710" marB="45710">
                    <a:solidFill>
                      <a:srgbClr val="EFEFAF">
                        <a:alpha val="50196"/>
                      </a:srgbClr>
                    </a:solidFill>
                  </a:tcPr>
                </a:tc>
                <a:tc>
                  <a:txBody>
                    <a:bodyPr/>
                    <a:lstStyle/>
                    <a:p>
                      <a:r>
                        <a:rPr lang="en-US" sz="1100" dirty="0" smtClean="0">
                          <a:solidFill>
                            <a:schemeClr val="tx1"/>
                          </a:solidFill>
                        </a:rPr>
                        <a:t>Priority</a:t>
                      </a:r>
                      <a:endParaRPr lang="en-US" sz="1100" dirty="0">
                        <a:solidFill>
                          <a:schemeClr val="tx1"/>
                        </a:solidFill>
                      </a:endParaRPr>
                    </a:p>
                  </a:txBody>
                  <a:tcPr marT="45710" marB="45710">
                    <a:solidFill>
                      <a:srgbClr val="EFEFAF">
                        <a:alpha val="50196"/>
                      </a:srgbClr>
                    </a:solidFill>
                  </a:tcPr>
                </a:tc>
                <a:tc>
                  <a:txBody>
                    <a:bodyPr/>
                    <a:lstStyle/>
                    <a:p>
                      <a:r>
                        <a:rPr lang="en-US" sz="1100" dirty="0" smtClean="0">
                          <a:solidFill>
                            <a:schemeClr val="tx1"/>
                          </a:solidFill>
                        </a:rPr>
                        <a:t>Phase(s)</a:t>
                      </a:r>
                      <a:endParaRPr lang="en-US" sz="1100" dirty="0">
                        <a:solidFill>
                          <a:schemeClr val="tx1"/>
                        </a:solidFill>
                      </a:endParaRPr>
                    </a:p>
                  </a:txBody>
                  <a:tcPr marT="45710" marB="45710">
                    <a:solidFill>
                      <a:srgbClr val="EFEFAF">
                        <a:alpha val="50196"/>
                      </a:srgbClr>
                    </a:solidFill>
                  </a:tcPr>
                </a:tc>
              </a:tr>
              <a:tr h="548596">
                <a:tc>
                  <a:txBody>
                    <a:bodyPr/>
                    <a:lstStyle/>
                    <a:p>
                      <a:r>
                        <a:rPr lang="en-US" sz="1000" dirty="0" smtClean="0"/>
                        <a:t>OB-001</a:t>
                      </a:r>
                      <a:endParaRPr lang="en-US" sz="1000" dirty="0"/>
                    </a:p>
                  </a:txBody>
                  <a:tcPr marT="45710" marB="45710">
                    <a:noFill/>
                  </a:tcPr>
                </a:tc>
                <a:tc>
                  <a:txBody>
                    <a:bodyPr/>
                    <a:lstStyle/>
                    <a:p>
                      <a:r>
                        <a:rPr lang="en-US" sz="1000" kern="1200" dirty="0" smtClean="0">
                          <a:solidFill>
                            <a:schemeClr val="dk1"/>
                          </a:solidFill>
                          <a:effectLst/>
                          <a:latin typeface="+mn-lt"/>
                          <a:ea typeface="+mn-ea"/>
                          <a:cs typeface="+mn-cs"/>
                        </a:rPr>
                        <a:t>Market Participants and ERCOT teams  should interact with a logical, consistent and easily navigable interface when providing registration and operational model data (includes NDCRC, and Verifiable Costs to ERCOT. </a:t>
                      </a:r>
                      <a:endParaRPr lang="en-US" sz="1000" dirty="0"/>
                    </a:p>
                  </a:txBody>
                  <a:tcPr marT="45710" marB="45710">
                    <a:noFill/>
                  </a:tcPr>
                </a:tc>
                <a:tc>
                  <a:txBody>
                    <a:bodyPr/>
                    <a:lstStyle/>
                    <a:p>
                      <a:r>
                        <a:rPr lang="en-US" sz="1000" dirty="0" smtClean="0"/>
                        <a:t>High</a:t>
                      </a:r>
                      <a:endParaRPr lang="en-US" sz="1000" dirty="0"/>
                    </a:p>
                  </a:txBody>
                  <a:tcPr marT="45710" marB="45710">
                    <a:noFill/>
                  </a:tcPr>
                </a:tc>
                <a:tc>
                  <a:txBody>
                    <a:bodyPr/>
                    <a:lstStyle/>
                    <a:p>
                      <a:r>
                        <a:rPr lang="en-US" sz="1000" dirty="0" smtClean="0"/>
                        <a:t>1 – RES</a:t>
                      </a:r>
                      <a:r>
                        <a:rPr lang="en-US" sz="1000" baseline="0" dirty="0" smtClean="0"/>
                        <a:t> </a:t>
                      </a:r>
                      <a:r>
                        <a:rPr lang="en-US" sz="1000" baseline="0" dirty="0" err="1" smtClean="0"/>
                        <a:t>Reg</a:t>
                      </a:r>
                      <a:r>
                        <a:rPr lang="en-US" sz="1000" baseline="0" dirty="0" smtClean="0"/>
                        <a:t>, VC</a:t>
                      </a:r>
                      <a:endParaRPr lang="en-US" sz="1000" dirty="0" smtClean="0"/>
                    </a:p>
                    <a:p>
                      <a:r>
                        <a:rPr lang="en-US" sz="1000" dirty="0" smtClean="0"/>
                        <a:t>2</a:t>
                      </a:r>
                      <a:r>
                        <a:rPr lang="en-US" sz="1000" baseline="0" dirty="0" smtClean="0"/>
                        <a:t> – MP </a:t>
                      </a:r>
                      <a:r>
                        <a:rPr lang="en-US" sz="1000" baseline="0" dirty="0" err="1" smtClean="0"/>
                        <a:t>Reg</a:t>
                      </a:r>
                      <a:endParaRPr lang="en-US" sz="1000" baseline="0" dirty="0" smtClean="0"/>
                    </a:p>
                    <a:p>
                      <a:r>
                        <a:rPr lang="en-US" sz="1000" baseline="0" dirty="0" smtClean="0"/>
                        <a:t>3 - VC</a:t>
                      </a:r>
                      <a:endParaRPr lang="en-US" sz="1000" dirty="0"/>
                    </a:p>
                  </a:txBody>
                  <a:tcPr marT="45710" marB="45710">
                    <a:noFill/>
                  </a:tcPr>
                </a:tc>
              </a:tr>
              <a:tr h="548596">
                <a:tc>
                  <a:txBody>
                    <a:bodyPr/>
                    <a:lstStyle/>
                    <a:p>
                      <a:r>
                        <a:rPr lang="en-US" sz="1000" dirty="0" smtClean="0"/>
                        <a:t>OB-002</a:t>
                      </a:r>
                      <a:endParaRPr lang="en-US" sz="1000" dirty="0"/>
                    </a:p>
                  </a:txBody>
                  <a:tcPr marT="45710" marB="45710">
                    <a:solidFill>
                      <a:srgbClr val="EFEFAF">
                        <a:alpha val="50196"/>
                      </a:srgbClr>
                    </a:solidFill>
                  </a:tcPr>
                </a:tc>
                <a:tc>
                  <a:txBody>
                    <a:bodyPr/>
                    <a:lstStyle/>
                    <a:p>
                      <a:r>
                        <a:rPr lang="en-US" sz="1000" dirty="0" smtClean="0"/>
                        <a:t>Users (Market Participants and ERCOT) should be able to retrieve and review current (production), future (what is in the workflow for validation), and activity history (where relevant) for registration and operational data sets (including comments, attached files) on demand. </a:t>
                      </a:r>
                      <a:endParaRPr lang="en-US" sz="1000" dirty="0"/>
                    </a:p>
                  </a:txBody>
                  <a:tcPr marT="45710" marB="45710">
                    <a:solidFill>
                      <a:srgbClr val="EFEFAF">
                        <a:alpha val="50196"/>
                      </a:srgbClr>
                    </a:solidFill>
                  </a:tcPr>
                </a:tc>
                <a:tc>
                  <a:txBody>
                    <a:bodyPr/>
                    <a:lstStyle/>
                    <a:p>
                      <a:r>
                        <a:rPr lang="en-US" sz="1000" dirty="0" smtClean="0"/>
                        <a:t>High</a:t>
                      </a:r>
                      <a:endParaRPr lang="en-US" sz="1000" dirty="0"/>
                    </a:p>
                  </a:txBody>
                  <a:tcPr marT="45710" marB="45710">
                    <a:solidFill>
                      <a:srgbClr val="EFEFAF">
                        <a:alpha val="50196"/>
                      </a:srgbClr>
                    </a:solidFill>
                  </a:tcPr>
                </a:tc>
                <a:tc>
                  <a:txBody>
                    <a:bodyPr/>
                    <a:lstStyle/>
                    <a:p>
                      <a:r>
                        <a:rPr lang="en-US" sz="1000" dirty="0" smtClean="0"/>
                        <a:t>1 – RES</a:t>
                      </a:r>
                      <a:r>
                        <a:rPr lang="en-US" sz="1000" baseline="0" dirty="0" smtClean="0"/>
                        <a:t> </a:t>
                      </a:r>
                      <a:r>
                        <a:rPr lang="en-US" sz="1000" baseline="0" dirty="0" err="1" smtClean="0"/>
                        <a:t>Reg</a:t>
                      </a:r>
                      <a:r>
                        <a:rPr lang="en-US" sz="1000" baseline="0" dirty="0" smtClean="0"/>
                        <a:t>, VC</a:t>
                      </a:r>
                      <a:endParaRPr lang="en-US" sz="1000" dirty="0" smtClean="0"/>
                    </a:p>
                    <a:p>
                      <a:r>
                        <a:rPr lang="en-US" sz="1000" dirty="0" smtClean="0"/>
                        <a:t>2</a:t>
                      </a:r>
                      <a:r>
                        <a:rPr lang="en-US" sz="1000" baseline="0" dirty="0" smtClean="0"/>
                        <a:t> – MP </a:t>
                      </a:r>
                      <a:r>
                        <a:rPr lang="en-US" sz="1000" baseline="0" dirty="0" err="1" smtClean="0"/>
                        <a:t>Reg</a:t>
                      </a:r>
                      <a:endParaRPr lang="en-US" sz="1000" baseline="0" dirty="0" smtClean="0"/>
                    </a:p>
                    <a:p>
                      <a:r>
                        <a:rPr lang="en-US" sz="1000" baseline="0" dirty="0" smtClean="0"/>
                        <a:t>3 - VC</a:t>
                      </a:r>
                      <a:endParaRPr lang="en-US" sz="1000" dirty="0" smtClean="0"/>
                    </a:p>
                  </a:txBody>
                  <a:tcPr marT="45710" marB="45710">
                    <a:solidFill>
                      <a:srgbClr val="EFEFAF">
                        <a:alpha val="50196"/>
                      </a:srgbClr>
                    </a:solidFill>
                  </a:tcPr>
                </a:tc>
              </a:tr>
              <a:tr h="548596">
                <a:tc>
                  <a:txBody>
                    <a:bodyPr/>
                    <a:lstStyle/>
                    <a:p>
                      <a:r>
                        <a:rPr lang="en-US" sz="1000" dirty="0" smtClean="0"/>
                        <a:t>OB-003</a:t>
                      </a:r>
                      <a:endParaRPr lang="en-US" sz="1000" dirty="0"/>
                    </a:p>
                  </a:txBody>
                  <a:tcPr marT="45710" marB="45710">
                    <a:noFill/>
                  </a:tcPr>
                </a:tc>
                <a:tc>
                  <a:txBody>
                    <a:bodyPr/>
                    <a:lstStyle/>
                    <a:p>
                      <a:r>
                        <a:rPr lang="en-US" sz="1000" dirty="0" smtClean="0"/>
                        <a:t>Existing validation checks should not be compromised by a new interface.  Data entry validations on characteristics and business rules validations should be incorporated where appropriate. </a:t>
                      </a:r>
                      <a:endParaRPr lang="en-US" sz="1000" dirty="0"/>
                    </a:p>
                  </a:txBody>
                  <a:tcPr marT="45710" marB="45710">
                    <a:noFill/>
                  </a:tcPr>
                </a:tc>
                <a:tc>
                  <a:txBody>
                    <a:bodyPr/>
                    <a:lstStyle/>
                    <a:p>
                      <a:r>
                        <a:rPr lang="en-US" sz="1000" dirty="0" smtClean="0"/>
                        <a:t>Medium</a:t>
                      </a:r>
                      <a:endParaRPr lang="en-US" sz="1000" dirty="0"/>
                    </a:p>
                  </a:txBody>
                  <a:tcPr marT="45710" marB="45710">
                    <a:noFill/>
                  </a:tcPr>
                </a:tc>
                <a:tc>
                  <a:txBody>
                    <a:bodyPr/>
                    <a:lstStyle/>
                    <a:p>
                      <a:r>
                        <a:rPr lang="en-US" sz="1000" dirty="0" smtClean="0"/>
                        <a:t>1 – RES</a:t>
                      </a:r>
                      <a:r>
                        <a:rPr lang="en-US" sz="1000" baseline="0" dirty="0" smtClean="0"/>
                        <a:t> </a:t>
                      </a:r>
                      <a:r>
                        <a:rPr lang="en-US" sz="1000" baseline="0" dirty="0" err="1" smtClean="0"/>
                        <a:t>Reg</a:t>
                      </a:r>
                      <a:r>
                        <a:rPr lang="en-US" sz="1000" baseline="0" dirty="0" smtClean="0"/>
                        <a:t>, VC</a:t>
                      </a:r>
                      <a:endParaRPr lang="en-US" sz="1000" dirty="0" smtClean="0"/>
                    </a:p>
                    <a:p>
                      <a:r>
                        <a:rPr lang="en-US" sz="1000" dirty="0" smtClean="0"/>
                        <a:t>2</a:t>
                      </a:r>
                      <a:r>
                        <a:rPr lang="en-US" sz="1000" baseline="0" dirty="0" smtClean="0"/>
                        <a:t> – MP </a:t>
                      </a:r>
                      <a:r>
                        <a:rPr lang="en-US" sz="1000" baseline="0" dirty="0" err="1" smtClean="0"/>
                        <a:t>Reg</a:t>
                      </a:r>
                      <a:endParaRPr lang="en-US" sz="1000" baseline="0" dirty="0" smtClean="0"/>
                    </a:p>
                    <a:p>
                      <a:r>
                        <a:rPr lang="en-US" sz="1000" baseline="0" dirty="0" smtClean="0"/>
                        <a:t>3 - VC</a:t>
                      </a:r>
                      <a:endParaRPr lang="en-US" sz="1000" dirty="0" smtClean="0"/>
                    </a:p>
                  </a:txBody>
                  <a:tcPr marT="45710" marB="45710">
                    <a:noFill/>
                  </a:tcPr>
                </a:tc>
              </a:tr>
              <a:tr h="396204">
                <a:tc>
                  <a:txBody>
                    <a:bodyPr/>
                    <a:lstStyle/>
                    <a:p>
                      <a:r>
                        <a:rPr lang="en-US" sz="1000" dirty="0" smtClean="0"/>
                        <a:t>OB-004</a:t>
                      </a:r>
                      <a:endParaRPr lang="en-US" sz="1000" dirty="0"/>
                    </a:p>
                  </a:txBody>
                  <a:tcPr marT="45710" marB="45710">
                    <a:solidFill>
                      <a:srgbClr val="EFEFAF">
                        <a:alpha val="50196"/>
                      </a:srgbClr>
                    </a:solidFill>
                  </a:tcPr>
                </a:tc>
                <a:tc>
                  <a:txBody>
                    <a:bodyPr/>
                    <a:lstStyle/>
                    <a:p>
                      <a:r>
                        <a:rPr lang="en-US" sz="1000" dirty="0" smtClean="0"/>
                        <a:t>Market Participant can enter part of the required data and return later to complete the remaining and not lose what was submitted (save vs. submit).  </a:t>
                      </a:r>
                      <a:endParaRPr lang="en-US" sz="1000" dirty="0"/>
                    </a:p>
                  </a:txBody>
                  <a:tcPr marT="45710" marB="45710">
                    <a:solidFill>
                      <a:srgbClr val="EFEFAF">
                        <a:alpha val="50196"/>
                      </a:srgbClr>
                    </a:solidFill>
                  </a:tcPr>
                </a:tc>
                <a:tc>
                  <a:txBody>
                    <a:bodyPr/>
                    <a:lstStyle/>
                    <a:p>
                      <a:r>
                        <a:rPr lang="en-US" sz="1000" dirty="0" smtClean="0"/>
                        <a:t>High</a:t>
                      </a:r>
                      <a:endParaRPr lang="en-US" sz="1000" dirty="0"/>
                    </a:p>
                  </a:txBody>
                  <a:tcPr marT="45710" marB="45710">
                    <a:solidFill>
                      <a:srgbClr val="EFEFAF">
                        <a:alpha val="50196"/>
                      </a:srgbClr>
                    </a:solidFill>
                  </a:tcPr>
                </a:tc>
                <a:tc>
                  <a:txBody>
                    <a:bodyPr/>
                    <a:lstStyle/>
                    <a:p>
                      <a:r>
                        <a:rPr lang="en-US" sz="1000" dirty="0" smtClean="0"/>
                        <a:t>1</a:t>
                      </a:r>
                      <a:endParaRPr lang="en-US" sz="1000" dirty="0"/>
                    </a:p>
                  </a:txBody>
                  <a:tcPr marT="45710" marB="45710">
                    <a:solidFill>
                      <a:srgbClr val="EFEFAF">
                        <a:alpha val="50196"/>
                      </a:srgbClr>
                    </a:solidFill>
                  </a:tcPr>
                </a:tc>
              </a:tr>
              <a:tr h="548596">
                <a:tc>
                  <a:txBody>
                    <a:bodyPr/>
                    <a:lstStyle/>
                    <a:p>
                      <a:r>
                        <a:rPr lang="en-US" sz="1000" dirty="0" smtClean="0"/>
                        <a:t>OB-005</a:t>
                      </a:r>
                      <a:endParaRPr lang="en-US" sz="1000" dirty="0"/>
                    </a:p>
                  </a:txBody>
                  <a:tcPr marT="45710" marB="45710">
                    <a:noFill/>
                  </a:tcPr>
                </a:tc>
                <a:tc>
                  <a:txBody>
                    <a:bodyPr/>
                    <a:lstStyle/>
                    <a:p>
                      <a:r>
                        <a:rPr lang="en-US" sz="1000" dirty="0" smtClean="0"/>
                        <a:t>When new data elements are approved to be added to the business process, need flexibility  to add for Market Participant data entry (example – new fields needed for solar or user defined variables).  </a:t>
                      </a:r>
                      <a:endParaRPr lang="en-US" sz="1000" dirty="0"/>
                    </a:p>
                  </a:txBody>
                  <a:tcPr marT="45710" marB="45710">
                    <a:noFill/>
                  </a:tcPr>
                </a:tc>
                <a:tc>
                  <a:txBody>
                    <a:bodyPr/>
                    <a:lstStyle/>
                    <a:p>
                      <a:r>
                        <a:rPr lang="en-US" sz="1000" dirty="0" smtClean="0"/>
                        <a:t>Low</a:t>
                      </a:r>
                      <a:endParaRPr lang="en-US" sz="1000" dirty="0"/>
                    </a:p>
                  </a:txBody>
                  <a:tcPr marT="45710" marB="45710">
                    <a:noFill/>
                  </a:tcPr>
                </a:tc>
                <a:tc>
                  <a:txBody>
                    <a:bodyPr/>
                    <a:lstStyle/>
                    <a:p>
                      <a:r>
                        <a:rPr lang="en-US" sz="1000" dirty="0" smtClean="0"/>
                        <a:t>1</a:t>
                      </a:r>
                      <a:endParaRPr lang="en-US" sz="1000" dirty="0"/>
                    </a:p>
                  </a:txBody>
                  <a:tcPr marT="45710" marB="45710">
                    <a:noFill/>
                  </a:tcPr>
                </a:tc>
              </a:tr>
              <a:tr h="548596">
                <a:tc>
                  <a:txBody>
                    <a:bodyPr/>
                    <a:lstStyle/>
                    <a:p>
                      <a:r>
                        <a:rPr lang="en-US" sz="1000" dirty="0" smtClean="0"/>
                        <a:t>OB-006</a:t>
                      </a:r>
                      <a:endParaRPr lang="en-US" sz="1000" dirty="0"/>
                    </a:p>
                  </a:txBody>
                  <a:tcPr marT="45710" marB="45710">
                    <a:solidFill>
                      <a:srgbClr val="EFEFAF">
                        <a:alpha val="50196"/>
                      </a:srgbClr>
                    </a:solidFill>
                  </a:tcPr>
                </a:tc>
                <a:tc>
                  <a:txBody>
                    <a:bodyPr/>
                    <a:lstStyle/>
                    <a:p>
                      <a:r>
                        <a:rPr lang="en-US" sz="1000" dirty="0" smtClean="0"/>
                        <a:t>User activity should be managed per assigned security role (single sign in / digital certificate).  Access is controlled by data type, function and type of user.  Roles may be different within a Market Participant.  </a:t>
                      </a:r>
                      <a:endParaRPr lang="en-US" sz="1000" dirty="0"/>
                    </a:p>
                  </a:txBody>
                  <a:tcPr marT="45710" marB="45710">
                    <a:solidFill>
                      <a:srgbClr val="EFEFAF">
                        <a:alpha val="50196"/>
                      </a:srgbClr>
                    </a:solidFill>
                  </a:tcPr>
                </a:tc>
                <a:tc>
                  <a:txBody>
                    <a:bodyPr/>
                    <a:lstStyle/>
                    <a:p>
                      <a:r>
                        <a:rPr lang="en-US" sz="1000" dirty="0" smtClean="0"/>
                        <a:t>High</a:t>
                      </a:r>
                      <a:endParaRPr lang="en-US" sz="1000" dirty="0"/>
                    </a:p>
                  </a:txBody>
                  <a:tcPr marT="45710" marB="45710">
                    <a:solidFill>
                      <a:srgbClr val="EFEFAF">
                        <a:alpha val="50196"/>
                      </a:srgbClr>
                    </a:solidFill>
                  </a:tcPr>
                </a:tc>
                <a:tc>
                  <a:txBody>
                    <a:bodyPr/>
                    <a:lstStyle/>
                    <a:p>
                      <a:r>
                        <a:rPr lang="en-US" sz="1000" dirty="0" smtClean="0"/>
                        <a:t>1</a:t>
                      </a:r>
                      <a:endParaRPr lang="en-US" sz="1000" dirty="0"/>
                    </a:p>
                  </a:txBody>
                  <a:tcPr marT="45710" marB="45710">
                    <a:solidFill>
                      <a:srgbClr val="EFEFAF">
                        <a:alpha val="50196"/>
                      </a:srgbClr>
                    </a:solidFill>
                  </a:tcPr>
                </a:tc>
              </a:tr>
              <a:tr h="322595">
                <a:tc>
                  <a:txBody>
                    <a:bodyPr/>
                    <a:lstStyle/>
                    <a:p>
                      <a:r>
                        <a:rPr lang="en-US" sz="1000" dirty="0" smtClean="0"/>
                        <a:t>OB-007</a:t>
                      </a:r>
                      <a:endParaRPr lang="en-US" sz="1000" dirty="0"/>
                    </a:p>
                  </a:txBody>
                  <a:tcPr marT="45710" marB="45710">
                    <a:noFill/>
                  </a:tcPr>
                </a:tc>
                <a:tc>
                  <a:txBody>
                    <a:bodyPr/>
                    <a:lstStyle/>
                    <a:p>
                      <a:r>
                        <a:rPr lang="en-US" sz="1000" dirty="0" smtClean="0"/>
                        <a:t>Users should be able view work flow status of data submission or modifications. </a:t>
                      </a:r>
                      <a:endParaRPr lang="en-US" sz="1000" dirty="0"/>
                    </a:p>
                  </a:txBody>
                  <a:tcPr marT="45710" marB="45710">
                    <a:noFill/>
                  </a:tcPr>
                </a:tc>
                <a:tc>
                  <a:txBody>
                    <a:bodyPr/>
                    <a:lstStyle/>
                    <a:p>
                      <a:r>
                        <a:rPr lang="en-US" sz="1000" dirty="0" smtClean="0"/>
                        <a:t>High</a:t>
                      </a:r>
                      <a:endParaRPr lang="en-US" sz="1000" dirty="0"/>
                    </a:p>
                  </a:txBody>
                  <a:tcPr marT="45710" marB="45710">
                    <a:noFill/>
                  </a:tcPr>
                </a:tc>
                <a:tc>
                  <a:txBody>
                    <a:bodyPr/>
                    <a:lstStyle/>
                    <a:p>
                      <a:r>
                        <a:rPr lang="en-US" sz="1000" dirty="0" smtClean="0"/>
                        <a:t>1 – RES</a:t>
                      </a:r>
                      <a:r>
                        <a:rPr lang="en-US" sz="1000" baseline="0" dirty="0" smtClean="0"/>
                        <a:t> </a:t>
                      </a:r>
                      <a:r>
                        <a:rPr lang="en-US" sz="1000" baseline="0" dirty="0" err="1" smtClean="0"/>
                        <a:t>Reg</a:t>
                      </a:r>
                      <a:r>
                        <a:rPr lang="en-US" sz="1000" baseline="0" dirty="0" smtClean="0"/>
                        <a:t>, VC</a:t>
                      </a:r>
                      <a:endParaRPr lang="en-US" sz="1000" dirty="0" smtClean="0"/>
                    </a:p>
                    <a:p>
                      <a:r>
                        <a:rPr lang="en-US" sz="1000" dirty="0" smtClean="0"/>
                        <a:t>2</a:t>
                      </a:r>
                      <a:r>
                        <a:rPr lang="en-US" sz="1000" baseline="0" dirty="0" smtClean="0"/>
                        <a:t> – MP </a:t>
                      </a:r>
                      <a:r>
                        <a:rPr lang="en-US" sz="1000" baseline="0" dirty="0" err="1" smtClean="0"/>
                        <a:t>Reg</a:t>
                      </a:r>
                      <a:endParaRPr lang="en-US" sz="1000" baseline="0" dirty="0" smtClean="0"/>
                    </a:p>
                    <a:p>
                      <a:r>
                        <a:rPr lang="en-US" sz="1000" baseline="0" dirty="0" smtClean="0"/>
                        <a:t>3 - VC</a:t>
                      </a:r>
                      <a:endParaRPr lang="en-US" sz="1000" dirty="0"/>
                    </a:p>
                  </a:txBody>
                  <a:tcPr marT="45710" marB="45710">
                    <a:noFill/>
                  </a:tcPr>
                </a:tc>
              </a:tr>
              <a:tr h="548596">
                <a:tc>
                  <a:txBody>
                    <a:bodyPr/>
                    <a:lstStyle/>
                    <a:p>
                      <a:pPr marL="0" algn="l" defTabSz="914400" rtl="0" eaLnBrk="1" latinLnBrk="0" hangingPunct="1"/>
                      <a:r>
                        <a:rPr lang="en-US" sz="1000" kern="1200" dirty="0" smtClean="0">
                          <a:solidFill>
                            <a:schemeClr val="dk1"/>
                          </a:solidFill>
                          <a:latin typeface="+mn-lt"/>
                          <a:ea typeface="+mn-ea"/>
                          <a:cs typeface="+mn-cs"/>
                        </a:rPr>
                        <a:t>OB-008</a:t>
                      </a:r>
                      <a:endParaRPr lang="en-US" sz="1000" kern="1200" dirty="0">
                        <a:solidFill>
                          <a:schemeClr val="dk1"/>
                        </a:solidFill>
                        <a:latin typeface="+mn-lt"/>
                        <a:ea typeface="+mn-ea"/>
                        <a:cs typeface="+mn-cs"/>
                      </a:endParaRPr>
                    </a:p>
                  </a:txBody>
                  <a:tcPr marT="45710" marB="45710">
                    <a:solidFill>
                      <a:srgbClr val="EFEFAF">
                        <a:alpha val="51000"/>
                      </a:srgbClr>
                    </a:solidFill>
                  </a:tcPr>
                </a:tc>
                <a:tc>
                  <a:txBody>
                    <a:bodyPr/>
                    <a:lstStyle/>
                    <a:p>
                      <a:pPr marL="0" algn="l" defTabSz="914400" rtl="0" eaLnBrk="1" latinLnBrk="0" hangingPunct="1"/>
                      <a:r>
                        <a:rPr lang="en-US" sz="1000" kern="1200" dirty="0" smtClean="0">
                          <a:solidFill>
                            <a:schemeClr val="dk1"/>
                          </a:solidFill>
                          <a:latin typeface="+mn-lt"/>
                          <a:ea typeface="+mn-ea"/>
                          <a:cs typeface="+mn-cs"/>
                        </a:rPr>
                        <a:t>All MP data submissions should be categorized (modeling, registration, verifiable cost, etc.) and adopted by a system of record (NMMS, lodestar, etc.).  The ERCOT system of record is identified for each discreet data item and the interfaces transmits data to its system of record. </a:t>
                      </a:r>
                      <a:endParaRPr lang="en-US" sz="1000" kern="1200" dirty="0">
                        <a:solidFill>
                          <a:schemeClr val="dk1"/>
                        </a:solidFill>
                        <a:latin typeface="+mn-lt"/>
                        <a:ea typeface="+mn-ea"/>
                        <a:cs typeface="+mn-cs"/>
                      </a:endParaRPr>
                    </a:p>
                  </a:txBody>
                  <a:tcPr marT="45710" marB="45710">
                    <a:solidFill>
                      <a:srgbClr val="EFEFAF">
                        <a:alpha val="51000"/>
                      </a:srgbClr>
                    </a:solidFill>
                  </a:tcPr>
                </a:tc>
                <a:tc>
                  <a:txBody>
                    <a:bodyPr/>
                    <a:lstStyle/>
                    <a:p>
                      <a:pPr marL="0" algn="l" defTabSz="914400" rtl="0" eaLnBrk="1" latinLnBrk="0" hangingPunct="1"/>
                      <a:r>
                        <a:rPr lang="en-US" sz="1000" kern="1200" dirty="0" smtClean="0">
                          <a:solidFill>
                            <a:schemeClr val="dk1"/>
                          </a:solidFill>
                          <a:latin typeface="+mn-lt"/>
                          <a:ea typeface="+mn-ea"/>
                          <a:cs typeface="+mn-cs"/>
                        </a:rPr>
                        <a:t>High</a:t>
                      </a:r>
                      <a:endParaRPr lang="en-US" sz="1000" kern="1200" dirty="0">
                        <a:solidFill>
                          <a:schemeClr val="dk1"/>
                        </a:solidFill>
                        <a:latin typeface="+mn-lt"/>
                        <a:ea typeface="+mn-ea"/>
                        <a:cs typeface="+mn-cs"/>
                      </a:endParaRPr>
                    </a:p>
                  </a:txBody>
                  <a:tcPr marT="45710" marB="45710">
                    <a:solidFill>
                      <a:srgbClr val="EFEFAF">
                        <a:alpha val="51000"/>
                      </a:srgbClr>
                    </a:solidFill>
                  </a:tcPr>
                </a:tc>
                <a:tc>
                  <a:txBody>
                    <a:bodyPr/>
                    <a:lstStyle/>
                    <a:p>
                      <a:r>
                        <a:rPr lang="en-US" sz="1000" dirty="0" smtClean="0"/>
                        <a:t>1 – RES</a:t>
                      </a:r>
                      <a:r>
                        <a:rPr lang="en-US" sz="1000" baseline="0" dirty="0" smtClean="0"/>
                        <a:t> </a:t>
                      </a:r>
                      <a:r>
                        <a:rPr lang="en-US" sz="1000" baseline="0" dirty="0" err="1" smtClean="0"/>
                        <a:t>Reg</a:t>
                      </a:r>
                      <a:r>
                        <a:rPr lang="en-US" sz="1000" baseline="0" dirty="0" smtClean="0"/>
                        <a:t>, VC</a:t>
                      </a:r>
                      <a:endParaRPr lang="en-US" sz="1000" dirty="0" smtClean="0"/>
                    </a:p>
                    <a:p>
                      <a:r>
                        <a:rPr lang="en-US" sz="1000" dirty="0" smtClean="0"/>
                        <a:t>2</a:t>
                      </a:r>
                      <a:r>
                        <a:rPr lang="en-US" sz="1000" baseline="0" dirty="0" smtClean="0"/>
                        <a:t> – MP </a:t>
                      </a:r>
                      <a:r>
                        <a:rPr lang="en-US" sz="1000" baseline="0" dirty="0" err="1" smtClean="0"/>
                        <a:t>Reg</a:t>
                      </a:r>
                      <a:endParaRPr lang="en-US" sz="1000" baseline="0" dirty="0" smtClean="0"/>
                    </a:p>
                    <a:p>
                      <a:r>
                        <a:rPr lang="en-US" sz="1000" baseline="0" dirty="0" smtClean="0"/>
                        <a:t>3 - VC</a:t>
                      </a:r>
                      <a:endParaRPr lang="en-US" sz="1000" dirty="0" smtClean="0"/>
                    </a:p>
                    <a:p>
                      <a:pPr marL="0" algn="l" defTabSz="914400" rtl="0" eaLnBrk="1" latinLnBrk="0" hangingPunct="1"/>
                      <a:endParaRPr lang="en-US" sz="1000" kern="1200" dirty="0">
                        <a:solidFill>
                          <a:schemeClr val="dk1"/>
                        </a:solidFill>
                        <a:latin typeface="+mn-lt"/>
                        <a:ea typeface="+mn-ea"/>
                        <a:cs typeface="+mn-cs"/>
                      </a:endParaRPr>
                    </a:p>
                  </a:txBody>
                  <a:tcPr marT="45710" marB="45710">
                    <a:solidFill>
                      <a:srgbClr val="EFEFAF">
                        <a:alpha val="51000"/>
                      </a:srgbClr>
                    </a:solidFill>
                  </a:tcPr>
                </a:tc>
              </a:tr>
              <a:tr h="548596">
                <a:tc>
                  <a:txBody>
                    <a:bodyPr/>
                    <a:lstStyle/>
                    <a:p>
                      <a:pPr marL="0" algn="l" defTabSz="914400" rtl="0" eaLnBrk="1" latinLnBrk="0" hangingPunct="1"/>
                      <a:r>
                        <a:rPr lang="en-US" sz="1000" kern="1200" dirty="0" smtClean="0">
                          <a:solidFill>
                            <a:schemeClr val="dk1"/>
                          </a:solidFill>
                          <a:latin typeface="+mn-lt"/>
                          <a:ea typeface="+mn-ea"/>
                          <a:cs typeface="+mn-cs"/>
                        </a:rPr>
                        <a:t>OB-009</a:t>
                      </a:r>
                      <a:endParaRPr lang="en-US" sz="1000" kern="1200" dirty="0">
                        <a:solidFill>
                          <a:schemeClr val="dk1"/>
                        </a:solidFill>
                        <a:latin typeface="+mn-lt"/>
                        <a:ea typeface="+mn-ea"/>
                        <a:cs typeface="+mn-cs"/>
                      </a:endParaRPr>
                    </a:p>
                  </a:txBody>
                  <a:tcPr marT="45710" marB="45710">
                    <a:noFill/>
                  </a:tcPr>
                </a:tc>
                <a:tc>
                  <a:txBody>
                    <a:bodyPr/>
                    <a:lstStyle/>
                    <a:p>
                      <a:pPr marL="0" algn="l" defTabSz="914400" rtl="0" eaLnBrk="1" latinLnBrk="0" hangingPunct="1"/>
                      <a:r>
                        <a:rPr lang="en-US" sz="1000" kern="1200" dirty="0" smtClean="0">
                          <a:solidFill>
                            <a:schemeClr val="dk1"/>
                          </a:solidFill>
                          <a:latin typeface="+mn-lt"/>
                          <a:ea typeface="+mn-ea"/>
                          <a:cs typeface="+mn-cs"/>
                        </a:rPr>
                        <a:t>Interconnecting Entities should have the ability to enter data based on their progress through the Generation Interconnection timeline such that data for these future resources can be extracted similarly to registered resources. </a:t>
                      </a:r>
                      <a:endParaRPr lang="en-US" sz="1000" kern="1200" dirty="0">
                        <a:solidFill>
                          <a:schemeClr val="dk1"/>
                        </a:solidFill>
                        <a:latin typeface="+mn-lt"/>
                        <a:ea typeface="+mn-ea"/>
                        <a:cs typeface="+mn-cs"/>
                      </a:endParaRPr>
                    </a:p>
                  </a:txBody>
                  <a:tcPr marT="45710" marB="45710">
                    <a:noFill/>
                  </a:tcPr>
                </a:tc>
                <a:tc>
                  <a:txBody>
                    <a:bodyPr/>
                    <a:lstStyle/>
                    <a:p>
                      <a:pPr marL="0" algn="l" defTabSz="914400" rtl="0" eaLnBrk="1" latinLnBrk="0" hangingPunct="1"/>
                      <a:r>
                        <a:rPr lang="en-US" sz="1000" kern="1200" dirty="0" smtClean="0">
                          <a:solidFill>
                            <a:schemeClr val="dk1"/>
                          </a:solidFill>
                          <a:latin typeface="+mn-lt"/>
                          <a:ea typeface="+mn-ea"/>
                          <a:cs typeface="+mn-cs"/>
                        </a:rPr>
                        <a:t>Medium</a:t>
                      </a:r>
                      <a:endParaRPr lang="en-US" sz="1000" kern="1200" dirty="0">
                        <a:solidFill>
                          <a:schemeClr val="dk1"/>
                        </a:solidFill>
                        <a:latin typeface="+mn-lt"/>
                        <a:ea typeface="+mn-ea"/>
                        <a:cs typeface="+mn-cs"/>
                      </a:endParaRPr>
                    </a:p>
                  </a:txBody>
                  <a:tcPr marT="45710" marB="45710">
                    <a:noFill/>
                  </a:tcPr>
                </a:tc>
                <a:tc>
                  <a:txBody>
                    <a:bodyPr/>
                    <a:lstStyle/>
                    <a:p>
                      <a:pPr marL="0" algn="l" defTabSz="914400" rtl="0" eaLnBrk="1" latinLnBrk="0" hangingPunct="1"/>
                      <a:r>
                        <a:rPr lang="en-US" sz="1000" kern="1200" dirty="0" smtClean="0">
                          <a:solidFill>
                            <a:schemeClr val="dk1"/>
                          </a:solidFill>
                          <a:latin typeface="+mn-lt"/>
                          <a:ea typeface="+mn-ea"/>
                          <a:cs typeface="+mn-cs"/>
                        </a:rPr>
                        <a:t>1</a:t>
                      </a:r>
                      <a:endParaRPr lang="en-US" sz="1000" kern="1200" dirty="0">
                        <a:solidFill>
                          <a:schemeClr val="dk1"/>
                        </a:solidFill>
                        <a:latin typeface="+mn-lt"/>
                        <a:ea typeface="+mn-ea"/>
                        <a:cs typeface="+mn-cs"/>
                      </a:endParaRPr>
                    </a:p>
                  </a:txBody>
                  <a:tcPr marT="45710" marB="45710">
                    <a:noFill/>
                  </a:tcPr>
                </a:tc>
              </a:tr>
            </a:tbl>
          </a:graphicData>
        </a:graphic>
      </p:graphicFrame>
    </p:spTree>
    <p:extLst>
      <p:ext uri="{BB962C8B-B14F-4D97-AF65-F5344CB8AC3E}">
        <p14:creationId xmlns:p14="http://schemas.microsoft.com/office/powerpoint/2010/main" val="16413185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z="2400" dirty="0" smtClean="0"/>
              <a:t>Benefits</a:t>
            </a:r>
          </a:p>
        </p:txBody>
      </p:sp>
      <p:sp>
        <p:nvSpPr>
          <p:cNvPr id="4099" name="Content Placeholder 2"/>
          <p:cNvSpPr>
            <a:spLocks noGrp="1"/>
          </p:cNvSpPr>
          <p:nvPr>
            <p:ph idx="1"/>
          </p:nvPr>
        </p:nvSpPr>
        <p:spPr>
          <a:xfrm>
            <a:off x="304800" y="762000"/>
            <a:ext cx="8229600" cy="5334000"/>
          </a:xfrm>
        </p:spPr>
        <p:txBody>
          <a:bodyPr>
            <a:normAutofit/>
          </a:bodyPr>
          <a:lstStyle/>
          <a:p>
            <a:r>
              <a:rPr lang="en-US" b="0" dirty="0" smtClean="0"/>
              <a:t>Resource asset registration, MP Registration and NDCRC</a:t>
            </a:r>
          </a:p>
          <a:p>
            <a:pPr lvl="1"/>
            <a:r>
              <a:rPr lang="en-US" b="0" dirty="0" smtClean="0"/>
              <a:t>Elimination of manual processes</a:t>
            </a:r>
          </a:p>
          <a:p>
            <a:pPr lvl="2"/>
            <a:r>
              <a:rPr lang="en-US" dirty="0" smtClean="0"/>
              <a:t>FTE allocations spent on manual tasks can be re-purposed to improving processes</a:t>
            </a:r>
          </a:p>
          <a:p>
            <a:pPr lvl="2"/>
            <a:r>
              <a:rPr lang="en-US" dirty="0" smtClean="0"/>
              <a:t>Eliminates the risks of error and improves overall data quality and completeness</a:t>
            </a:r>
          </a:p>
          <a:p>
            <a:pPr lvl="1"/>
            <a:r>
              <a:rPr lang="en-US" b="0" dirty="0" smtClean="0"/>
              <a:t>Provides timely feedback on validation whereas today a RARF could take up to 3 days for validation</a:t>
            </a:r>
          </a:p>
          <a:p>
            <a:pPr lvl="1"/>
            <a:r>
              <a:rPr lang="en-US" b="0" dirty="0" smtClean="0"/>
              <a:t>Provides a facility for MPs to directly manage their own data</a:t>
            </a:r>
          </a:p>
          <a:p>
            <a:pPr lvl="2"/>
            <a:r>
              <a:rPr lang="en-US" dirty="0" smtClean="0"/>
              <a:t>Stale data can lead to operational incidents with financial impacts</a:t>
            </a:r>
            <a:endParaRPr lang="en-US" b="0" dirty="0" smtClean="0"/>
          </a:p>
          <a:p>
            <a:pPr lvl="2"/>
            <a:r>
              <a:rPr lang="en-US" dirty="0" smtClean="0"/>
              <a:t>MPs would no longer be required to request data from ERCOT</a:t>
            </a:r>
          </a:p>
          <a:p>
            <a:pPr lvl="1"/>
            <a:r>
              <a:rPr lang="en-US" dirty="0" smtClean="0"/>
              <a:t>Establishes transparency to what data ERCOT has on record as well as the status of new data</a:t>
            </a:r>
          </a:p>
          <a:p>
            <a:pPr lvl="1"/>
            <a:endParaRPr lang="en-US" sz="1600" dirty="0" smtClean="0"/>
          </a:p>
          <a:p>
            <a:endParaRPr lang="en-US" sz="1600" b="0" dirty="0" smtClean="0"/>
          </a:p>
          <a:p>
            <a:endParaRPr lang="en-US" sz="1600" b="0" dirty="0" smtClean="0"/>
          </a:p>
          <a:p>
            <a:pPr marL="0" indent="0">
              <a:buNone/>
            </a:pPr>
            <a:endParaRPr lang="en-US" sz="1600" b="0" dirty="0"/>
          </a:p>
        </p:txBody>
      </p:sp>
      <p:sp>
        <p:nvSpPr>
          <p:cNvPr id="4101" name="Date Placeholder 4"/>
          <p:cNvSpPr>
            <a:spLocks noGrp="1"/>
          </p:cNvSpPr>
          <p:nvPr>
            <p:ph type="dt" sz="quarter" idx="12"/>
          </p:nvPr>
        </p:nvSpPr>
        <p:spPr>
          <a:xfrm>
            <a:off x="1143000" y="6457950"/>
            <a:ext cx="2133600" cy="400050"/>
          </a:xfrm>
          <a:noFill/>
        </p:spPr>
        <p:txBody>
          <a:bodyPr/>
          <a:lstStyle/>
          <a:p>
            <a:r>
              <a:rPr lang="en-US" dirty="0"/>
              <a:t>August 2013</a:t>
            </a:r>
          </a:p>
        </p:txBody>
      </p:sp>
    </p:spTree>
    <p:extLst>
      <p:ext uri="{BB962C8B-B14F-4D97-AF65-F5344CB8AC3E}">
        <p14:creationId xmlns:p14="http://schemas.microsoft.com/office/powerpoint/2010/main" val="351929792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89708CDFE01604DBA4E6AC5C9427C9B" ma:contentTypeVersion="0" ma:contentTypeDescription="Create a new document." ma:contentTypeScope="" ma:versionID="aade02c1283a6530c0a4eb0af574f91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9D5BDB-93C4-4088-BD02-7EFB0DC3369A}">
  <ds:schemaRefs>
    <ds:schemaRef ds:uri="http://purl.org/dc/dcmitype/"/>
    <ds:schemaRef ds:uri="http://purl.org/dc/elements/1.1/"/>
    <ds:schemaRef ds:uri="http://schemas.openxmlformats.org/package/2006/metadata/core-properties"/>
    <ds:schemaRef ds:uri="http://schemas.microsoft.com/office/2006/documentManagement/types"/>
    <ds:schemaRef ds:uri="http://schemas.microsoft.com/office/2006/metadata/properties"/>
    <ds:schemaRef ds:uri="http://purl.org/dc/terms/"/>
    <ds:schemaRef ds:uri="http://schemas.microsoft.com/office/infopath/2007/PartnerControls"/>
    <ds:schemaRef ds:uri="c34af464-7aa1-4edd-9be4-83dffc1cb926"/>
    <ds:schemaRef ds:uri="http://www.w3.org/XML/1998/namespace"/>
  </ds:schemaRefs>
</ds:datastoreItem>
</file>

<file path=customXml/itemProps2.xml><?xml version="1.0" encoding="utf-8"?>
<ds:datastoreItem xmlns:ds="http://schemas.openxmlformats.org/officeDocument/2006/customXml" ds:itemID="{3796466D-1BBC-45A5-A206-B0440415FF0D}">
  <ds:schemaRefs>
    <ds:schemaRef ds:uri="http://schemas.microsoft.com/sharepoint/v3/contenttype/forms"/>
  </ds:schemaRefs>
</ds:datastoreItem>
</file>

<file path=customXml/itemProps3.xml><?xml version="1.0" encoding="utf-8"?>
<ds:datastoreItem xmlns:ds="http://schemas.openxmlformats.org/officeDocument/2006/customXml" ds:itemID="{76EB7CD7-DFF6-44E7-B00A-9116D85859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13493</TotalTime>
  <Words>1316</Words>
  <Application>Microsoft Office PowerPoint</Application>
  <PresentationFormat>On-screen Show (4:3)</PresentationFormat>
  <Paragraphs>190</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Custom Design</vt:lpstr>
      <vt:lpstr>MP Online Data Entry Project Update  WMS / ROS   August 2013  Troy Anderson</vt:lpstr>
      <vt:lpstr>Agenda</vt:lpstr>
      <vt:lpstr>MP Online Data Entry Project Update</vt:lpstr>
      <vt:lpstr>MP Online Data Entry Project Update</vt:lpstr>
      <vt:lpstr>Next Steps</vt:lpstr>
      <vt:lpstr>Questions</vt:lpstr>
      <vt:lpstr>PowerPoint Presentation</vt:lpstr>
      <vt:lpstr>MP Online Project Objectives</vt:lpstr>
      <vt:lpstr>Benefits</vt:lpstr>
      <vt:lpstr>Benefits</vt:lpstr>
      <vt:lpstr>Benefits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Update</dc:title>
  <dc:creator>Martinez, Adam</dc:creator>
  <cp:lastModifiedBy>Anderson, Troy</cp:lastModifiedBy>
  <cp:revision>539</cp:revision>
  <cp:lastPrinted>2012-01-27T18:39:27Z</cp:lastPrinted>
  <dcterms:created xsi:type="dcterms:W3CDTF">2005-04-21T14:28:35Z</dcterms:created>
  <dcterms:modified xsi:type="dcterms:W3CDTF">2013-08-07T15:50:36Z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0x010100C89708CDFE01604DBA4E6AC5C9427C9B</vt:lpwstr>
  </property>
</Properties>
</file>