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447" r:id="rId4"/>
    <p:sldId id="421" r:id="rId5"/>
    <p:sldId id="448" r:id="rId6"/>
    <p:sldId id="340" r:id="rId7"/>
    <p:sldId id="471" r:id="rId8"/>
    <p:sldId id="449" r:id="rId9"/>
    <p:sldId id="450" r:id="rId10"/>
    <p:sldId id="451" r:id="rId11"/>
    <p:sldId id="452" r:id="rId12"/>
    <p:sldId id="453" r:id="rId13"/>
    <p:sldId id="454" r:id="rId14"/>
    <p:sldId id="455" r:id="rId15"/>
    <p:sldId id="456" r:id="rId16"/>
    <p:sldId id="457" r:id="rId17"/>
    <p:sldId id="458" r:id="rId18"/>
    <p:sldId id="459" r:id="rId19"/>
    <p:sldId id="460" r:id="rId20"/>
    <p:sldId id="461" r:id="rId21"/>
    <p:sldId id="462" r:id="rId22"/>
    <p:sldId id="463" r:id="rId23"/>
    <p:sldId id="464" r:id="rId24"/>
    <p:sldId id="465" r:id="rId25"/>
    <p:sldId id="466" r:id="rId26"/>
    <p:sldId id="467" r:id="rId27"/>
    <p:sldId id="468" r:id="rId28"/>
    <p:sldId id="469" r:id="rId29"/>
    <p:sldId id="470" r:id="rId30"/>
    <p:sldId id="313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Kee" initials="D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7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323F4-D993-429C-863D-B2A9A6E9EF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D9CE4-69B6-46B6-A790-15673869BE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4D5F-46E8-4883-8E2B-C682311F05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56AA0-4D82-4509-B2F1-0650E73930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85875-0236-45FD-8DD2-C33D2F98CD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70AE7-5759-42C0-A4A7-E44E7408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9FFCD-49B3-44D8-932C-FFAA6EE99C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0328C-543D-4FB0-A2CC-EC521AC0F6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B1A1D-D79F-44BF-BC52-9065F7197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A80C7-5DAC-4793-A59E-D509C5262A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3A27E-3C19-498B-B5A8-131D2C3238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E40387C-1949-4963-AE43-0C06EBA557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dirty="0" smtClean="0"/>
              <a:t>David Kee Chair</a:t>
            </a:r>
          </a:p>
          <a:p>
            <a:r>
              <a:rPr lang="en-US" sz="2000" dirty="0" smtClean="0"/>
              <a:t>CPS Energy</a:t>
            </a:r>
          </a:p>
          <a:p>
            <a:r>
              <a:rPr lang="en-US" sz="2000" dirty="0" smtClean="0"/>
              <a:t>Sydney Niemeyer Vice Chair</a:t>
            </a:r>
          </a:p>
          <a:p>
            <a:r>
              <a:rPr lang="en-US" sz="2000" dirty="0" smtClean="0"/>
              <a:t>NRG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1925"/>
            <a:ext cx="9144000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7163"/>
            <a:ext cx="9144001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666750"/>
            <a:ext cx="9096375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39" y="304800"/>
            <a:ext cx="9174478" cy="624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91440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47663"/>
            <a:ext cx="9144001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3" y="347663"/>
            <a:ext cx="9229726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0"/>
            <a:ext cx="8667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962400" y="17526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60.010 &lt;= HZ &lt; 60.015</a:t>
            </a:r>
            <a:endParaRPr lang="en-US" sz="1400" dirty="0"/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 flipH="1">
            <a:off x="4800600" y="2060377"/>
            <a:ext cx="114300" cy="2256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0"/>
            <a:ext cx="8667750" cy="691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July Meeting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5105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Met July 31, 2013</a:t>
            </a:r>
          </a:p>
          <a:p>
            <a:pPr lvl="1"/>
            <a:r>
              <a:rPr lang="en-US" dirty="0" smtClean="0"/>
              <a:t>20 members </a:t>
            </a:r>
            <a:r>
              <a:rPr lang="en-US" dirty="0" smtClean="0"/>
              <a:t>representing </a:t>
            </a:r>
            <a:r>
              <a:rPr lang="en-US" dirty="0" smtClean="0"/>
              <a:t>12 </a:t>
            </a:r>
            <a:r>
              <a:rPr lang="en-US" dirty="0" smtClean="0"/>
              <a:t>companies as well as ERCOT &amp; TRE.</a:t>
            </a:r>
          </a:p>
          <a:p>
            <a:r>
              <a:rPr lang="en-US" dirty="0" smtClean="0"/>
              <a:t>NPRR 524 </a:t>
            </a:r>
            <a:r>
              <a:rPr lang="en-US" dirty="0" smtClean="0"/>
              <a:t>- update</a:t>
            </a:r>
            <a:endParaRPr lang="en-US" dirty="0" smtClean="0"/>
          </a:p>
          <a:p>
            <a:r>
              <a:rPr lang="en-US" dirty="0" smtClean="0"/>
              <a:t>NPRR527 - update</a:t>
            </a:r>
            <a:endParaRPr lang="en-US" dirty="0" smtClean="0"/>
          </a:p>
          <a:p>
            <a:r>
              <a:rPr lang="en-US" dirty="0" smtClean="0"/>
              <a:t>Small Signal Stability Study scope discussion</a:t>
            </a:r>
          </a:p>
          <a:p>
            <a:r>
              <a:rPr lang="en-US" dirty="0" smtClean="0"/>
              <a:t>PMU Project - discussion</a:t>
            </a:r>
          </a:p>
          <a:p>
            <a:r>
              <a:rPr lang="en-US" dirty="0" smtClean="0"/>
              <a:t>SCR773 data review &amp; discussion</a:t>
            </a:r>
          </a:p>
          <a:p>
            <a:r>
              <a:rPr lang="en-US" dirty="0" smtClean="0"/>
              <a:t>FRRS – discussion</a:t>
            </a:r>
            <a:endParaRPr lang="en-US" dirty="0" smtClean="0"/>
          </a:p>
          <a:p>
            <a:r>
              <a:rPr lang="en-US" dirty="0" smtClean="0"/>
              <a:t>Event </a:t>
            </a:r>
            <a:r>
              <a:rPr lang="en-US" dirty="0" smtClean="0"/>
              <a:t>review</a:t>
            </a:r>
          </a:p>
          <a:p>
            <a:r>
              <a:rPr lang="en-US" dirty="0" smtClean="0"/>
              <a:t>Frequency Control Report July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295275"/>
            <a:ext cx="887730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24" y="533400"/>
            <a:ext cx="8957716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71463"/>
            <a:ext cx="8686800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4572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Correction History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90600"/>
            <a:ext cx="7772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371600"/>
            <a:ext cx="7772400" cy="4077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" y="461963"/>
            <a:ext cx="862965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" y="561975"/>
            <a:ext cx="8648700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52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ERCOT Primary Frequency Response – BAL-003-1</a:t>
            </a:r>
          </a:p>
          <a:p>
            <a:pPr algn="ctr"/>
            <a:r>
              <a:rPr lang="en-US" sz="2400" dirty="0" smtClean="0"/>
              <a:t>2014 Bias and Frequency Response Measure</a:t>
            </a:r>
            <a:endParaRPr lang="en-US" sz="2400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52601"/>
            <a:ext cx="9144000" cy="450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484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309563"/>
            <a:ext cx="9048750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" y="304800"/>
            <a:ext cx="90582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300038"/>
            <a:ext cx="9067800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524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Reviewed NPRR524 in an open forum with WebEx.  </a:t>
            </a:r>
          </a:p>
          <a:p>
            <a:r>
              <a:rPr lang="en-US" dirty="0" smtClean="0"/>
              <a:t>Developed and submitted comments</a:t>
            </a:r>
          </a:p>
          <a:p>
            <a:pPr lvl="1"/>
            <a:r>
              <a:rPr lang="en-US" dirty="0" smtClean="0"/>
              <a:t>Overturned previous recommendation to reject</a:t>
            </a:r>
          </a:p>
          <a:p>
            <a:pPr lvl="1"/>
            <a:r>
              <a:rPr lang="en-US" dirty="0" smtClean="0"/>
              <a:t>No consensus to endorse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295400" y="2895600"/>
            <a:ext cx="647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/>
              <a:t>Questions?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527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Discussion of expectations for the implementation of NPRR527.</a:t>
            </a:r>
          </a:p>
          <a:p>
            <a:r>
              <a:rPr lang="en-US" dirty="0" smtClean="0"/>
              <a:t>Scenario developed:</a:t>
            </a:r>
          </a:p>
          <a:p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276600"/>
            <a:ext cx="7086600" cy="3222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Topics Discussed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Small Signal Stability Study </a:t>
            </a:r>
            <a:r>
              <a:rPr lang="en-US" dirty="0" smtClean="0"/>
              <a:t>scope</a:t>
            </a:r>
          </a:p>
          <a:p>
            <a:pPr lvl="1"/>
            <a:r>
              <a:rPr lang="en-US" dirty="0" smtClean="0"/>
              <a:t>Reviewed Scope </a:t>
            </a:r>
          </a:p>
          <a:p>
            <a:pPr lvl="1"/>
            <a:r>
              <a:rPr lang="en-US" b="1" u="sng" dirty="0" smtClean="0"/>
              <a:t>Recommend ROS endorse the study scope when noticed for vote</a:t>
            </a:r>
            <a:endParaRPr lang="en-US" b="1" u="sng" dirty="0" smtClean="0"/>
          </a:p>
          <a:p>
            <a:r>
              <a:rPr lang="en-US" dirty="0" smtClean="0"/>
              <a:t>PMU Project - discussion</a:t>
            </a:r>
          </a:p>
          <a:p>
            <a:r>
              <a:rPr lang="en-US" dirty="0" smtClean="0"/>
              <a:t>SCR773 </a:t>
            </a:r>
          </a:p>
          <a:p>
            <a:pPr lvl="1"/>
            <a:r>
              <a:rPr lang="en-US" dirty="0" smtClean="0"/>
              <a:t>Trend is optimistic, but it may be influenced by the weather</a:t>
            </a:r>
          </a:p>
          <a:p>
            <a:pPr lvl="1"/>
            <a:r>
              <a:rPr lang="en-US" dirty="0" smtClean="0"/>
              <a:t>Recommend gather more data and study through September</a:t>
            </a:r>
          </a:p>
          <a:p>
            <a:pPr lvl="1"/>
            <a:r>
              <a:rPr lang="en-US" dirty="0" smtClean="0"/>
              <a:t>Noted that Combined Cycles not shutting down properly</a:t>
            </a:r>
          </a:p>
          <a:p>
            <a:pPr lvl="1"/>
            <a:r>
              <a:rPr lang="en-US" dirty="0" smtClean="0"/>
              <a:t>Also noted that midnight transition seems to have issues</a:t>
            </a:r>
          </a:p>
          <a:p>
            <a:r>
              <a:rPr lang="en-US" dirty="0" smtClean="0"/>
              <a:t>NPRR486 (open action item for ROS)</a:t>
            </a:r>
          </a:p>
          <a:p>
            <a:pPr lvl="1"/>
            <a:r>
              <a:rPr lang="en-US" dirty="0" smtClean="0"/>
              <a:t>SCR773 was a result of this NPRR</a:t>
            </a:r>
          </a:p>
          <a:p>
            <a:pPr lvl="1"/>
            <a:r>
              <a:rPr lang="en-US" dirty="0" smtClean="0"/>
              <a:t>Will discuss NPRR486 at August meeting, likely an open session</a:t>
            </a:r>
            <a:endParaRPr lang="en-US" dirty="0" smtClean="0"/>
          </a:p>
          <a:p>
            <a:r>
              <a:rPr lang="en-US" dirty="0" smtClean="0"/>
              <a:t>FRRS </a:t>
            </a:r>
            <a:endParaRPr lang="en-US" dirty="0" smtClean="0"/>
          </a:p>
          <a:p>
            <a:pPr lvl="1"/>
            <a:r>
              <a:rPr lang="en-US" dirty="0" smtClean="0"/>
              <a:t>Discussed proportional deployment</a:t>
            </a:r>
          </a:p>
          <a:p>
            <a:pPr lvl="1"/>
            <a:r>
              <a:rPr lang="en-US" dirty="0" smtClean="0"/>
              <a:t>ERCOT will develop options for PDCWG based on feedback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PDCWG Reviewed 1 event</a:t>
            </a:r>
          </a:p>
          <a:p>
            <a:pPr lvl="1"/>
            <a:r>
              <a:rPr lang="en-US" dirty="0" smtClean="0"/>
              <a:t>Event resulted in good system frequency performance with few poor performers identified</a:t>
            </a:r>
          </a:p>
          <a:p>
            <a:pPr lvl="1"/>
            <a:r>
              <a:rPr lang="en-US" dirty="0" smtClean="0"/>
              <a:t>Non Frequency responsive RRS providers were noted and ERCOT will follow up with QSEs regarding their performance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for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953000"/>
          </a:xfrm>
        </p:spPr>
        <p:txBody>
          <a:bodyPr>
            <a:normAutofit fontScale="62500" lnSpcReduction="20000"/>
          </a:bodyPr>
          <a:lstStyle/>
          <a:p>
            <a:pPr lvl="0">
              <a:buFont typeface="Wingdings" pitchFamily="2" charset="2"/>
              <a:buChar char="ü"/>
            </a:pPr>
            <a:r>
              <a:rPr lang="en-US" dirty="0" smtClean="0">
                <a:solidFill>
                  <a:srgbClr val="FF0000"/>
                </a:solidFill>
              </a:rPr>
              <a:t>Formal &amp; documented review/report of frequency responsiveness for Power Augmentation on Combined Cycle Resources (train not individual unit)</a:t>
            </a:r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Review regulation/GTBD deployment effectiveness (SCR 773)</a:t>
            </a:r>
          </a:p>
          <a:p>
            <a:pPr lvl="0"/>
            <a:r>
              <a:rPr lang="en-US" dirty="0" smtClean="0"/>
              <a:t>Study the impact of HSL/basepoint/generation deviation on compliance and reliability</a:t>
            </a:r>
          </a:p>
          <a:p>
            <a:pPr lvl="0"/>
            <a:r>
              <a:rPr lang="en-US" dirty="0" smtClean="0"/>
              <a:t>Responsive Reserve requirements, qualification vs. compliance. (10min vs. 16 second)</a:t>
            </a:r>
          </a:p>
          <a:p>
            <a:pPr lvl="0"/>
            <a:r>
              <a:rPr lang="en-US" dirty="0" smtClean="0"/>
              <a:t>Standardized/consistent metrics for PFR analysis (BAL001-TRE).</a:t>
            </a:r>
            <a:r>
              <a:rPr lang="en-US" sz="2400" dirty="0" smtClean="0"/>
              <a:t> </a:t>
            </a:r>
            <a:endParaRPr lang="en-US" dirty="0" smtClean="0"/>
          </a:p>
          <a:p>
            <a:pPr lvl="0"/>
            <a:r>
              <a:rPr lang="en-US" dirty="0" smtClean="0"/>
              <a:t>Standardized/reasonable expectations for extreme events (2750MW or larger lost) – driven by NERC.</a:t>
            </a:r>
          </a:p>
          <a:p>
            <a:pPr lvl="0"/>
            <a:r>
              <a:rPr lang="en-US" dirty="0" smtClean="0"/>
              <a:t>No performance required for nonpayment (freq. resp AS)</a:t>
            </a:r>
          </a:p>
          <a:p>
            <a:pPr lvl="0"/>
            <a:r>
              <a:rPr lang="en-US" dirty="0" smtClean="0"/>
              <a:t>ERS impact review with appropriate ERCOT group.  Target Q1-2014</a:t>
            </a:r>
          </a:p>
          <a:p>
            <a:pPr lvl="0"/>
            <a:r>
              <a:rPr lang="en-US" dirty="0" smtClean="0"/>
              <a:t>PMU data understanding of implications</a:t>
            </a:r>
          </a:p>
          <a:p>
            <a:pPr lvl="0"/>
            <a:r>
              <a:rPr lang="en-US" dirty="0" smtClean="0"/>
              <a:t>Pilot of fast frequency response – characterize &amp; create evaluation process.</a:t>
            </a:r>
          </a:p>
          <a:p>
            <a:r>
              <a:rPr lang="en-US" dirty="0" smtClean="0"/>
              <a:t>Work on realistic measurement of combined cycles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ERCOT Frequency Control Report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Sydney Niemeyer NRG Energy</a:t>
            </a:r>
          </a:p>
          <a:p>
            <a:r>
              <a:rPr lang="en-US" dirty="0" smtClean="0"/>
              <a:t>August 5, 2013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error values from NRG True Time device can be slightly different from ERCOT’s Time Error but the daily delta times should be accurate.</a:t>
            </a:r>
          </a:p>
          <a:p>
            <a:r>
              <a:rPr lang="en-US" dirty="0" smtClean="0"/>
              <a:t>ERCOT total Time Error Correction time is from NRG data.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2332</TotalTime>
  <Words>434</Words>
  <Application>Microsoft Office PowerPoint</Application>
  <PresentationFormat>On-screen Show (4:3)</PresentationFormat>
  <Paragraphs>67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Default Design</vt:lpstr>
      <vt:lpstr>PDCWG Report to ROS</vt:lpstr>
      <vt:lpstr>July Meeting</vt:lpstr>
      <vt:lpstr>NPRR 524 update</vt:lpstr>
      <vt:lpstr>NPRR 527</vt:lpstr>
      <vt:lpstr>Topics Discussed</vt:lpstr>
      <vt:lpstr>Event Review</vt:lpstr>
      <vt:lpstr>Focus for 2013</vt:lpstr>
      <vt:lpstr>ERCOT Frequency Control Report</vt:lpstr>
      <vt:lpstr>Notes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PDCWG</dc:creator>
  <cp:lastModifiedBy>David Kee</cp:lastModifiedBy>
  <cp:revision>212</cp:revision>
  <dcterms:created xsi:type="dcterms:W3CDTF">2012-02-27T21:51:50Z</dcterms:created>
  <dcterms:modified xsi:type="dcterms:W3CDTF">2013-08-09T13:45:47Z</dcterms:modified>
</cp:coreProperties>
</file>