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2"/>
  </p:notesMasterIdLst>
  <p:handoutMasterIdLst>
    <p:handoutMasterId r:id="rId13"/>
  </p:handoutMasterIdLst>
  <p:sldIdLst>
    <p:sldId id="272" r:id="rId6"/>
    <p:sldId id="263" r:id="rId7"/>
    <p:sldId id="267" r:id="rId8"/>
    <p:sldId id="261" r:id="rId9"/>
    <p:sldId id="268" r:id="rId10"/>
    <p:sldId id="269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595" autoAdjust="0"/>
  </p:normalViewPr>
  <p:slideViewPr>
    <p:cSldViewPr snapToGrid="0" snapToObjects="1">
      <p:cViewPr varScale="1">
        <p:scale>
          <a:sx n="97" d="100"/>
          <a:sy n="97" d="100"/>
        </p:scale>
        <p:origin x="-114" y="-25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8/9/2013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b="1" smtClean="0">
                <a:solidFill>
                  <a:schemeClr val="tx1"/>
                </a:solidFill>
              </a:rPr>
              <a:pPr/>
              <a:t>‹#›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/>
              <a:t>ROS:</a:t>
            </a:r>
            <a:r>
              <a:rPr lang="en-US" sz="1050" b="1" baseline="0" dirty="0" smtClean="0"/>
              <a:t> August 15, 2013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ROS Meeting: August 15, 2013</a:t>
            </a:r>
          </a:p>
          <a:p>
            <a:pPr marL="0" indent="0">
              <a:buNone/>
            </a:pPr>
            <a:r>
              <a:rPr lang="en-US" dirty="0" smtClean="0"/>
              <a:t>Jeff Billo</a:t>
            </a:r>
          </a:p>
          <a:p>
            <a:pPr marL="0" indent="0">
              <a:buNone/>
            </a:pPr>
            <a:r>
              <a:rPr lang="en-US" dirty="0" smtClean="0"/>
              <a:t>ERCOT Transmission Planning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Generation Deliverability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4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4713446" cy="5116513"/>
          </a:xfrm>
        </p:spPr>
        <p:txBody>
          <a:bodyPr>
            <a:normAutofit fontScale="92500" lnSpcReduction="20000"/>
          </a:bodyPr>
          <a:lstStyle/>
          <a:p>
            <a:r>
              <a:rPr lang="en-US" sz="2000" kern="0" dirty="0" smtClean="0"/>
              <a:t>At the April 2013 meeting ROS requested that ERCOT analyze transmission constraints that may affect generation deliverability</a:t>
            </a:r>
            <a:endParaRPr lang="en-US" sz="2000" kern="0" dirty="0" smtClean="0"/>
          </a:p>
          <a:p>
            <a:pPr lvl="1"/>
            <a:endParaRPr lang="en-US" sz="1600" kern="0" dirty="0" smtClean="0"/>
          </a:p>
          <a:p>
            <a:r>
              <a:rPr lang="en-US" sz="2000" kern="0" dirty="0" smtClean="0"/>
              <a:t>The problem:</a:t>
            </a:r>
          </a:p>
          <a:p>
            <a:pPr lvl="1"/>
            <a:r>
              <a:rPr lang="en-US" sz="1600" kern="0" dirty="0" smtClean="0"/>
              <a:t>Transmission constraints may prohibit a generator from being able to deliver their full output under certain conditions</a:t>
            </a:r>
          </a:p>
          <a:p>
            <a:pPr lvl="1"/>
            <a:r>
              <a:rPr lang="en-US" sz="1600" kern="0" dirty="0" smtClean="0"/>
              <a:t>This is generally considered an acceptable way to operate a power system since it would be inefficient to build a transmission system to allow for all generators to deliver full output for all conditions</a:t>
            </a:r>
          </a:p>
          <a:p>
            <a:pPr lvl="1"/>
            <a:r>
              <a:rPr lang="en-US" sz="1600" kern="0" dirty="0" smtClean="0"/>
              <a:t>As long as there is other generation on the system that can make up for the curtailed generation this is not a problem</a:t>
            </a:r>
          </a:p>
          <a:p>
            <a:pPr lvl="1"/>
            <a:r>
              <a:rPr lang="en-US" sz="1600" kern="0" dirty="0" smtClean="0"/>
              <a:t>However, at peak conditions when resource adequacy is low it may be necessary to plan for all generation to be able to reach full output</a:t>
            </a:r>
            <a:endParaRPr lang="en-US" sz="1600" kern="0" dirty="0"/>
          </a:p>
          <a:p>
            <a:pPr lvl="1"/>
            <a:endParaRPr lang="en-US" sz="1600" kern="0" dirty="0" smtClean="0"/>
          </a:p>
          <a:p>
            <a:r>
              <a:rPr lang="en-US" sz="2000" kern="0" dirty="0" smtClean="0"/>
              <a:t>What is the extent of this problem?</a:t>
            </a:r>
            <a:endParaRPr lang="en-US" sz="2000" kern="0" dirty="0"/>
          </a:p>
          <a:p>
            <a:endParaRPr lang="en-US" sz="18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167" y="1924818"/>
            <a:ext cx="3728033" cy="2244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18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kern="0" dirty="0" smtClean="0"/>
              <a:t>Determine transmission constraints that could potentially limit power transfer from each generation site to the rest of the ERCOT system</a:t>
            </a:r>
          </a:p>
          <a:p>
            <a:pPr lvl="1"/>
            <a:endParaRPr lang="en-US" sz="1800" kern="0" dirty="0" smtClean="0"/>
          </a:p>
          <a:p>
            <a:r>
              <a:rPr lang="en-US" sz="1800" kern="0" dirty="0" smtClean="0"/>
              <a:t>Group generators with shared transfer limiters to determine if all units can inject into the system at full MW output without overloading the shared constraint post-contingency (excluding groups which are primarily made up of wind, hydro or strictly self-serve units)</a:t>
            </a:r>
          </a:p>
          <a:p>
            <a:endParaRPr lang="en-US" sz="1800" kern="0" dirty="0"/>
          </a:p>
          <a:p>
            <a:r>
              <a:rPr lang="en-US" sz="1800" kern="0" dirty="0" smtClean="0"/>
              <a:t>If the most limiting transmission constraint is overloaded post-contingency, determine the minimum generation curtailment needed to relieve the overload</a:t>
            </a:r>
          </a:p>
          <a:p>
            <a:pPr marL="0" indent="0">
              <a:buNone/>
            </a:pPr>
            <a:endParaRPr lang="en-US" sz="1800" kern="0" dirty="0"/>
          </a:p>
          <a:p>
            <a:endParaRPr lang="en-US" sz="18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for Calculating Non-deliverable Generation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28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kern="0" dirty="0" smtClean="0"/>
              <a:t>Input Data</a:t>
            </a:r>
          </a:p>
          <a:p>
            <a:pPr lvl="1"/>
            <a:r>
              <a:rPr lang="en-US" sz="1400" kern="0" dirty="0" smtClean="0"/>
              <a:t>Final 2017 summer case from the 2012 5YTP</a:t>
            </a:r>
          </a:p>
          <a:p>
            <a:pPr lvl="2"/>
            <a:r>
              <a:rPr lang="en-US" sz="1400" kern="0" dirty="0" smtClean="0"/>
              <a:t>NW and SE cases used based on location of the generator</a:t>
            </a:r>
          </a:p>
          <a:p>
            <a:pPr lvl="1"/>
            <a:r>
              <a:rPr lang="en-US" sz="1400" kern="0" dirty="0" smtClean="0"/>
              <a:t>Contingency definitions</a:t>
            </a:r>
          </a:p>
          <a:p>
            <a:pPr lvl="2"/>
            <a:r>
              <a:rPr lang="en-US" sz="1400" kern="0" dirty="0" smtClean="0"/>
              <a:t>NERC B and double circuit contingency definitions submitted by SSWG</a:t>
            </a:r>
          </a:p>
          <a:p>
            <a:pPr lvl="2"/>
            <a:r>
              <a:rPr lang="en-US" sz="1400" kern="0" dirty="0" smtClean="0"/>
              <a:t>Single elements</a:t>
            </a:r>
          </a:p>
          <a:p>
            <a:pPr marL="0" indent="0">
              <a:buNone/>
            </a:pPr>
            <a:endParaRPr lang="en-US" sz="1800" kern="0" dirty="0" smtClean="0"/>
          </a:p>
          <a:p>
            <a:r>
              <a:rPr lang="en-US" sz="1800" b="1" kern="0" dirty="0" smtClean="0"/>
              <a:t>Scaling the Case</a:t>
            </a:r>
          </a:p>
          <a:p>
            <a:pPr lvl="1"/>
            <a:r>
              <a:rPr lang="en-US" sz="1400" kern="0" dirty="0" smtClean="0"/>
              <a:t>Increase MW output of the injection group (all units that share a transmission constraint) to 100% of installed capacity</a:t>
            </a:r>
          </a:p>
          <a:p>
            <a:pPr lvl="1"/>
            <a:r>
              <a:rPr lang="en-US" sz="1400" kern="0" dirty="0" smtClean="0"/>
              <a:t>Increase the load in the case by the same MW value (distributed throughout the </a:t>
            </a:r>
            <a:r>
              <a:rPr lang="en-US" sz="1400" kern="0" dirty="0" smtClean="0"/>
              <a:t>system)</a:t>
            </a:r>
            <a:endParaRPr lang="en-US" sz="1400" kern="0" dirty="0" smtClean="0"/>
          </a:p>
          <a:p>
            <a:pPr lvl="1"/>
            <a:endParaRPr lang="en-US" sz="1400" kern="0" dirty="0"/>
          </a:p>
          <a:p>
            <a:r>
              <a:rPr lang="en-US" sz="1800" b="1" kern="0" dirty="0" smtClean="0"/>
              <a:t>Calculating Non-deliverable Generation</a:t>
            </a:r>
          </a:p>
          <a:p>
            <a:pPr lvl="1"/>
            <a:r>
              <a:rPr lang="en-US" sz="1400" kern="0" dirty="0" smtClean="0"/>
              <a:t>Simulate the most limiting contingency that causes a thermal overload</a:t>
            </a:r>
          </a:p>
          <a:p>
            <a:pPr lvl="1"/>
            <a:r>
              <a:rPr lang="en-US" sz="1400" kern="0" dirty="0" smtClean="0"/>
              <a:t>Determine the minimum curtailment necessary to relieve the overload by scaling down the units with the largest shift factors</a:t>
            </a:r>
          </a:p>
          <a:p>
            <a:pPr lvl="1"/>
            <a:endParaRPr lang="en-US" sz="1400" kern="0" dirty="0" smtClean="0"/>
          </a:p>
          <a:p>
            <a:pPr lvl="1"/>
            <a:endParaRPr lang="en-US" sz="1400" kern="0" dirty="0"/>
          </a:p>
          <a:p>
            <a:endParaRPr lang="en-US" sz="1800" kern="0" dirty="0"/>
          </a:p>
          <a:p>
            <a:pPr marL="0" indent="0">
              <a:buNone/>
            </a:pPr>
            <a:endParaRPr lang="en-US" sz="1800" kern="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for Calculating Non-deliverable Generation 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2017 summer peak case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4214"/>
              </p:ext>
            </p:extLst>
          </p:nvPr>
        </p:nvGraphicFramePr>
        <p:xfrm>
          <a:off x="1524000" y="1986920"/>
          <a:ext cx="6096000" cy="2661920"/>
        </p:xfrm>
        <a:graphic>
          <a:graphicData uri="http://schemas.openxmlformats.org/drawingml/2006/table">
            <a:tbl>
              <a:tblPr firstRow="1" lastRow="1" bandRow="1">
                <a:tableStyleId>{8A107856-5554-42FB-B03E-39F5DBC370BA}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Non-deliverable Generation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Affected Plants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Gas</a:t>
                      </a:r>
                      <a:r>
                        <a:rPr lang="en-US" baseline="0" dirty="0" smtClean="0"/>
                        <a:t> and Coal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510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Mothball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669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Private Use Network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1225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7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9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  <ds:schemaRef ds:uri="c34af464-7aa1-4edd-9be4-83dffc1cb926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1585</TotalTime>
  <Words>383</Words>
  <Application>Microsoft Office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2017 Generation Deliverability Analysis</vt:lpstr>
      <vt:lpstr>Background</vt:lpstr>
      <vt:lpstr>Methodology for Calculating Non-deliverable Generation </vt:lpstr>
      <vt:lpstr>Methodology for Calculating Non-deliverable Generation </vt:lpstr>
      <vt:lpstr>Results: 2017 summer peak case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Billo, Jeffrey</cp:lastModifiedBy>
  <cp:revision>147</cp:revision>
  <cp:lastPrinted>2013-01-30T23:16:36Z</cp:lastPrinted>
  <dcterms:created xsi:type="dcterms:W3CDTF">2010-04-12T23:12:02Z</dcterms:created>
  <dcterms:modified xsi:type="dcterms:W3CDTF">2013-08-09T16:27:45Z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