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752" r:id="rId2"/>
    <p:sldMasterId id="2147483754" r:id="rId3"/>
    <p:sldMasterId id="2147483755" r:id="rId4"/>
  </p:sldMasterIdLst>
  <p:notesMasterIdLst>
    <p:notesMasterId r:id="rId9"/>
  </p:notesMasterIdLst>
  <p:handoutMasterIdLst>
    <p:handoutMasterId r:id="rId10"/>
  </p:handoutMasterIdLst>
  <p:sldIdLst>
    <p:sldId id="258" r:id="rId5"/>
    <p:sldId id="617" r:id="rId6"/>
    <p:sldId id="618" r:id="rId7"/>
    <p:sldId id="610" r:id="rId8"/>
  </p:sldIdLst>
  <p:sldSz cx="9144000" cy="6858000" type="screen4x3"/>
  <p:notesSz cx="9296400" cy="7010400"/>
  <p:custDataLst>
    <p:tags r:id="rId11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7434"/>
    <a:srgbClr val="99CC00"/>
    <a:srgbClr val="40949A"/>
    <a:srgbClr val="0033CC"/>
    <a:srgbClr val="003466"/>
    <a:srgbClr val="800000"/>
    <a:srgbClr val="72B0B4"/>
    <a:srgbClr val="6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53" autoAdjust="0"/>
    <p:restoredTop sz="90955" autoAdjust="0"/>
  </p:normalViewPr>
  <p:slideViewPr>
    <p:cSldViewPr>
      <p:cViewPr>
        <p:scale>
          <a:sx n="100" d="100"/>
          <a:sy n="100" d="100"/>
        </p:scale>
        <p:origin x="-204" y="-72"/>
      </p:cViewPr>
      <p:guideLst>
        <p:guide orient="horz" pos="4224"/>
        <p:guide pos="1536"/>
      </p:guideLst>
    </p:cSldViewPr>
  </p:slideViewPr>
  <p:outlineViewPr>
    <p:cViewPr>
      <p:scale>
        <a:sx n="33" d="100"/>
        <a:sy n="33" d="100"/>
      </p:scale>
      <p:origin x="0" y="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900" y="-102"/>
      </p:cViewPr>
      <p:guideLst>
        <p:guide orient="horz" pos="2208"/>
        <p:guide pos="292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tags" Target="tags/tag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2.bin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3.bin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4.bin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wrickerson\Desktop\Presentations\rarf%20presentation%20data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wrickerson\Desktop\Presentations\rarf%20presentation%20data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wrickerson\Desktop\Presentations\rarf%20presentation%20data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wrickerson\Desktop\Presentations\rarf%20presentation%20data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wrickerson\Desktop\Presentations\rarf%20presentation%20dat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7575386410032075E-2"/>
          <c:y val="0"/>
          <c:w val="0.9279801691455235"/>
          <c:h val="1"/>
        </c:manualLayout>
      </c:layout>
      <c:pieChart>
        <c:varyColors val="1"/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7575386410032075E-2"/>
          <c:y val="0"/>
          <c:w val="0.9279801691455235"/>
          <c:h val="1"/>
        </c:manualLayout>
      </c:layout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-0.26532662583843686"/>
                  <c:y val="-0.22910790627246794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0.18185179487844794"/>
                  <c:y val="0.16623372090296323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800"/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Sheet1!$H$23:$H$24</c:f>
              <c:strCache>
                <c:ptCount val="2"/>
                <c:pt idx="0">
                  <c:v>Capacity with complete Rarf</c:v>
                </c:pt>
                <c:pt idx="1">
                  <c:v>Capacity with incomplete Rarf</c:v>
                </c:pt>
              </c:strCache>
            </c:strRef>
          </c:cat>
          <c:val>
            <c:numRef>
              <c:f>Sheet1!$I$23:$I$24</c:f>
              <c:numCache>
                <c:formatCode>General</c:formatCode>
                <c:ptCount val="2"/>
                <c:pt idx="0">
                  <c:v>64258</c:v>
                </c:pt>
                <c:pt idx="1">
                  <c:v>28193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spPr>
    <a:ln>
      <a:solidFill>
        <a:schemeClr val="accent1"/>
      </a:solidFill>
    </a:ln>
  </c:sp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2847264284272157E-2"/>
          <c:y val="0"/>
          <c:w val="0.9279801691455235"/>
          <c:h val="1"/>
        </c:manualLayout>
      </c:layout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-0.23833086656676108"/>
                  <c:y val="7.0545162615083284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0.24069266434870878"/>
                  <c:y val="-5.5411240300987749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800"/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Sheet1!$A$22:$A$23</c:f>
              <c:strCache>
                <c:ptCount val="2"/>
                <c:pt idx="0">
                  <c:v>REs with complete RARF</c:v>
                </c:pt>
                <c:pt idx="1">
                  <c:v>REs with Missing Data</c:v>
                </c:pt>
              </c:strCache>
            </c:strRef>
          </c:cat>
          <c:val>
            <c:numRef>
              <c:f>Sheet1!$B$22:$B$23</c:f>
              <c:numCache>
                <c:formatCode>General</c:formatCode>
                <c:ptCount val="2"/>
                <c:pt idx="0">
                  <c:v>69</c:v>
                </c:pt>
                <c:pt idx="1">
                  <c:v>82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spPr>
    <a:noFill/>
    <a:ln>
      <a:solidFill>
        <a:schemeClr val="accent1"/>
      </a:solidFill>
    </a:ln>
  </c:sp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7575386410032075E-2"/>
          <c:y val="0"/>
          <c:w val="0.9279801691455235"/>
          <c:h val="1"/>
        </c:manualLayout>
      </c:layout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-0.19125245800768401"/>
                  <c:y val="-0.28962789934133704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0.18185179487844794"/>
                  <c:y val="0.16623372090296323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800"/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Sheet1!$H$23:$H$24</c:f>
              <c:strCache>
                <c:ptCount val="2"/>
                <c:pt idx="0">
                  <c:v>Capacity with complete Rarf</c:v>
                </c:pt>
                <c:pt idx="1">
                  <c:v>Capacity with incomplete Rarf</c:v>
                </c:pt>
              </c:strCache>
            </c:strRef>
          </c:cat>
          <c:val>
            <c:numRef>
              <c:f>Sheet1!$I$23:$I$24</c:f>
              <c:numCache>
                <c:formatCode>General</c:formatCode>
                <c:ptCount val="2"/>
                <c:pt idx="0">
                  <c:v>67384</c:v>
                </c:pt>
                <c:pt idx="1">
                  <c:v>25067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spPr>
    <a:ln>
      <a:solidFill>
        <a:schemeClr val="accent1"/>
      </a:solidFill>
    </a:ln>
  </c:sp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7575386410032075E-2"/>
          <c:y val="0"/>
          <c:w val="0.9279801691455235"/>
          <c:h val="1"/>
        </c:manualLayout>
      </c:layout>
      <c:pieChart>
        <c:varyColors val="1"/>
        <c:ser>
          <c:idx val="0"/>
          <c:order val="0"/>
          <c:spPr>
            <a:ln>
              <a:solidFill>
                <a:schemeClr val="accent1"/>
              </a:solidFill>
            </a:ln>
          </c:spPr>
          <c:dLbls>
            <c:dLbl>
              <c:idx val="0"/>
              <c:layout>
                <c:manualLayout>
                  <c:x val="-0.14461054594180847"/>
                  <c:y val="-0.2672207063515134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0.17618609875028496"/>
                  <c:y val="0.11774888563959897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800"/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Sheet1!$N$22:$N$23</c:f>
              <c:strCache>
                <c:ptCount val="2"/>
                <c:pt idx="0">
                  <c:v>Complete Data</c:v>
                </c:pt>
                <c:pt idx="1">
                  <c:v>Missing Data</c:v>
                </c:pt>
              </c:strCache>
            </c:strRef>
          </c:cat>
          <c:val>
            <c:numRef>
              <c:f>Sheet1!$O$22:$O$23</c:f>
              <c:numCache>
                <c:formatCode>General</c:formatCode>
                <c:ptCount val="2"/>
                <c:pt idx="0">
                  <c:v>12847</c:v>
                </c:pt>
                <c:pt idx="1">
                  <c:v>2476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spPr>
    <a:ln>
      <a:solidFill>
        <a:schemeClr val="accent1"/>
      </a:solidFill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7575386410032075E-2"/>
          <c:y val="0"/>
          <c:w val="0.9279801691455235"/>
          <c:h val="1"/>
        </c:manualLayout>
      </c:layout>
      <c:pieChart>
        <c:varyColors val="1"/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7575386410032075E-2"/>
          <c:y val="0"/>
          <c:w val="0.9279801691455235"/>
          <c:h val="1"/>
        </c:manualLayout>
      </c:layout>
      <c:pieChart>
        <c:varyColors val="1"/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7575386410032075E-2"/>
          <c:y val="0"/>
          <c:w val="0.9279801691455235"/>
          <c:h val="1"/>
        </c:manualLayout>
      </c:layout>
      <c:pieChart>
        <c:varyColors val="1"/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7575386410032075E-2"/>
          <c:y val="0"/>
          <c:w val="0.9279801691455235"/>
          <c:h val="1"/>
        </c:manualLayout>
      </c:layout>
      <c:pieChart>
        <c:varyColors val="1"/>
        <c:ser>
          <c:idx val="0"/>
          <c:order val="0"/>
          <c:dLbls>
            <c:dLbl>
              <c:idx val="1"/>
              <c:layout>
                <c:manualLayout>
                  <c:x val="0.19972359893252001"/>
                  <c:y val="-8.5007878304511064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800"/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Sheet1!$A$4:$A$5</c:f>
              <c:strCache>
                <c:ptCount val="2"/>
                <c:pt idx="0">
                  <c:v>REs with complete RARF</c:v>
                </c:pt>
                <c:pt idx="1">
                  <c:v>REs with Missing Data</c:v>
                </c:pt>
              </c:strCache>
            </c:strRef>
          </c:cat>
          <c:val>
            <c:numRef>
              <c:f>Sheet1!$B$4:$B$5</c:f>
              <c:numCache>
                <c:formatCode>General</c:formatCode>
                <c:ptCount val="2"/>
                <c:pt idx="0">
                  <c:v>56</c:v>
                </c:pt>
                <c:pt idx="1">
                  <c:v>95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spPr>
    <a:ln>
      <a:solidFill>
        <a:schemeClr val="accent1"/>
      </a:solidFill>
    </a:ln>
  </c:sp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7575386410032075E-2"/>
          <c:y val="0"/>
          <c:w val="0.9279801691455235"/>
          <c:h val="1"/>
        </c:manualLayout>
      </c:layout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-0.21508713910761154"/>
                  <c:y val="4.8655498088325332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0.199723810712258"/>
                  <c:y val="3.9667576189092009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800"/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Sheet1!$A$13:$A$14</c:f>
              <c:strCache>
                <c:ptCount val="2"/>
                <c:pt idx="0">
                  <c:v>REs with complete RARF</c:v>
                </c:pt>
                <c:pt idx="1">
                  <c:v>REs with Missing Data</c:v>
                </c:pt>
              </c:strCache>
            </c:strRef>
          </c:cat>
          <c:val>
            <c:numRef>
              <c:f>Sheet1!$B$13:$B$14</c:f>
              <c:numCache>
                <c:formatCode>General</c:formatCode>
                <c:ptCount val="2"/>
                <c:pt idx="0">
                  <c:v>65</c:v>
                </c:pt>
                <c:pt idx="1">
                  <c:v>86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spPr>
    <a:ln>
      <a:solidFill>
        <a:schemeClr val="accent1"/>
      </a:solidFill>
    </a:ln>
  </c:sp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7575386410032075E-2"/>
          <c:y val="0"/>
          <c:w val="0.9279801691455235"/>
          <c:h val="1"/>
        </c:manualLayout>
      </c:layout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-0.24069293113130441"/>
                  <c:y val="-0.2445686349473675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0.16441739167501834"/>
                  <c:y val="0.20779215112870406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800"/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Sheet1!$H$5:$H$6</c:f>
              <c:strCache>
                <c:ptCount val="2"/>
                <c:pt idx="0">
                  <c:v>Capacity with complete Rarf</c:v>
                </c:pt>
                <c:pt idx="1">
                  <c:v>Capacity with incomplete Rarf</c:v>
                </c:pt>
              </c:strCache>
            </c:strRef>
          </c:cat>
          <c:val>
            <c:numRef>
              <c:f>Sheet1!$I$5:$I$6</c:f>
              <c:numCache>
                <c:formatCode>General</c:formatCode>
                <c:ptCount val="2"/>
                <c:pt idx="0">
                  <c:v>58500</c:v>
                </c:pt>
                <c:pt idx="1">
                  <c:v>33951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spPr>
    <a:ln>
      <a:solidFill>
        <a:schemeClr val="accent1"/>
      </a:solidFill>
    </a:ln>
  </c:sp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7575386410032075E-2"/>
          <c:y val="0"/>
          <c:w val="0.9279801691455235"/>
          <c:h val="1"/>
        </c:manualLayout>
      </c:layout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-0.14461054594180847"/>
                  <c:y val="-0.30185273153963077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0.19383927363440415"/>
                  <c:y val="0.11774888563959897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800"/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Sheet1!$N$4:$N$5</c:f>
              <c:strCache>
                <c:ptCount val="2"/>
                <c:pt idx="0">
                  <c:v>Complete Data</c:v>
                </c:pt>
                <c:pt idx="1">
                  <c:v>Missing Data</c:v>
                </c:pt>
              </c:strCache>
            </c:strRef>
          </c:cat>
          <c:val>
            <c:numRef>
              <c:f>Sheet1!$O$4:$O$5</c:f>
              <c:numCache>
                <c:formatCode>General</c:formatCode>
                <c:ptCount val="2"/>
                <c:pt idx="0">
                  <c:v>12480</c:v>
                </c:pt>
                <c:pt idx="1">
                  <c:v>2843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ln>
          <a:noFill/>
        </a:ln>
      </c:spPr>
    </c:plotArea>
    <c:plotVisOnly val="1"/>
    <c:dispBlanksAs val="gap"/>
    <c:showDLblsOverMax val="0"/>
  </c:chart>
  <c:spPr>
    <a:ln>
      <a:solidFill>
        <a:schemeClr val="accent1"/>
      </a:solidFill>
    </a:ln>
  </c:sp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4666279497865898E-2"/>
          <c:y val="0"/>
          <c:w val="0.9279801691455235"/>
          <c:h val="1"/>
        </c:manualLayout>
      </c:layout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-0.14461054594180847"/>
                  <c:y val="-0.2672207063515134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0.17618609875028496"/>
                  <c:y val="0.11774888563959897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800"/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Sheet1!$N$22:$N$23</c:f>
              <c:strCache>
                <c:ptCount val="2"/>
                <c:pt idx="0">
                  <c:v>Complete Data</c:v>
                </c:pt>
                <c:pt idx="1">
                  <c:v>Missing Data</c:v>
                </c:pt>
              </c:strCache>
            </c:strRef>
          </c:cat>
          <c:val>
            <c:numRef>
              <c:f>Sheet1!$O$22:$O$23</c:f>
              <c:numCache>
                <c:formatCode>General</c:formatCode>
                <c:ptCount val="2"/>
                <c:pt idx="0">
                  <c:v>12658</c:v>
                </c:pt>
                <c:pt idx="1">
                  <c:v>2665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ln>
          <a:noFill/>
        </a:ln>
      </c:spPr>
    </c:plotArea>
    <c:plotVisOnly val="1"/>
    <c:dispBlanksAs val="gap"/>
    <c:showDLblsOverMax val="0"/>
  </c:chart>
  <c:spPr>
    <a:ln>
      <a:solidFill>
        <a:schemeClr val="accent1"/>
      </a:solidFill>
    </a:ln>
  </c:sp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9075" cy="350838"/>
          </a:xfrm>
          <a:prstGeom prst="rect">
            <a:avLst/>
          </a:prstGeom>
        </p:spPr>
        <p:txBody>
          <a:bodyPr vert="horz" lIns="88122" tIns="44062" rIns="88122" bIns="44062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65738" y="0"/>
            <a:ext cx="4029075" cy="350838"/>
          </a:xfrm>
          <a:prstGeom prst="rect">
            <a:avLst/>
          </a:prstGeom>
        </p:spPr>
        <p:txBody>
          <a:bodyPr vert="horz" lIns="88122" tIns="44062" rIns="88122" bIns="44062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E537C580-1E32-4994-A8BA-0366633A9055}" type="datetimeFigureOut">
              <a:rPr lang="en-US"/>
              <a:pPr>
                <a:defRPr/>
              </a:pPr>
              <a:t>8/12/2013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659563"/>
            <a:ext cx="4029075" cy="349250"/>
          </a:xfrm>
          <a:prstGeom prst="rect">
            <a:avLst/>
          </a:prstGeom>
        </p:spPr>
        <p:txBody>
          <a:bodyPr vert="horz" lIns="88122" tIns="44062" rIns="88122" bIns="44062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65738" y="6659563"/>
            <a:ext cx="4029075" cy="349250"/>
          </a:xfrm>
          <a:prstGeom prst="rect">
            <a:avLst/>
          </a:prstGeom>
        </p:spPr>
        <p:txBody>
          <a:bodyPr vert="horz" lIns="88122" tIns="44062" rIns="88122" bIns="44062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20D6082E-F018-4342-8F5B-17EC963B1D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8029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029075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47" tIns="46573" rIns="93147" bIns="46573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265738" y="0"/>
            <a:ext cx="4029075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47" tIns="46573" rIns="93147" bIns="4657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95600" y="525463"/>
            <a:ext cx="3505200" cy="26289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0275" y="3330575"/>
            <a:ext cx="7435850" cy="315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47" tIns="46573" rIns="93147" bIns="4657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657975"/>
            <a:ext cx="4029075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47" tIns="46573" rIns="93147" bIns="46573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265738" y="6657975"/>
            <a:ext cx="4029075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47" tIns="46573" rIns="93147" bIns="4657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B4991D42-0209-43FD-B98D-3009C2EEA0D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439068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93B2396-1682-4C53-AEB0-41A5D67A338C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991D42-0209-43FD-B98D-3009C2EEA0D2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83749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5" name="Picture 7" descr="ERCOT_Logo_2c_no_bckgrnd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539"/>
          <a:stretch>
            <a:fillRect/>
          </a:stretch>
        </p:blipFill>
        <p:spPr bwMode="auto">
          <a:xfrm>
            <a:off x="242888" y="304800"/>
            <a:ext cx="1281112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February 21, 2012</a:t>
            </a:r>
            <a:endParaRPr lang="en-US" dirty="0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 cap="small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ERCOT Public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58732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6324600"/>
            <a:ext cx="9144000" cy="5334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95000"/>
                </a:schemeClr>
              </a:gs>
              <a:gs pos="0">
                <a:schemeClr val="bg1">
                  <a:lumMod val="65000"/>
                </a:schemeClr>
              </a:gs>
            </a:gsLst>
            <a:lin ang="16200000" scaled="0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solidFill>
                <a:schemeClr val="bg1">
                  <a:lumMod val="85000"/>
                </a:schemeClr>
              </a:solidFill>
              <a:cs typeface="+mn-cs"/>
            </a:endParaRPr>
          </a:p>
        </p:txBody>
      </p:sp>
      <p:sp>
        <p:nvSpPr>
          <p:cNvPr id="5" name="Line 11"/>
          <p:cNvSpPr>
            <a:spLocks noChangeShapeType="1"/>
          </p:cNvSpPr>
          <p:nvPr userDrawn="1"/>
        </p:nvSpPr>
        <p:spPr bwMode="auto">
          <a:xfrm>
            <a:off x="1219200" y="6492875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3429000" y="6511925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437431E7-0972-41F4-97DC-B45EB13A50DA}" type="slidenum">
              <a:rPr lang="en-US" sz="1000" b="1" cap="all">
                <a:cs typeface="+mn-cs"/>
              </a:rPr>
              <a:pPr algn="ctr">
                <a:defRPr/>
              </a:pPr>
              <a:t>‹#›</a:t>
            </a:fld>
            <a:endParaRPr lang="en-US" sz="1000" b="1" cap="all" dirty="0">
              <a:cs typeface="+mn-cs"/>
            </a:endParaRPr>
          </a:p>
        </p:txBody>
      </p:sp>
      <p:pic>
        <p:nvPicPr>
          <p:cNvPr id="7" name="Picture 9" descr="ERCOT_Logo_2c_no_bckgrnd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539"/>
          <a:stretch>
            <a:fillRect/>
          </a:stretch>
        </p:blipFill>
        <p:spPr bwMode="auto">
          <a:xfrm>
            <a:off x="152400" y="6432550"/>
            <a:ext cx="838200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 b="1">
                <a:solidFill>
                  <a:srgbClr val="40949A"/>
                </a:solidFill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algn="r">
              <a:defRPr sz="1000" b="1" cap="all"/>
            </a:lvl1pPr>
          </a:lstStyle>
          <a:p>
            <a:pPr>
              <a:defRPr/>
            </a:pPr>
            <a:r>
              <a:rPr lang="en-US"/>
              <a:t>ERCOT Public</a:t>
            </a:r>
            <a:endParaRPr lang="en-US" dirty="0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 sz="1000" b="1" cap="all"/>
            </a:lvl1pPr>
          </a:lstStyle>
          <a:p>
            <a:pPr>
              <a:defRPr/>
            </a:pPr>
            <a:r>
              <a:rPr lang="en-US"/>
              <a:t>February 21, 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8936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 b="1">
                <a:solidFill>
                  <a:srgbClr val="40949A"/>
                </a:solidFill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4335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en-US"/>
              <a:t>February 21, 2012</a:t>
            </a:r>
            <a:endParaRPr lang="en-US" dirty="0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en-US"/>
              <a:t>ERCOT Public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6557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 userDrawn="1"/>
        </p:nvSpPr>
        <p:spPr bwMode="auto">
          <a:xfrm>
            <a:off x="6319838" y="25400"/>
            <a:ext cx="23733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b="1">
                <a:solidFill>
                  <a:srgbClr val="FF3300"/>
                </a:solidFill>
              </a:rPr>
              <a:t>OLD SLIDE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February 21, 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7329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February 21, 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3542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8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rgbClr val="40949A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92875"/>
            <a:ext cx="2514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 cap="all">
                <a:cs typeface="+mn-cs"/>
              </a:defRPr>
            </a:lvl1pPr>
          </a:lstStyle>
          <a:p>
            <a:pPr>
              <a:defRPr/>
            </a:pPr>
            <a:r>
              <a:rPr lang="en-US"/>
              <a:t>ERCOT Public</a:t>
            </a: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95400" y="6492875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 cap="all">
                <a:cs typeface="+mn-cs"/>
              </a:defRPr>
            </a:lvl1pPr>
          </a:lstStyle>
          <a:p>
            <a:pPr>
              <a:defRPr/>
            </a:pPr>
            <a:r>
              <a:rPr lang="en-US"/>
              <a:t>February 21, 2012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8" r:id="rId1"/>
    <p:sldLayoutId id="2147483799" r:id="rId2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 cap="small">
          <a:solidFill>
            <a:srgbClr val="40949A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rgbClr val="40949A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rgbClr val="40949A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rgbClr val="40949A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rgbClr val="40949A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2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rgbClr val="40949A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rgbClr val="40949A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rgbClr val="40949A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rgbClr val="40949A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rgbClr val="40949A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rgbClr val="40949A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fld id="{A9B9C512-1057-494C-8A17-EF5B19A0B4F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076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3077" name="Picture 8" descr="logo_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/>
              <a:t>ERCOT Public</a:t>
            </a:r>
            <a:endParaRPr lang="en-US" dirty="0"/>
          </a:p>
        </p:txBody>
      </p:sp>
      <p:sp>
        <p:nvSpPr>
          <p:cNvPr id="3080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/>
              <a:t>February 21, 2012</a:t>
            </a:r>
            <a:endParaRPr lang="en-US" dirty="0"/>
          </a:p>
        </p:txBody>
      </p:sp>
      <p:sp>
        <p:nvSpPr>
          <p:cNvPr id="3082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083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fld id="{F8804B1A-6DC7-40CC-AA8A-E33A787C0495}" type="slidenum">
              <a:rPr lang="en-US" sz="1200">
                <a:solidFill>
                  <a:srgbClr val="000000"/>
                </a:solidFill>
              </a:rPr>
              <a:pPr algn="ctr">
                <a:defRPr/>
              </a:pPr>
              <a:t>‹#›</a:t>
            </a:fld>
            <a:endParaRPr lang="en-US" sz="120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fld id="{7CAF3FA7-D773-48A3-B416-395F236DD70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00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4101" name="Picture 8" descr="logo_C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/>
              <a:t>ERCOT Public</a:t>
            </a:r>
            <a:endParaRPr lang="en-US" dirty="0"/>
          </a:p>
        </p:txBody>
      </p:sp>
      <p:sp>
        <p:nvSpPr>
          <p:cNvPr id="4104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/>
              <a:t>February 21, 2012</a:t>
            </a:r>
            <a:endParaRPr lang="en-US" dirty="0"/>
          </a:p>
        </p:txBody>
      </p:sp>
      <p:sp>
        <p:nvSpPr>
          <p:cNvPr id="4106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107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fld id="{3F6FB685-7870-4314-90A8-BF17CEB6BD5C}" type="slidenum">
              <a:rPr lang="en-US" sz="1200">
                <a:solidFill>
                  <a:srgbClr val="000000"/>
                </a:solidFill>
              </a:rPr>
              <a:pPr algn="ctr">
                <a:defRPr/>
              </a:pPr>
              <a:t>‹#›</a:t>
            </a:fld>
            <a:endParaRPr lang="en-US" sz="120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0" r:id="rId1"/>
    <p:sldLayoutId id="2147483801" r:id="rId2"/>
    <p:sldLayoutId id="2147483802" r:id="rId3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chart" Target="../charts/chart7.xml"/><Relationship Id="rId13" Type="http://schemas.openxmlformats.org/officeDocument/2006/relationships/chart" Target="../charts/chart12.xml"/><Relationship Id="rId3" Type="http://schemas.openxmlformats.org/officeDocument/2006/relationships/chart" Target="../charts/chart2.xml"/><Relationship Id="rId7" Type="http://schemas.openxmlformats.org/officeDocument/2006/relationships/chart" Target="../charts/chart6.xml"/><Relationship Id="rId12" Type="http://schemas.openxmlformats.org/officeDocument/2006/relationships/chart" Target="../charts/chart11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5.xml"/><Relationship Id="rId11" Type="http://schemas.openxmlformats.org/officeDocument/2006/relationships/chart" Target="../charts/chart10.xml"/><Relationship Id="rId5" Type="http://schemas.openxmlformats.org/officeDocument/2006/relationships/chart" Target="../charts/chart4.xml"/><Relationship Id="rId10" Type="http://schemas.openxmlformats.org/officeDocument/2006/relationships/chart" Target="../charts/chart9.xml"/><Relationship Id="rId4" Type="http://schemas.openxmlformats.org/officeDocument/2006/relationships/chart" Target="../charts/chart3.xml"/><Relationship Id="rId9" Type="http://schemas.openxmlformats.org/officeDocument/2006/relationships/chart" Target="../charts/chart8.xml"/><Relationship Id="rId14" Type="http://schemas.openxmlformats.org/officeDocument/2006/relationships/chart" Target="../charts/char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2819400"/>
            <a:ext cx="6343650" cy="1752600"/>
          </a:xfrm>
        </p:spPr>
        <p:txBody>
          <a:bodyPr/>
          <a:lstStyle/>
          <a:p>
            <a:r>
              <a:rPr lang="en-US" dirty="0" smtClean="0"/>
              <a:t>Woody Rickerson</a:t>
            </a:r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 smtClean="0"/>
          </a:p>
          <a:p>
            <a:r>
              <a:rPr lang="en-US" sz="2000" dirty="0" smtClean="0"/>
              <a:t>				ROS/WMS Update </a:t>
            </a:r>
          </a:p>
          <a:p>
            <a:r>
              <a:rPr lang="en-US" sz="2000" dirty="0" smtClean="0"/>
              <a:t>				</a:t>
            </a:r>
            <a:r>
              <a:rPr lang="en-US" sz="2000" dirty="0" smtClean="0"/>
              <a:t>August </a:t>
            </a:r>
            <a:r>
              <a:rPr lang="en-US" sz="2000" dirty="0" smtClean="0"/>
              <a:t>2013</a:t>
            </a:r>
          </a:p>
          <a:p>
            <a:endParaRPr lang="en-US" sz="2000" dirty="0" smtClean="0"/>
          </a:p>
        </p:txBody>
      </p:sp>
      <p:sp>
        <p:nvSpPr>
          <p:cNvPr id="7172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2286000" y="1828800"/>
            <a:ext cx="6477000" cy="1066800"/>
          </a:xfrm>
        </p:spPr>
        <p:txBody>
          <a:bodyPr/>
          <a:lstStyle/>
          <a:p>
            <a:pPr>
              <a:defRPr/>
            </a:pPr>
            <a:r>
              <a:rPr lang="en-US" cap="none" dirty="0" smtClean="0"/>
              <a:t>RARF Data Completion Project</a:t>
            </a: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Monthly Progress Reports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685800"/>
            <a:ext cx="1524000" cy="381000"/>
          </a:xfrm>
        </p:spPr>
        <p:txBody>
          <a:bodyPr/>
          <a:lstStyle/>
          <a:p>
            <a:pPr marL="0" indent="0" algn="ctr">
              <a:buNone/>
            </a:pPr>
            <a:r>
              <a:rPr lang="en-US" sz="1000" dirty="0" smtClean="0"/>
              <a:t>Resource Entities with Complete RARF  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3810000" y="685800"/>
            <a:ext cx="2286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2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2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Tx/>
              <a:buNone/>
            </a:pPr>
            <a:r>
              <a:rPr lang="en-US" sz="1000" kern="0" dirty="0" smtClean="0"/>
              <a:t>Capacity Percentage Represented with Complete RARF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7010400" y="676275"/>
            <a:ext cx="152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2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2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Tx/>
              <a:buNone/>
            </a:pPr>
            <a:r>
              <a:rPr lang="en-US" sz="1000" kern="0" dirty="0" smtClean="0"/>
              <a:t>Percentage of RARF Data Missing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51619" y="2057400"/>
            <a:ext cx="712839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2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2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Tx/>
              <a:buNone/>
            </a:pPr>
            <a:r>
              <a:rPr lang="en-US" sz="1000" kern="0" dirty="0" smtClean="0"/>
              <a:t>Starting</a:t>
            </a:r>
          </a:p>
        </p:txBody>
      </p:sp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-29497" y="3619500"/>
            <a:ext cx="762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2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2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Tx/>
              <a:buNone/>
            </a:pPr>
            <a:r>
              <a:rPr lang="en-US" sz="1000" kern="0" dirty="0" smtClean="0"/>
              <a:t>July</a:t>
            </a:r>
          </a:p>
        </p:txBody>
      </p:sp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2458" y="5181600"/>
            <a:ext cx="762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2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2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Tx/>
              <a:buNone/>
            </a:pPr>
            <a:r>
              <a:rPr lang="en-US" sz="1000" kern="0" dirty="0" smtClean="0"/>
              <a:t>August</a:t>
            </a:r>
          </a:p>
        </p:txBody>
      </p:sp>
      <p:graphicFrame>
        <p:nvGraphicFramePr>
          <p:cNvPr id="19" name="Chart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63345188"/>
              </p:ext>
            </p:extLst>
          </p:nvPr>
        </p:nvGraphicFramePr>
        <p:xfrm>
          <a:off x="4267200" y="1295400"/>
          <a:ext cx="1904012" cy="16025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1" name="Chart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72980542"/>
              </p:ext>
            </p:extLst>
          </p:nvPr>
        </p:nvGraphicFramePr>
        <p:xfrm>
          <a:off x="4267200" y="4648200"/>
          <a:ext cx="1904012" cy="16025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2" name="Chart 2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02490735"/>
              </p:ext>
            </p:extLst>
          </p:nvPr>
        </p:nvGraphicFramePr>
        <p:xfrm>
          <a:off x="6892506" y="1247775"/>
          <a:ext cx="1893138" cy="16025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3" name="Chart 2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64588165"/>
              </p:ext>
            </p:extLst>
          </p:nvPr>
        </p:nvGraphicFramePr>
        <p:xfrm>
          <a:off x="6858000" y="2931318"/>
          <a:ext cx="1904012" cy="16025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5" name="Chart 2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0334204"/>
              </p:ext>
            </p:extLst>
          </p:nvPr>
        </p:nvGraphicFramePr>
        <p:xfrm>
          <a:off x="1066800" y="1066800"/>
          <a:ext cx="1981200" cy="1638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26" name="Chart 2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23236688"/>
              </p:ext>
            </p:extLst>
          </p:nvPr>
        </p:nvGraphicFramePr>
        <p:xfrm>
          <a:off x="1066800" y="2819400"/>
          <a:ext cx="1981200" cy="167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28" name="Chart 2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28269757"/>
              </p:ext>
            </p:extLst>
          </p:nvPr>
        </p:nvGraphicFramePr>
        <p:xfrm>
          <a:off x="3886200" y="1038225"/>
          <a:ext cx="2057400" cy="16335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31" name="Chart 3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533310"/>
              </p:ext>
            </p:extLst>
          </p:nvPr>
        </p:nvGraphicFramePr>
        <p:xfrm>
          <a:off x="6789784" y="1000125"/>
          <a:ext cx="1965232" cy="16716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33" name="Chart 3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48365360"/>
              </p:ext>
            </p:extLst>
          </p:nvPr>
        </p:nvGraphicFramePr>
        <p:xfrm>
          <a:off x="6789784" y="2777132"/>
          <a:ext cx="1965232" cy="16847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35" name="Chart 3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8069416"/>
              </p:ext>
            </p:extLst>
          </p:nvPr>
        </p:nvGraphicFramePr>
        <p:xfrm>
          <a:off x="3886200" y="2780109"/>
          <a:ext cx="2057400" cy="16787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24" name="Chart 2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42672079"/>
              </p:ext>
            </p:extLst>
          </p:nvPr>
        </p:nvGraphicFramePr>
        <p:xfrm>
          <a:off x="1066800" y="4572000"/>
          <a:ext cx="1981200" cy="1752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graphicFrame>
        <p:nvGraphicFramePr>
          <p:cNvPr id="27" name="Chart 2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30946734"/>
              </p:ext>
            </p:extLst>
          </p:nvPr>
        </p:nvGraphicFramePr>
        <p:xfrm>
          <a:off x="3886200" y="4572000"/>
          <a:ext cx="2057400" cy="1752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graphicFrame>
        <p:nvGraphicFramePr>
          <p:cNvPr id="30" name="Chart 2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45850146"/>
              </p:ext>
            </p:extLst>
          </p:nvPr>
        </p:nvGraphicFramePr>
        <p:xfrm>
          <a:off x="6778718" y="4572000"/>
          <a:ext cx="1987363" cy="17549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</p:spTree>
    <p:extLst>
      <p:ext uri="{BB962C8B-B14F-4D97-AF65-F5344CB8AC3E}">
        <p14:creationId xmlns:p14="http://schemas.microsoft.com/office/powerpoint/2010/main" val="17925566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RARF Workshop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ERCOT Public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600200"/>
            <a:ext cx="3988980" cy="2996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6036908"/>
              </p:ext>
            </p:extLst>
          </p:nvPr>
        </p:nvGraphicFramePr>
        <p:xfrm>
          <a:off x="4572000" y="1587096"/>
          <a:ext cx="4442370" cy="316230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335773"/>
                <a:gridCol w="2591219"/>
                <a:gridCol w="863740"/>
                <a:gridCol w="651638"/>
              </a:tblGrid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</a:rPr>
                        <a:t>1.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</a:rPr>
                        <a:t>Antitrust Admonition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</a:rPr>
                        <a:t>Jay Teixeira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solidFill>
                            <a:schemeClr val="tx1"/>
                          </a:solidFill>
                          <a:effectLst/>
                        </a:rPr>
                        <a:t>9:30 a.m.</a:t>
                      </a:r>
                      <a:endParaRPr lang="en-US" sz="10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solidFill>
                            <a:schemeClr val="tx1"/>
                          </a:solidFill>
                          <a:effectLst/>
                        </a:rPr>
                        <a:t>2.</a:t>
                      </a:r>
                      <a:endParaRPr lang="en-US" sz="10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</a:rPr>
                        <a:t>Project to Complete RARF Database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</a:rPr>
                        <a:t>Siemens PTI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</a:rPr>
                        <a:t>9:45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solidFill>
                            <a:schemeClr val="tx1"/>
                          </a:solidFill>
                          <a:effectLst/>
                        </a:rPr>
                        <a:t>3. </a:t>
                      </a:r>
                      <a:endParaRPr lang="en-US" sz="10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</a:rPr>
                        <a:t>WGR Equivalent Modeling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solidFill>
                            <a:schemeClr val="tx1"/>
                          </a:solidFill>
                          <a:effectLst/>
                        </a:rPr>
                        <a:t>Keith Smith</a:t>
                      </a:r>
                      <a:endParaRPr lang="en-US" sz="10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</a:rPr>
                        <a:t>11:15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0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</a:rPr>
                        <a:t>Lunch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0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</a:rPr>
                        <a:t>12:00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solidFill>
                            <a:schemeClr val="tx1"/>
                          </a:solidFill>
                          <a:effectLst/>
                        </a:rPr>
                        <a:t>4.</a:t>
                      </a:r>
                      <a:endParaRPr lang="en-US" sz="10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</a:rPr>
                        <a:t>RARF changes due to NPRR 425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solidFill>
                            <a:schemeClr val="tx1"/>
                          </a:solidFill>
                          <a:effectLst/>
                        </a:rPr>
                        <a:t>Art Deller</a:t>
                      </a:r>
                      <a:endParaRPr lang="en-US" sz="10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</a:rPr>
                        <a:t>1:15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solidFill>
                            <a:schemeClr val="tx1"/>
                          </a:solidFill>
                          <a:effectLst/>
                        </a:rPr>
                        <a:t>5.</a:t>
                      </a:r>
                      <a:endParaRPr lang="en-US" sz="10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</a:rPr>
                        <a:t>Project MP On-Line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solidFill>
                            <a:schemeClr val="tx1"/>
                          </a:solidFill>
                          <a:effectLst/>
                        </a:rPr>
                        <a:t>Scott Middleton</a:t>
                      </a:r>
                      <a:endParaRPr lang="en-US" sz="10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</a:rPr>
                        <a:t>1:45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21145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solidFill>
                            <a:schemeClr val="tx1"/>
                          </a:solidFill>
                          <a:effectLst/>
                        </a:rPr>
                        <a:t>6.</a:t>
                      </a:r>
                      <a:endParaRPr lang="en-US" sz="10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</a:rPr>
                        <a:t>Dynamic Model Submission for new PSSE Versions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</a:rPr>
                        <a:t>Fred Huang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</a:rPr>
                        <a:t>2:15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solidFill>
                            <a:schemeClr val="tx1"/>
                          </a:solidFill>
                          <a:effectLst/>
                        </a:rPr>
                        <a:t>7.</a:t>
                      </a:r>
                      <a:endParaRPr lang="en-US" sz="10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solidFill>
                            <a:schemeClr val="tx1"/>
                          </a:solidFill>
                          <a:effectLst/>
                        </a:rPr>
                        <a:t>Open Discussion</a:t>
                      </a:r>
                      <a:endParaRPr lang="en-US" sz="10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</a:rPr>
                        <a:t>All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</a:rPr>
                        <a:t>2:30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solidFill>
                            <a:schemeClr val="tx1"/>
                          </a:solidFill>
                          <a:effectLst/>
                        </a:rPr>
                        <a:t>8.</a:t>
                      </a:r>
                      <a:endParaRPr lang="en-US" sz="10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solidFill>
                            <a:schemeClr val="tx1"/>
                          </a:solidFill>
                          <a:effectLst/>
                        </a:rPr>
                        <a:t>Topic</a:t>
                      </a:r>
                      <a:endParaRPr lang="en-US" sz="10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</a:rPr>
                        <a:t>Presenter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solidFill>
                            <a:schemeClr val="tx1"/>
                          </a:solidFill>
                          <a:effectLst/>
                        </a:rPr>
                        <a:t>9.</a:t>
                      </a:r>
                      <a:endParaRPr lang="en-US" sz="10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solidFill>
                            <a:schemeClr val="tx1"/>
                          </a:solidFill>
                          <a:effectLst/>
                        </a:rPr>
                        <a:t>Topic</a:t>
                      </a:r>
                      <a:endParaRPr lang="en-US" sz="10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</a:rPr>
                        <a:t>Presenter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24574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solidFill>
                            <a:schemeClr val="tx1"/>
                          </a:solidFill>
                          <a:effectLst/>
                        </a:rPr>
                        <a:t>10.</a:t>
                      </a:r>
                      <a:endParaRPr lang="en-US" sz="10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solidFill>
                            <a:schemeClr val="tx1"/>
                          </a:solidFill>
                          <a:effectLst/>
                        </a:rPr>
                        <a:t>Adjourn</a:t>
                      </a:r>
                      <a:endParaRPr lang="en-US" sz="10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solidFill>
                            <a:schemeClr val="tx1"/>
                          </a:solidFill>
                          <a:effectLst/>
                        </a:rPr>
                        <a:t>Presenter </a:t>
                      </a:r>
                      <a:endParaRPr lang="en-US" sz="10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</a:rPr>
                        <a:t>3:30 p.m.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0766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Siemens Team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523997" y="698420"/>
            <a:ext cx="7543799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b="1" i="1" dirty="0"/>
              <a:t>Nelson </a:t>
            </a:r>
            <a:r>
              <a:rPr lang="en-US" sz="1100" b="1" i="1" dirty="0" err="1"/>
              <a:t>Bacalao</a:t>
            </a:r>
            <a:r>
              <a:rPr lang="en-US" sz="1100" b="1" i="1" dirty="0"/>
              <a:t>, PhD, </a:t>
            </a:r>
            <a:r>
              <a:rPr lang="en-US" sz="1100" dirty="0"/>
              <a:t>Senior Manager of Consulting, with Siemens PTI </a:t>
            </a:r>
            <a:r>
              <a:rPr lang="en-US" sz="1100" dirty="0" smtClean="0"/>
              <a:t>in Houston</a:t>
            </a:r>
            <a:r>
              <a:rPr lang="en-US" sz="1100" dirty="0"/>
              <a:t>, Texas, will be the Project Manager for the study. Dr. </a:t>
            </a:r>
            <a:r>
              <a:rPr lang="en-US" sz="1100" dirty="0" err="1"/>
              <a:t>Bacalao</a:t>
            </a:r>
            <a:r>
              <a:rPr lang="en-US" sz="1100" dirty="0"/>
              <a:t> is </a:t>
            </a:r>
            <a:r>
              <a:rPr lang="en-US" sz="1100" dirty="0" smtClean="0"/>
              <a:t>an Electrical </a:t>
            </a:r>
            <a:r>
              <a:rPr lang="en-US" sz="1100" dirty="0"/>
              <a:t>Engineer with a Master of Science degree in </a:t>
            </a:r>
            <a:r>
              <a:rPr lang="en-US" sz="1100" dirty="0" smtClean="0"/>
              <a:t>electrical engineering</a:t>
            </a:r>
            <a:r>
              <a:rPr lang="en-US" sz="1100" dirty="0"/>
              <a:t>, a Master of Business Administration degree, and a </a:t>
            </a:r>
            <a:r>
              <a:rPr lang="en-US" sz="1100" dirty="0" smtClean="0"/>
              <a:t>Ph.D. degree </a:t>
            </a:r>
            <a:r>
              <a:rPr lang="en-US" sz="1100" dirty="0"/>
              <a:t>in power systems. With over 30 years of professional experience</a:t>
            </a:r>
            <a:r>
              <a:rPr lang="en-US" sz="1100" dirty="0" smtClean="0"/>
              <a:t>, Dr</a:t>
            </a:r>
            <a:r>
              <a:rPr lang="en-US" sz="1100" dirty="0"/>
              <a:t>. </a:t>
            </a:r>
            <a:r>
              <a:rPr lang="en-US" sz="1100" dirty="0" err="1"/>
              <a:t>Bacalao</a:t>
            </a:r>
            <a:r>
              <a:rPr lang="en-US" sz="1100" dirty="0"/>
              <a:t> has extensive worldwide experience in evaluating </a:t>
            </a:r>
            <a:r>
              <a:rPr lang="en-US" sz="1100" dirty="0" smtClean="0"/>
              <a:t>the performance </a:t>
            </a:r>
            <a:r>
              <a:rPr lang="en-US" sz="1100" dirty="0"/>
              <a:t>and planning of transmission systems in both in developed and </a:t>
            </a:r>
            <a:r>
              <a:rPr lang="en-US" sz="1100" dirty="0" smtClean="0"/>
              <a:t>developing Corporate </a:t>
            </a:r>
            <a:r>
              <a:rPr lang="en-US" sz="1100" dirty="0"/>
              <a:t>Background and </a:t>
            </a:r>
            <a:r>
              <a:rPr lang="en-US" sz="1100" dirty="0" smtClean="0"/>
              <a:t>Experience </a:t>
            </a:r>
            <a:r>
              <a:rPr lang="fr-FR" sz="1100" dirty="0" smtClean="0"/>
              <a:t>Siemens </a:t>
            </a:r>
            <a:r>
              <a:rPr lang="fr-FR" sz="1100" dirty="0" err="1"/>
              <a:t>Industry</a:t>
            </a:r>
            <a:r>
              <a:rPr lang="fr-FR" sz="1100" dirty="0"/>
              <a:t>, Inc. – Siemens Power Technologies </a:t>
            </a:r>
            <a:r>
              <a:rPr lang="fr-FR" sz="1100" dirty="0" smtClean="0"/>
              <a:t>International </a:t>
            </a:r>
            <a:r>
              <a:rPr lang="en-US" sz="1100" dirty="0" smtClean="0"/>
              <a:t>P032-13 </a:t>
            </a:r>
            <a:r>
              <a:rPr lang="en-US" sz="1100" dirty="0"/>
              <a:t>– Resource Asset Registration F 3-8 </a:t>
            </a:r>
            <a:r>
              <a:rPr lang="en-US" sz="1100" dirty="0" err="1"/>
              <a:t>orm</a:t>
            </a:r>
            <a:r>
              <a:rPr lang="en-US" sz="1100" dirty="0"/>
              <a:t> (RARF) </a:t>
            </a:r>
            <a:r>
              <a:rPr lang="en-US" sz="1100" dirty="0" smtClean="0"/>
              <a:t>Services Copyright </a:t>
            </a:r>
            <a:r>
              <a:rPr lang="en-US" sz="1100" dirty="0"/>
              <a:t>© 2012 Siemens Industry, Inc. All Rights Reserved</a:t>
            </a:r>
            <a:r>
              <a:rPr lang="en-US" sz="1100" dirty="0" smtClean="0"/>
              <a:t>. countries</a:t>
            </a:r>
            <a:r>
              <a:rPr lang="en-US" sz="1100" dirty="0"/>
              <a:t>. His experience is centered in system studies and economic evaluation, </a:t>
            </a:r>
            <a:r>
              <a:rPr lang="en-US" sz="1100" dirty="0" smtClean="0"/>
              <a:t>including recently </a:t>
            </a:r>
            <a:r>
              <a:rPr lang="en-US" sz="1100" dirty="0"/>
              <a:t>advising TSPs in the evaluation of the CREZ transmission expansion plan in </a:t>
            </a:r>
            <a:r>
              <a:rPr lang="en-US" sz="1100" dirty="0" smtClean="0"/>
              <a:t>Texas as </a:t>
            </a:r>
            <a:r>
              <a:rPr lang="en-US" sz="1100" dirty="0"/>
              <a:t>well as in the evaluation of several interconnections of large wind farms to the ERCOT </a:t>
            </a:r>
            <a:r>
              <a:rPr lang="en-US" sz="1100" dirty="0" smtClean="0"/>
              <a:t>345 kV </a:t>
            </a:r>
            <a:r>
              <a:rPr lang="en-US" sz="1100" dirty="0"/>
              <a:t>system.</a:t>
            </a:r>
          </a:p>
        </p:txBody>
      </p:sp>
      <p:sp>
        <p:nvSpPr>
          <p:cNvPr id="5" name="Rectangle 4"/>
          <p:cNvSpPr/>
          <p:nvPr/>
        </p:nvSpPr>
        <p:spPr>
          <a:xfrm>
            <a:off x="1461317" y="2397567"/>
            <a:ext cx="7619999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b="1" i="1" dirty="0"/>
              <a:t>John Hanson, PE</a:t>
            </a:r>
            <a:r>
              <a:rPr lang="en-US" sz="1100" dirty="0"/>
              <a:t>, Principal Consultant, with Siemens PTI in Houston</a:t>
            </a:r>
            <a:r>
              <a:rPr lang="en-US" sz="1100" dirty="0" smtClean="0"/>
              <a:t>, Texas</a:t>
            </a:r>
            <a:r>
              <a:rPr lang="en-US" sz="1100" dirty="0"/>
              <a:t>. Mr. Hanson is a licensed Professional Engineer (PE) in Texas </a:t>
            </a:r>
            <a:r>
              <a:rPr lang="en-US" sz="1100" dirty="0" smtClean="0"/>
              <a:t>with 40 </a:t>
            </a:r>
            <a:r>
              <a:rPr lang="en-US" sz="1100" dirty="0"/>
              <a:t>years of experience in the power systems industry. His </a:t>
            </a:r>
            <a:r>
              <a:rPr lang="en-US" sz="1100" dirty="0" smtClean="0"/>
              <a:t>experience covers </a:t>
            </a:r>
            <a:r>
              <a:rPr lang="en-US" sz="1100" dirty="0"/>
              <a:t>a wide range of topics including power plant </a:t>
            </a:r>
            <a:r>
              <a:rPr lang="en-US" sz="1100" dirty="0" smtClean="0"/>
              <a:t>engineering instrumentation </a:t>
            </a:r>
            <a:r>
              <a:rPr lang="en-US" sz="1100" dirty="0"/>
              <a:t>and control, transmission planning, system protection</a:t>
            </a:r>
            <a:r>
              <a:rPr lang="en-US" sz="1100" dirty="0" smtClean="0"/>
              <a:t>, EMTP </a:t>
            </a:r>
            <a:r>
              <a:rPr lang="en-US" sz="1100" dirty="0"/>
              <a:t>studies, power flow analysis, short circuit analysis, dynamic </a:t>
            </a:r>
            <a:r>
              <a:rPr lang="en-US" sz="1100" dirty="0" smtClean="0"/>
              <a:t>stability analysis</a:t>
            </a:r>
            <a:r>
              <a:rPr lang="en-US" sz="1100" dirty="0"/>
              <a:t>, voltage stability analysis, and geomagnetic induced current analysis. Mr. </a:t>
            </a:r>
            <a:r>
              <a:rPr lang="en-US" sz="1100" dirty="0" smtClean="0"/>
              <a:t>Hanson joined </a:t>
            </a:r>
            <a:r>
              <a:rPr lang="en-US" sz="1100" dirty="0"/>
              <a:t>Siemens PTI in 2012.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91" y="2329876"/>
            <a:ext cx="1105361" cy="1105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982" y="952424"/>
            <a:ext cx="1107818" cy="11078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9"/>
          <p:cNvSpPr/>
          <p:nvPr/>
        </p:nvSpPr>
        <p:spPr>
          <a:xfrm>
            <a:off x="1433052" y="5286885"/>
            <a:ext cx="7696199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b="1" dirty="0"/>
              <a:t>Alicia </a:t>
            </a:r>
            <a:r>
              <a:rPr lang="en-US" sz="1100" b="1" dirty="0" err="1"/>
              <a:t>Dortch</a:t>
            </a:r>
            <a:r>
              <a:rPr lang="en-US" sz="1100" b="1" dirty="0"/>
              <a:t>, </a:t>
            </a:r>
            <a:r>
              <a:rPr lang="en-US" sz="1100" dirty="0"/>
              <a:t>Senior Consultant with Siemens PTI in Houston, Texas, </a:t>
            </a:r>
            <a:r>
              <a:rPr lang="en-US" sz="1100" dirty="0" smtClean="0"/>
              <a:t>has a </a:t>
            </a:r>
            <a:r>
              <a:rPr lang="en-US" sz="1100" dirty="0"/>
              <a:t>solid foundation in electric system operations and transmission </a:t>
            </a:r>
            <a:r>
              <a:rPr lang="en-US" sz="1100" dirty="0" smtClean="0"/>
              <a:t>system planning</a:t>
            </a:r>
            <a:r>
              <a:rPr lang="en-US" sz="1100" dirty="0"/>
              <a:t>. Her 8 years of professional experience covers an </a:t>
            </a:r>
            <a:r>
              <a:rPr lang="en-US" sz="1100" dirty="0" smtClean="0"/>
              <a:t>extensive range </a:t>
            </a:r>
            <a:r>
              <a:rPr lang="en-US" sz="1100" dirty="0"/>
              <a:t>of topics including transmission planning, power flow analysis</a:t>
            </a:r>
            <a:r>
              <a:rPr lang="en-US" sz="1100" dirty="0" smtClean="0"/>
              <a:t>, dynamic </a:t>
            </a:r>
            <a:r>
              <a:rPr lang="en-US" sz="1100" dirty="0"/>
              <a:t>stability analysis, and voltage stability analysis. She </a:t>
            </a:r>
            <a:r>
              <a:rPr lang="en-US" sz="1100" dirty="0" smtClean="0"/>
              <a:t>has performed </a:t>
            </a:r>
            <a:r>
              <a:rPr lang="en-US" sz="1100" dirty="0"/>
              <a:t>numerous power system analyses and simulation studies </a:t>
            </a:r>
            <a:r>
              <a:rPr lang="en-US" sz="1100" dirty="0" smtClean="0"/>
              <a:t>for system </a:t>
            </a:r>
            <a:r>
              <a:rPr lang="en-US" sz="1100" dirty="0"/>
              <a:t>expansions and new system interconnections. She complements her technical </a:t>
            </a:r>
            <a:r>
              <a:rPr lang="en-US" sz="1100" dirty="0" smtClean="0"/>
              <a:t>skills with experience </a:t>
            </a:r>
            <a:r>
              <a:rPr lang="en-US" sz="1100" dirty="0"/>
              <a:t>in NERC and </a:t>
            </a:r>
            <a:r>
              <a:rPr lang="en-US" sz="1100" dirty="0" smtClean="0"/>
              <a:t>FERC compliance and audit preparedness.</a:t>
            </a:r>
            <a:endParaRPr lang="en-US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653" y="5268087"/>
            <a:ext cx="1081448" cy="1081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1461317" y="3543140"/>
            <a:ext cx="7619999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b="1" i="1" dirty="0"/>
              <a:t>Jack Henry, PE, </a:t>
            </a:r>
            <a:r>
              <a:rPr lang="en-US" sz="1100" dirty="0"/>
              <a:t>Senior Staff Consultant, with Siemens PTI in Houston</a:t>
            </a:r>
            <a:r>
              <a:rPr lang="en-US" sz="1100" dirty="0" smtClean="0"/>
              <a:t>, Texas</a:t>
            </a:r>
            <a:r>
              <a:rPr lang="en-US" sz="1100" dirty="0"/>
              <a:t>. Mr. Henry is a licensed Professional Engineer (PE) in Texas </a:t>
            </a:r>
            <a:r>
              <a:rPr lang="en-US" sz="1100" dirty="0" smtClean="0"/>
              <a:t>with more </a:t>
            </a:r>
            <a:r>
              <a:rPr lang="en-US" sz="1100" dirty="0"/>
              <a:t>than 30 years of extensive power systems industry experience in </a:t>
            </a:r>
            <a:r>
              <a:rPr lang="en-US" sz="1100" dirty="0" smtClean="0"/>
              <a:t>the transmission </a:t>
            </a:r>
            <a:r>
              <a:rPr lang="en-US" sz="1100" dirty="0"/>
              <a:t>and generation sectors. He has a solid power </a:t>
            </a:r>
            <a:r>
              <a:rPr lang="en-US" sz="1100" dirty="0" smtClean="0"/>
              <a:t>system background </a:t>
            </a:r>
            <a:r>
              <a:rPr lang="en-US" sz="1100" dirty="0"/>
              <a:t>in transmission planning and distribution, including power </a:t>
            </a:r>
            <a:r>
              <a:rPr lang="en-US" sz="1100" dirty="0" smtClean="0"/>
              <a:t>flow analysis</a:t>
            </a:r>
            <a:r>
              <a:rPr lang="en-US" sz="1100" dirty="0"/>
              <a:t>, post-transient analysis, voltage stability analysis and </a:t>
            </a:r>
            <a:r>
              <a:rPr lang="en-US" sz="1100" dirty="0" smtClean="0"/>
              <a:t>dynamic stability </a:t>
            </a:r>
            <a:r>
              <a:rPr lang="en-US" sz="1100" dirty="0"/>
              <a:t>analysis. His expertise also includes modeling and simulation of </a:t>
            </a:r>
            <a:r>
              <a:rPr lang="en-US" sz="1100" dirty="0" smtClean="0"/>
              <a:t>transmission projects </a:t>
            </a:r>
            <a:r>
              <a:rPr lang="en-US" sz="1100" dirty="0"/>
              <a:t>for long-term development plans, real-time generation operations with respect to </a:t>
            </a:r>
            <a:r>
              <a:rPr lang="en-US" sz="1100" dirty="0" smtClean="0"/>
              <a:t>the integrated </a:t>
            </a:r>
            <a:r>
              <a:rPr lang="en-US" sz="1100" dirty="0"/>
              <a:t>transmission system, and day/month-ahead transmission and generator </a:t>
            </a:r>
            <a:r>
              <a:rPr lang="en-US" sz="1100" dirty="0" smtClean="0"/>
              <a:t>strategic operations </a:t>
            </a:r>
            <a:r>
              <a:rPr lang="en-US" sz="1100" dirty="0"/>
              <a:t>planning integrating real-time and planned transmission maintenance information</a:t>
            </a:r>
            <a:r>
              <a:rPr lang="en-US" sz="1100" dirty="0" smtClean="0"/>
              <a:t>. Mr</a:t>
            </a:r>
            <a:r>
              <a:rPr lang="en-US" sz="1100" dirty="0"/>
              <a:t>. Henry joined Siemens PTI in 2010 and has been conducting power system studies</a:t>
            </a:r>
            <a:r>
              <a:rPr lang="en-US" sz="1100" dirty="0" smtClean="0"/>
              <a:t>, power </a:t>
            </a:r>
            <a:r>
              <a:rPr lang="en-US" sz="1100" dirty="0"/>
              <a:t>system modeling, and generator interconnection assessments, providing </a:t>
            </a:r>
            <a:r>
              <a:rPr lang="en-US" sz="1100" dirty="0" smtClean="0"/>
              <a:t>engineering solutions </a:t>
            </a:r>
            <a:r>
              <a:rPr lang="en-US" sz="1100" dirty="0"/>
              <a:t>for the power industry.</a:t>
            </a: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653" y="3783055"/>
            <a:ext cx="1109051" cy="1109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200074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ARTICULATE_PROJECT_OPEN" val="0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CEO UPDATE&amp;#x0D;&amp;#x0A;August 17, 2010&amp;quot;&quot;/&gt;&lt;property id=&quot;20307&quot; value=&quot;258&quot;/&gt;&lt;/object&gt;&lt;object type=&quot;3&quot; unique_id=&quot;10005&quot;&gt;&lt;property id=&quot;20148&quot; value=&quot;5&quot;/&gt;&lt;property id=&quot;20300&quot; value=&quot;Slide 4 - &amp;quot;Nodal&amp;quot;&quot;/&gt;&lt;property id=&quot;20307&quot; value=&quot;268&quot;/&gt;&lt;/object&gt;&lt;object type=&quot;3&quot; unique_id=&quot;10340&quot;&gt;&lt;property id=&quot;20148&quot; value=&quot;5&quot;/&gt;&lt;property id=&quot;20300&quot; value=&quot;Slide 11 - &amp;quot;Compliance&amp;quot;&quot;/&gt;&lt;property id=&quot;20307&quot; value=&quot;300&quot;/&gt;&lt;/object&gt;&lt;object type=&quot;3&quot; unique_id=&quot;10341&quot;&gt;&lt;property id=&quot;20148&quot; value=&quot;5&quot;/&gt;&lt;property id=&quot;20300&quot; value=&quot;Slide 13 - &amp;quot;Information Technology &amp;amp; Facilities&amp;quot;&quot;/&gt;&lt;property id=&quot;20307&quot; value=&quot;295&quot;/&gt;&lt;/object&gt;&lt;object type=&quot;3&quot; unique_id=&quot;10539&quot;&gt;&lt;property id=&quot;20148&quot; value=&quot;5&quot;/&gt;&lt;property id=&quot;20300&quot; value=&quot;Slide 12 - &amp;quot;Human Resource&amp;quot;&quot;/&gt;&lt;property id=&quot;20307&quot; value=&quot;301&quot;/&gt;&lt;/object&gt;&lt;object type=&quot;3&quot; unique_id=&quot;10718&quot;&gt;&lt;property id=&quot;20148&quot; value=&quot;5&quot;/&gt;&lt;property id=&quot;20300&quot; value=&quot;Slide 9 - &amp;quot;Finance&amp;quot;&quot;/&gt;&lt;property id=&quot;20307&quot; value=&quot;305&quot;/&gt;&lt;/object&gt;&lt;object type=&quot;3&quot; unique_id=&quot;10719&quot;&gt;&lt;property id=&quot;20148&quot; value=&quot;5&quot;/&gt;&lt;property id=&quot;20300&quot; value=&quot;Slide 2 - &amp;quot;Grid Operations&amp;quot;&quot;/&gt;&lt;property id=&quot;20307&quot; value=&quot;307&quot;/&gt;&lt;/object&gt;&lt;object type=&quot;3&quot; unique_id=&quot;10720&quot;&gt;&lt;property id=&quot;20148&quot; value=&quot;5&quot;/&gt;&lt;property id=&quot;20300&quot; value=&quot;Slide 3 - &amp;quot;Grid Operations&amp;quot;&quot;/&gt;&lt;property id=&quot;20307&quot; value=&quot;308&quot;/&gt;&lt;/object&gt;&lt;object type=&quot;3&quot; unique_id=&quot;10721&quot;&gt;&lt;property id=&quot;20148&quot; value=&quot;5&quot;/&gt;&lt;property id=&quot;20300&quot; value=&quot;Slide 6 - &amp;quot;Market Operations&amp;quot;&quot;/&gt;&lt;property id=&quot;20307&quot; value=&quot;306&quot;/&gt;&lt;/object&gt;&lt;object type=&quot;3&quot; unique_id=&quot;10722&quot;&gt;&lt;property id=&quot;20148&quot; value=&quot;5&quot;/&gt;&lt;property id=&quot;20300&quot; value=&quot;Slide 10 - &amp;quot;Finance&amp;quot;&quot;/&gt;&lt;property id=&quot;20307&quot; value=&quot;309&quot;/&gt;&lt;/object&gt;&lt;object type=&quot;3&quot; unique_id=&quot;10957&quot;&gt;&lt;property id=&quot;20148&quot; value=&quot;5&quot;/&gt;&lt;property id=&quot;20300&quot; value=&quot;Slide 5 - &amp;quot;Nodal&amp;quot;&quot;/&gt;&lt;property id=&quot;20307&quot; value=&quot;311&quot;/&gt;&lt;/object&gt;&lt;object type=&quot;3&quot; unique_id=&quot;10958&quot;&gt;&lt;property id=&quot;20148&quot; value=&quot;5&quot;/&gt;&lt;property id=&quot;20300&quot; value=&quot;Slide 14 - &amp;quot;Taylor and Bastrop Construction Update&amp;#x0D;&amp;#x0A;Week ending:  July 30, 2010&amp;quot;&quot;/&gt;&lt;property id=&quot;20307&quot; value=&quot;310&quot;/&gt;&lt;/object&gt;&lt;object type=&quot;3&quot; unique_id=&quot;10959&quot;&gt;&lt;property id=&quot;20148&quot; value=&quot;5&quot;/&gt;&lt;property id=&quot;20300&quot; value=&quot;Slide 7 - &amp;quot;Finance &amp;quot;&quot;/&gt;&lt;property id=&quot;20307&quot; value=&quot;312&quot;/&gt;&lt;/object&gt;&lt;object type=&quot;3&quot; unique_id=&quot;10960&quot;&gt;&lt;property id=&quot;20148&quot; value=&quot;5&quot;/&gt;&lt;property id=&quot;20300&quot; value=&quot;Slide 8 - &amp;quot;Finance&amp;quot;&quot;/&gt;&lt;property id=&quot;20307&quot; value=&quot;313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43218</TotalTime>
  <Words>686</Words>
  <Application>Microsoft Office PowerPoint</Application>
  <PresentationFormat>On-screen Show (4:3)</PresentationFormat>
  <Paragraphs>89</Paragraphs>
  <Slides>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Custom Design</vt:lpstr>
      <vt:lpstr>1_Custom Design</vt:lpstr>
      <vt:lpstr>2_Custom Design</vt:lpstr>
      <vt:lpstr>3_Custom Design</vt:lpstr>
      <vt:lpstr>RARF Data Completion Project</vt:lpstr>
      <vt:lpstr>Monthly Progress Reports</vt:lpstr>
      <vt:lpstr>RARF Workshop</vt:lpstr>
      <vt:lpstr>Siemens Team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Tamby, Jeyant</dc:creator>
  <cp:lastModifiedBy>Rickerson, Woody</cp:lastModifiedBy>
  <cp:revision>2004</cp:revision>
  <cp:lastPrinted>2013-06-11T19:17:43Z</cp:lastPrinted>
  <dcterms:created xsi:type="dcterms:W3CDTF">2010-09-13T17:35:42Z</dcterms:created>
  <dcterms:modified xsi:type="dcterms:W3CDTF">2013-08-13T20:42:46Z</dcterms:modified>
</cp:coreProperties>
</file>