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83" r:id="rId3"/>
    <p:sldId id="287" r:id="rId4"/>
    <p:sldId id="288" r:id="rId5"/>
    <p:sldId id="284"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635" autoAdjust="0"/>
    <p:restoredTop sz="88296" autoAdjust="0"/>
  </p:normalViewPr>
  <p:slideViewPr>
    <p:cSldViewPr>
      <p:cViewPr>
        <p:scale>
          <a:sx n="60" d="100"/>
          <a:sy n="60" d="100"/>
        </p:scale>
        <p:origin x="-396"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FDE27D-2181-4773-BDDC-072BF9903F67}" type="datetimeFigureOut">
              <a:rPr lang="en-US" smtClean="0"/>
              <a:pPr/>
              <a:t>8/9/2013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33ED3D-1155-4D8A-B6FF-B5155C94929B}" type="slidenum">
              <a:rPr lang="en-US" smtClean="0"/>
              <a:pPr/>
              <a:t>‹#›</a:t>
            </a:fld>
            <a:endParaRPr lang="en-US"/>
          </a:p>
        </p:txBody>
      </p:sp>
    </p:spTree>
    <p:extLst>
      <p:ext uri="{BB962C8B-B14F-4D97-AF65-F5344CB8AC3E}">
        <p14:creationId xmlns="" xmlns:p14="http://schemas.microsoft.com/office/powerpoint/2010/main" val="2325807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33ED3D-1155-4D8A-B6FF-B5155C94929B}"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933ED3D-1155-4D8A-B6FF-B5155C94929B}"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48ECBC7-9E06-47BF-8D4E-7E8CDB86D28B}" type="datetimeFigureOut">
              <a:rPr lang="en-US"/>
              <a:pPr>
                <a:defRPr/>
              </a:pPr>
              <a:t>8/9/2013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99F1BE-1397-49E4-A1CF-EC81619E142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B2EB6D-E942-4EE4-8754-021C1705C35A}" type="datetimeFigureOut">
              <a:rPr lang="en-US"/>
              <a:pPr>
                <a:defRPr/>
              </a:pPr>
              <a:t>8/9/2013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3E706F-C3D7-417C-9576-36CD1905F1B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BCD6B19-4652-4780-AC47-BFAE15D343EB}" type="datetimeFigureOut">
              <a:rPr lang="en-US"/>
              <a:pPr>
                <a:defRPr/>
              </a:pPr>
              <a:t>8/9/2013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D5EBE2-E62C-46AB-92C2-967779A3DED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715164-698D-45E2-8314-D243672FB991}" type="datetimeFigureOut">
              <a:rPr lang="en-US"/>
              <a:pPr>
                <a:defRPr/>
              </a:pPr>
              <a:t>8/9/2013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15414A-C40A-4DE6-8576-F1CB7D8FF81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98EBAAB-1BDE-41AB-815F-46AABD971191}" type="datetimeFigureOut">
              <a:rPr lang="en-US"/>
              <a:pPr>
                <a:defRPr/>
              </a:pPr>
              <a:t>8/9/2013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EA19D0-1D2C-419E-AF2F-A095D135128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A93F1BA-B418-4638-B80F-0150DEBE3858}" type="datetimeFigureOut">
              <a:rPr lang="en-US"/>
              <a:pPr>
                <a:defRPr/>
              </a:pPr>
              <a:t>8/9/2013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DBE692E-5442-4DAE-A399-4FAF8B690E7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8AF0CE1-917E-4328-8114-FC265CCE400D}" type="datetimeFigureOut">
              <a:rPr lang="en-US"/>
              <a:pPr>
                <a:defRPr/>
              </a:pPr>
              <a:t>8/9/2013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0714ED1-AB06-4457-8A23-58F5C851F37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7DC4609-289D-49B6-8428-8A347ED9DF12}" type="datetimeFigureOut">
              <a:rPr lang="en-US"/>
              <a:pPr>
                <a:defRPr/>
              </a:pPr>
              <a:t>8/9/2013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853349-BBE1-43F3-993C-1AA4524DB69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0006C89-BB5B-46A6-A8D0-B87D3F37406F}" type="datetimeFigureOut">
              <a:rPr lang="en-US"/>
              <a:pPr>
                <a:defRPr/>
              </a:pPr>
              <a:t>8/9/2013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A6F5363-AA3E-4B42-AFE9-EF9221DD99C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299F6B5-04BE-4C8F-B23D-98B8605DE3B4}" type="datetimeFigureOut">
              <a:rPr lang="en-US"/>
              <a:pPr>
                <a:defRPr/>
              </a:pPr>
              <a:t>8/9/2013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E091297-C4DA-4746-8F46-0E67B86B0F9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C5935B2-4B57-4C01-AD17-ED02F05A590F}" type="datetimeFigureOut">
              <a:rPr lang="en-US"/>
              <a:pPr>
                <a:defRPr/>
              </a:pPr>
              <a:t>8/9/2013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A28F8A-9B12-433F-BDC8-E6A29B20B69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31703C4-F062-492D-ABB2-F0A6CF0B2439}" type="datetimeFigureOut">
              <a:rPr lang="en-US"/>
              <a:pPr>
                <a:defRPr/>
              </a:pPr>
              <a:t>8/9/2013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FDEE1DF-EE83-465D-8F14-9714803D4D1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dirty="0" smtClean="0"/>
              <a:t>CMWG Update to WMS</a:t>
            </a:r>
            <a:br>
              <a:rPr lang="en-US" dirty="0" smtClean="0"/>
            </a:br>
            <a:r>
              <a:rPr lang="en-US" dirty="0" smtClean="0"/>
              <a:t>8-14-13</a:t>
            </a: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en-US" dirty="0" smtClean="0"/>
          </a:p>
          <a:p>
            <a:pPr fontAlgn="auto">
              <a:spcAft>
                <a:spcPts val="0"/>
              </a:spcAft>
              <a:defRPr/>
            </a:pPr>
            <a:r>
              <a:rPr lang="en-US" dirty="0" smtClean="0"/>
              <a:t>Report of CMWG Meeting of </a:t>
            </a:r>
          </a:p>
          <a:p>
            <a:pPr fontAlgn="auto">
              <a:spcAft>
                <a:spcPts val="0"/>
              </a:spcAft>
              <a:defRPr/>
            </a:pPr>
            <a:r>
              <a:rPr lang="en-US" dirty="0" smtClean="0"/>
              <a:t>8-7-13</a:t>
            </a:r>
          </a:p>
          <a:p>
            <a:pPr fontAlgn="auto">
              <a:spcAft>
                <a:spcPts val="0"/>
              </a:spcAft>
              <a:buFont typeface="Arial" pitchFamily="34" charset="0"/>
              <a:buNone/>
              <a:defRPr/>
            </a:pP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lstStyle/>
          <a:p>
            <a:r>
              <a:rPr lang="en-US" dirty="0" smtClean="0"/>
              <a:t>CRR General Update</a:t>
            </a:r>
            <a:endParaRPr lang="en-US" dirty="0"/>
          </a:p>
        </p:txBody>
      </p:sp>
      <p:sp>
        <p:nvSpPr>
          <p:cNvPr id="5" name="Content Placeholder 4"/>
          <p:cNvSpPr>
            <a:spLocks noGrp="1"/>
          </p:cNvSpPr>
          <p:nvPr>
            <p:ph idx="1"/>
          </p:nvPr>
        </p:nvSpPr>
        <p:spPr>
          <a:xfrm>
            <a:off x="381000" y="1295400"/>
            <a:ext cx="8305800" cy="5334000"/>
          </a:xfrm>
        </p:spPr>
        <p:txBody>
          <a:bodyPr/>
          <a:lstStyle/>
          <a:p>
            <a:r>
              <a:rPr lang="en-US" sz="2000" dirty="0" smtClean="0"/>
              <a:t>Annual Auction Sequence finished in July.  Market spent $164M</a:t>
            </a:r>
          </a:p>
          <a:p>
            <a:r>
              <a:rPr lang="en-US" sz="2000" dirty="0" smtClean="0"/>
              <a:t>ERCOT presentation to group showed graphical “stacks” of the number of outstanding CRR instruments</a:t>
            </a:r>
          </a:p>
          <a:p>
            <a:endParaRPr lang="en-US" sz="2000" dirty="0" smtClean="0"/>
          </a:p>
          <a:p>
            <a:endParaRPr lang="en-US" sz="2000" dirty="0" smtClean="0"/>
          </a:p>
          <a:p>
            <a:endParaRPr lang="en-US" dirty="0"/>
          </a:p>
        </p:txBody>
      </p:sp>
      <p:pic>
        <p:nvPicPr>
          <p:cNvPr id="7" name="Chart 1" descr="image00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38200" y="2362200"/>
            <a:ext cx="7315200" cy="4067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63562"/>
          </a:xfrm>
        </p:spPr>
        <p:txBody>
          <a:bodyPr/>
          <a:lstStyle/>
          <a:p>
            <a:r>
              <a:rPr lang="en-US" sz="3500" dirty="0" smtClean="0"/>
              <a:t>CRR Model Refinements: </a:t>
            </a:r>
            <a:r>
              <a:rPr lang="en-US" sz="3500" dirty="0" smtClean="0"/>
              <a:t>PMCRs</a:t>
            </a:r>
            <a:endParaRPr lang="en-US" sz="3500" dirty="0"/>
          </a:p>
        </p:txBody>
      </p:sp>
      <p:sp>
        <p:nvSpPr>
          <p:cNvPr id="3" name="Content Placeholder 2"/>
          <p:cNvSpPr>
            <a:spLocks noGrp="1"/>
          </p:cNvSpPr>
          <p:nvPr>
            <p:ph idx="1"/>
          </p:nvPr>
        </p:nvSpPr>
        <p:spPr>
          <a:xfrm>
            <a:off x="152400" y="838200"/>
            <a:ext cx="8839200" cy="5943600"/>
          </a:xfrm>
        </p:spPr>
        <p:txBody>
          <a:bodyPr/>
          <a:lstStyle/>
          <a:p>
            <a:r>
              <a:rPr lang="en-US" sz="2000" dirty="0" smtClean="0"/>
              <a:t>CRR Models—based on current Network Operations Model + future Network Operations Model Change Requests &amp; Outages up to 12-months in advance</a:t>
            </a:r>
          </a:p>
          <a:p>
            <a:r>
              <a:rPr lang="en-US" sz="2000" u="sng" dirty="0" smtClean="0"/>
              <a:t>PMCRS:  Should we also being using Planning Model Change Requests (PMCR)?</a:t>
            </a:r>
          </a:p>
          <a:p>
            <a:r>
              <a:rPr lang="en-US" sz="2000" u="sng" dirty="0" smtClean="0"/>
              <a:t>Pros for including Planning Model Changes</a:t>
            </a:r>
          </a:p>
          <a:p>
            <a:pPr lvl="1"/>
            <a:r>
              <a:rPr lang="en-US" sz="2000" dirty="0" smtClean="0"/>
              <a:t>Best estimate of what the model will look like more than 6 months in the future</a:t>
            </a:r>
          </a:p>
          <a:p>
            <a:pPr lvl="1"/>
            <a:r>
              <a:rPr lang="en-US" sz="2000" dirty="0" smtClean="0"/>
              <a:t>Less constrained system since transmission improvements in place</a:t>
            </a:r>
          </a:p>
          <a:p>
            <a:pPr marL="0" indent="0">
              <a:buNone/>
            </a:pPr>
            <a:endParaRPr lang="en-US" sz="2000" dirty="0" smtClean="0"/>
          </a:p>
          <a:p>
            <a:r>
              <a:rPr lang="en-US" sz="2000" u="sng" dirty="0" smtClean="0"/>
              <a:t>Cons when including Planning Model Changes</a:t>
            </a:r>
          </a:p>
          <a:p>
            <a:pPr lvl="1"/>
            <a:r>
              <a:rPr lang="en-US" sz="2000" dirty="0" smtClean="0"/>
              <a:t>When project schedules change, CRR oversells constraint and cascades into subsequent auctions and DAM (can also happen on approved NOMCRs)</a:t>
            </a:r>
          </a:p>
          <a:p>
            <a:r>
              <a:rPr lang="en-US" sz="2000" b="1" dirty="0" smtClean="0"/>
              <a:t>No active recommendation from CMWG on PMCRs—but likely need to revisit as TPIT is changing from TO reporting to being drawn from Planning Model Change Requests—we need to track how well the PMCRs align with actual in service dates</a:t>
            </a:r>
          </a:p>
          <a:p>
            <a:pPr lvl="1"/>
            <a:endParaRPr lang="en-US" sz="1600" dirty="0" smtClean="0"/>
          </a:p>
          <a:p>
            <a:endParaRPr lang="en-US" sz="2000" dirty="0" smtClean="0"/>
          </a:p>
          <a:p>
            <a:endParaRPr lang="en-US" sz="20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563562"/>
          </a:xfrm>
        </p:spPr>
        <p:txBody>
          <a:bodyPr/>
          <a:lstStyle/>
          <a:p>
            <a:r>
              <a:rPr lang="en-US" sz="3500" dirty="0" smtClean="0"/>
              <a:t>CRR Model Refinements: Outages, SPS &amp; RAPs</a:t>
            </a:r>
            <a:endParaRPr lang="en-US" sz="3500" dirty="0"/>
          </a:p>
        </p:txBody>
      </p:sp>
      <p:sp>
        <p:nvSpPr>
          <p:cNvPr id="3" name="Content Placeholder 2"/>
          <p:cNvSpPr>
            <a:spLocks noGrp="1"/>
          </p:cNvSpPr>
          <p:nvPr>
            <p:ph idx="1"/>
          </p:nvPr>
        </p:nvSpPr>
        <p:spPr>
          <a:xfrm>
            <a:off x="152400" y="685800"/>
            <a:ext cx="8839200" cy="6096000"/>
          </a:xfrm>
        </p:spPr>
        <p:txBody>
          <a:bodyPr/>
          <a:lstStyle/>
          <a:p>
            <a:r>
              <a:rPr lang="en-US" sz="2200" u="sng" dirty="0" smtClean="0"/>
              <a:t>O</a:t>
            </a:r>
            <a:r>
              <a:rPr lang="en-US" sz="2000" u="sng" dirty="0" smtClean="0"/>
              <a:t>utages  we could gain improvement to CRR Models with more insight into outages</a:t>
            </a:r>
            <a:endParaRPr lang="en-US" sz="1600" dirty="0" smtClean="0"/>
          </a:p>
          <a:p>
            <a:pPr lvl="1"/>
            <a:r>
              <a:rPr lang="en-US" sz="1600" dirty="0" smtClean="0"/>
              <a:t>For 2012:  68% of outages submitted with under 10 days notice</a:t>
            </a:r>
          </a:p>
          <a:p>
            <a:pPr lvl="2"/>
            <a:r>
              <a:rPr lang="en-US" sz="1600" dirty="0" smtClean="0"/>
              <a:t>44% outages submitted within 6-10 days, prior, 24% are %= 5 days</a:t>
            </a:r>
          </a:p>
          <a:p>
            <a:pPr lvl="2"/>
            <a:r>
              <a:rPr lang="en-US" sz="1600" dirty="0" smtClean="0"/>
              <a:t>CRR Case Building starts ~ 45 days ahead of the flow month—so limited info on outages available at time of case building</a:t>
            </a:r>
          </a:p>
          <a:p>
            <a:pPr lvl="2"/>
            <a:r>
              <a:rPr lang="en-US" sz="1600" dirty="0" smtClean="0"/>
              <a:t>Regardless of outage timing—determining most limiting day will continue to require engineering judgment</a:t>
            </a:r>
            <a:endParaRPr lang="en-US" sz="2200" dirty="0" smtClean="0"/>
          </a:p>
          <a:p>
            <a:r>
              <a:rPr lang="en-US" sz="2200" dirty="0" smtClean="0"/>
              <a:t>Historically ERCOT has </a:t>
            </a:r>
            <a:r>
              <a:rPr lang="en-US" sz="2200" b="1" i="1" dirty="0" smtClean="0"/>
              <a:t>excluded</a:t>
            </a:r>
            <a:r>
              <a:rPr lang="en-US" sz="2200" dirty="0" smtClean="0"/>
              <a:t> RAPs in multi-month auctions for months auctioned after these RAPs “expire”</a:t>
            </a:r>
          </a:p>
          <a:p>
            <a:pPr lvl="1"/>
            <a:r>
              <a:rPr lang="en-US" sz="2200" b="1" u="sng" dirty="0" smtClean="0"/>
              <a:t>RAPS--Recommendation:   RAPS should be modeled in CRR model  until ERCOT affirmatively removes them via RAP process.  </a:t>
            </a:r>
          </a:p>
          <a:p>
            <a:pPr lvl="2"/>
            <a:r>
              <a:rPr lang="en-US" sz="2200" b="1" dirty="0" smtClean="0"/>
              <a:t>Also, Operations will change RAP expiration language to “review”</a:t>
            </a:r>
            <a:endParaRPr lang="en-US" sz="1800" b="1" dirty="0" smtClean="0"/>
          </a:p>
          <a:p>
            <a:pPr lvl="1"/>
            <a:r>
              <a:rPr lang="en-US" sz="2200" b="1" u="sng" dirty="0" smtClean="0"/>
              <a:t>SPS--CMWG Recommendation: SPSs should be modeled in CRR model  until we determine what we will do with PMCRs. </a:t>
            </a:r>
            <a:endParaRPr lang="en-US" sz="2200" dirty="0" smtClean="0"/>
          </a:p>
          <a:p>
            <a:endParaRPr lang="en-US" sz="18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533400"/>
          </a:xfrm>
        </p:spPr>
        <p:txBody>
          <a:bodyPr/>
          <a:lstStyle/>
          <a:p>
            <a:r>
              <a:rPr lang="en-US" sz="3000" dirty="0" smtClean="0"/>
              <a:t>CRR Other</a:t>
            </a:r>
            <a:endParaRPr lang="en-US" sz="3000" dirty="0"/>
          </a:p>
        </p:txBody>
      </p:sp>
      <p:sp>
        <p:nvSpPr>
          <p:cNvPr id="3" name="Content Placeholder 2"/>
          <p:cNvSpPr>
            <a:spLocks noGrp="1"/>
          </p:cNvSpPr>
          <p:nvPr>
            <p:ph idx="1"/>
          </p:nvPr>
        </p:nvSpPr>
        <p:spPr>
          <a:xfrm>
            <a:off x="152400" y="685800"/>
            <a:ext cx="8686800" cy="2743200"/>
          </a:xfrm>
        </p:spPr>
        <p:txBody>
          <a:bodyPr/>
          <a:lstStyle/>
          <a:p>
            <a:r>
              <a:rPr lang="en-US" sz="2400" dirty="0" smtClean="0"/>
              <a:t>Current </a:t>
            </a:r>
            <a:r>
              <a:rPr lang="en-US" sz="2400" b="1" dirty="0" smtClean="0"/>
              <a:t>CRR Auction credit </a:t>
            </a:r>
            <a:r>
              <a:rPr lang="en-US" sz="2400" b="1" dirty="0" smtClean="0"/>
              <a:t>lock </a:t>
            </a:r>
            <a:r>
              <a:rPr lang="en-US" sz="2400" dirty="0" smtClean="0"/>
              <a:t>process working </a:t>
            </a:r>
            <a:r>
              <a:rPr lang="en-US" sz="2000" dirty="0" smtClean="0"/>
              <a:t>—some entities were provided access to post credit after credit lock date. ERCOT has committed to reporting on this in September. </a:t>
            </a:r>
            <a:r>
              <a:rPr lang="en-US" sz="2000" b="1" dirty="0" smtClean="0"/>
              <a:t>Could make lock date closer to bid due date.</a:t>
            </a:r>
          </a:p>
          <a:p>
            <a:r>
              <a:rPr lang="en-US" sz="2400" b="1" dirty="0" smtClean="0"/>
              <a:t>NPRR 484 Credit Changes for CRR Collateralization-</a:t>
            </a:r>
            <a:r>
              <a:rPr lang="en-US" sz="2400" dirty="0" smtClean="0"/>
              <a:t>-</a:t>
            </a:r>
            <a:r>
              <a:rPr lang="en-US" sz="2000" dirty="0" smtClean="0"/>
              <a:t> CRR and Credit changes to implement path-specific adders --</a:t>
            </a:r>
            <a:r>
              <a:rPr lang="en-US" sz="2000" b="1" dirty="0" smtClean="0"/>
              <a:t>ERCOT will publish adders 2 days ahead of credit lock starting this Fall</a:t>
            </a:r>
          </a:p>
          <a:p>
            <a:r>
              <a:rPr lang="en-US" sz="2000" b="1" dirty="0" smtClean="0"/>
              <a:t>Training</a:t>
            </a:r>
            <a:endParaRPr lang="en-US" sz="2000" dirty="0" smtClean="0"/>
          </a:p>
          <a:p>
            <a:endParaRPr lang="en-US" sz="2000" dirty="0" smtClean="0"/>
          </a:p>
          <a:p>
            <a:pPr>
              <a:buNone/>
            </a:pPr>
            <a:endParaRPr lang="en-US" sz="2000" b="1" dirty="0" smtClean="0"/>
          </a:p>
          <a:p>
            <a:r>
              <a:rPr lang="en-US" sz="2000" b="1" dirty="0" smtClean="0"/>
              <a:t>NPRR 551— </a:t>
            </a:r>
            <a:r>
              <a:rPr lang="en-US" sz="2000" dirty="0" smtClean="0"/>
              <a:t>working with ERCOT to get Annual Model Posting times split to accommodate posting of first Annual Model on 10/15 prior to Auction bid close</a:t>
            </a:r>
          </a:p>
          <a:p>
            <a:r>
              <a:rPr lang="en-US" sz="2000" b="1" dirty="0" smtClean="0"/>
              <a:t>NPRRs 528/529— </a:t>
            </a:r>
            <a:r>
              <a:rPr lang="en-US" sz="2000" dirty="0" smtClean="0"/>
              <a:t>encourage folks to review these NPRRs.  Clarified Understanding that ERCOT cannot remove a constraint from SCED just because there is a mitigation plan associated with it</a:t>
            </a:r>
          </a:p>
          <a:p>
            <a:r>
              <a:rPr lang="en-US" sz="2000" b="1" dirty="0" smtClean="0"/>
              <a:t>SCR 774—general support for adding fields to Outage Scheduler (OS), </a:t>
            </a:r>
            <a:r>
              <a:rPr lang="en-US" sz="2000" dirty="0" smtClean="0"/>
              <a:t>some questions from transmission side on value of investing in this OS (vs. a new OS…but new OS not currently on project list…)</a:t>
            </a:r>
            <a:endParaRPr lang="en-US" sz="2000" dirty="0"/>
          </a:p>
        </p:txBody>
      </p:sp>
      <p:graphicFrame>
        <p:nvGraphicFramePr>
          <p:cNvPr id="7" name="Table 6"/>
          <p:cNvGraphicFramePr>
            <a:graphicFrameLocks noGrp="1"/>
          </p:cNvGraphicFramePr>
          <p:nvPr/>
        </p:nvGraphicFramePr>
        <p:xfrm>
          <a:off x="2463800" y="3124200"/>
          <a:ext cx="3251200" cy="1003935"/>
        </p:xfrm>
        <a:graphic>
          <a:graphicData uri="http://schemas.openxmlformats.org/drawingml/2006/table">
            <a:tbl>
              <a:tblPr firstRow="1" firstCol="1" bandRow="1">
                <a:tableStyleId>{5C22544A-7EE6-4342-B048-85BDC9FD1C3A}</a:tableStyleId>
              </a:tblPr>
              <a:tblGrid>
                <a:gridCol w="3251200"/>
              </a:tblGrid>
              <a:tr h="198226">
                <a:tc>
                  <a:txBody>
                    <a:bodyPr/>
                    <a:lstStyle/>
                    <a:p>
                      <a:pPr marL="0" marR="0" algn="ctr">
                        <a:spcBef>
                          <a:spcPts val="0"/>
                        </a:spcBef>
                        <a:spcAft>
                          <a:spcPts val="0"/>
                        </a:spcAft>
                      </a:pPr>
                      <a:r>
                        <a:rPr lang="en-US" sz="1600" b="1" dirty="0">
                          <a:solidFill>
                            <a:schemeClr val="tx1"/>
                          </a:solidFill>
                          <a:effectLst/>
                        </a:rPr>
                        <a:t>Friday, September 13, 2013</a:t>
                      </a:r>
                      <a:endParaRPr lang="en-US" sz="1600" b="1" dirty="0">
                        <a:solidFill>
                          <a:schemeClr val="tx1"/>
                        </a:solidFill>
                        <a:effectLst/>
                        <a:latin typeface="Calibri"/>
                        <a:ea typeface="Calibri"/>
                        <a:cs typeface="Times New Roman"/>
                      </a:endParaRPr>
                    </a:p>
                  </a:txBody>
                  <a:tcPr marL="9525" marR="9525" marT="9525" marB="0" anchor="ctr">
                    <a:solidFill>
                      <a:schemeClr val="bg1">
                        <a:lumMod val="85000"/>
                      </a:schemeClr>
                    </a:solidFill>
                  </a:tcPr>
                </a:tc>
              </a:tr>
              <a:tr h="396664">
                <a:tc>
                  <a:txBody>
                    <a:bodyPr/>
                    <a:lstStyle/>
                    <a:p>
                      <a:pPr marL="0" marR="0" algn="ctr">
                        <a:spcBef>
                          <a:spcPts val="0"/>
                        </a:spcBef>
                        <a:spcAft>
                          <a:spcPts val="0"/>
                        </a:spcAft>
                      </a:pPr>
                      <a:r>
                        <a:rPr lang="en-US" sz="1600" b="1" dirty="0">
                          <a:solidFill>
                            <a:schemeClr val="tx1"/>
                          </a:solidFill>
                          <a:effectLst/>
                        </a:rPr>
                        <a:t>Wednesday, September 25, 2013 (CWG meeting in AM)</a:t>
                      </a:r>
                      <a:endParaRPr lang="en-US" sz="1600" b="1" dirty="0">
                        <a:solidFill>
                          <a:schemeClr val="tx1"/>
                        </a:solidFill>
                        <a:effectLst/>
                        <a:latin typeface="Calibri"/>
                        <a:ea typeface="Calibri"/>
                        <a:cs typeface="Times New Roman"/>
                      </a:endParaRPr>
                    </a:p>
                  </a:txBody>
                  <a:tcPr marL="9525" marR="9525" marT="9525" marB="0" anchor="ctr">
                    <a:solidFill>
                      <a:schemeClr val="bg1">
                        <a:lumMod val="85000"/>
                      </a:schemeClr>
                    </a:solidFill>
                  </a:tcPr>
                </a:tc>
              </a:tr>
              <a:tr h="198226">
                <a:tc>
                  <a:txBody>
                    <a:bodyPr/>
                    <a:lstStyle/>
                    <a:p>
                      <a:pPr marL="0" marR="0" algn="ctr">
                        <a:spcBef>
                          <a:spcPts val="0"/>
                        </a:spcBef>
                        <a:spcAft>
                          <a:spcPts val="0"/>
                        </a:spcAft>
                      </a:pPr>
                      <a:r>
                        <a:rPr lang="en-US" sz="1600" b="1" dirty="0">
                          <a:solidFill>
                            <a:schemeClr val="tx1"/>
                          </a:solidFill>
                          <a:effectLst/>
                        </a:rPr>
                        <a:t>Tuesday, October 8, 2013</a:t>
                      </a:r>
                      <a:endParaRPr lang="en-US" sz="1600" b="1" dirty="0">
                        <a:solidFill>
                          <a:schemeClr val="tx1"/>
                        </a:solidFill>
                        <a:effectLst/>
                        <a:latin typeface="Calibri"/>
                        <a:ea typeface="Calibri"/>
                        <a:cs typeface="Times New Roman"/>
                      </a:endParaRPr>
                    </a:p>
                  </a:txBody>
                  <a:tcPr marL="9525" marR="9525" marT="9525" marB="0" anchor="ctr">
                    <a:solidFill>
                      <a:schemeClr val="bg1">
                        <a:lumMod val="85000"/>
                      </a:schemeClr>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1819</TotalTime>
  <Words>530</Words>
  <Application>Microsoft Office PowerPoint</Application>
  <PresentationFormat>On-screen Show (4:3)</PresentationFormat>
  <Paragraphs>43</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CMWG Update to WMS 8-14-13</vt:lpstr>
      <vt:lpstr>CRR General Update</vt:lpstr>
      <vt:lpstr>CRR Model Refinements: PMCRs</vt:lpstr>
      <vt:lpstr>CRR Model Refinements: Outages, SPS &amp; RAPs</vt:lpstr>
      <vt:lpstr>CRR Other</vt:lpstr>
    </vt:vector>
  </TitlesOfParts>
  <Company>Edison Mission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CMWG Update to WMS</dc:title>
  <dc:creator>mwagner</dc:creator>
  <cp:lastModifiedBy>MW</cp:lastModifiedBy>
  <cp:revision>204</cp:revision>
  <dcterms:created xsi:type="dcterms:W3CDTF">2011-05-08T18:13:52Z</dcterms:created>
  <dcterms:modified xsi:type="dcterms:W3CDTF">2013-08-09T22:44:05Z</dcterms:modified>
</cp:coreProperties>
</file>