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7739" autoAdjust="0"/>
    <p:restoredTop sz="94654" autoAdjust="0"/>
  </p:normalViewPr>
  <p:slideViewPr>
    <p:cSldViewPr>
      <p:cViewPr>
        <p:scale>
          <a:sx n="80" d="100"/>
          <a:sy n="80" d="100"/>
        </p:scale>
        <p:origin x="-690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47DAD-1957-4B3F-B098-CDC46F11C625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2AD8E-E38E-4611-8F3A-AAAE5CD3DA8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MCWG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08/14/2013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 Update	</a:t>
            </a:r>
          </a:p>
          <a:p>
            <a:pPr lvl="1">
              <a:defRPr/>
            </a:pPr>
            <a:r>
              <a:rPr lang="en-US" sz="2000" dirty="0" smtClean="0"/>
              <a:t>-July 31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Joint </a:t>
            </a:r>
            <a:r>
              <a:rPr lang="en-US" sz="2000" dirty="0"/>
              <a:t>MCWG/CWG </a:t>
            </a:r>
            <a:r>
              <a:rPr lang="en-US" sz="2000" dirty="0" smtClean="0"/>
              <a:t>Meeting</a:t>
            </a:r>
            <a:endParaRPr lang="en-US" sz="2000" dirty="0"/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/>
              <a:t>Review </a:t>
            </a:r>
            <a:r>
              <a:rPr lang="en-US" sz="1600" dirty="0" smtClean="0"/>
              <a:t>NPRRs</a:t>
            </a:r>
          </a:p>
          <a:p>
            <a:pPr lvl="2">
              <a:defRPr/>
            </a:pPr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400" dirty="0" smtClean="0"/>
              <a:t>All </a:t>
            </a:r>
            <a:r>
              <a:rPr lang="en-US" sz="1400" dirty="0"/>
              <a:t>operational except </a:t>
            </a:r>
            <a:r>
              <a:rPr lang="en-US" sz="1400" dirty="0" smtClean="0"/>
              <a:t>– </a:t>
            </a:r>
          </a:p>
          <a:p>
            <a:pPr lvl="2">
              <a:defRPr/>
            </a:pPr>
            <a:endParaRPr lang="en-US" sz="1400" dirty="0" smtClean="0"/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/>
              <a:t>NPRR </a:t>
            </a:r>
            <a:r>
              <a:rPr lang="en-US" sz="1600" dirty="0" smtClean="0"/>
              <a:t>552 – Additional Counter-Party Criteria</a:t>
            </a:r>
          </a:p>
          <a:p>
            <a:pPr lvl="2">
              <a:defRPr/>
            </a:pPr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400" dirty="0" smtClean="0"/>
              <a:t>-</a:t>
            </a:r>
            <a:r>
              <a:rPr lang="en-US" sz="1400" dirty="0"/>
              <a:t>Additional language since last meeting</a:t>
            </a:r>
            <a:r>
              <a:rPr lang="en-US" sz="1400" dirty="0" smtClean="0"/>
              <a:t>:</a:t>
            </a:r>
            <a:endParaRPr lang="en-US" sz="1400" b="1" dirty="0"/>
          </a:p>
          <a:p>
            <a:pPr lvl="3">
              <a:buFont typeface="Calibri" pitchFamily="34" charset="0"/>
              <a:buChar char="»"/>
              <a:defRPr/>
            </a:pPr>
            <a:r>
              <a:rPr lang="en-US" sz="1400" dirty="0" smtClean="0"/>
              <a:t>  	CWG </a:t>
            </a:r>
            <a:r>
              <a:rPr lang="en-US" sz="1400" dirty="0"/>
              <a:t>/ MCWG has reviewed the NPRR and feels </a:t>
            </a:r>
            <a:r>
              <a:rPr lang="en-US" sz="1400" dirty="0" smtClean="0"/>
              <a:t>that the NPRR provides additional language to comply with the Commodity Futures Trading Commission’s (CFTC’s) final order and has positive credit implications</a:t>
            </a:r>
          </a:p>
          <a:p>
            <a:pPr lvl="3">
              <a:buFont typeface="Calibri" pitchFamily="34" charset="0"/>
              <a:buChar char="»"/>
              <a:defRPr/>
            </a:pPr>
            <a:r>
              <a:rPr lang="en-US" sz="1400" dirty="0"/>
              <a:t> </a:t>
            </a:r>
            <a:r>
              <a:rPr lang="en-US" sz="1400" dirty="0" smtClean="0"/>
              <a:t>ERCOT will require that all Counter-Parties be in compliance by September 20, 2013.</a:t>
            </a:r>
            <a:endParaRPr lang="en-US" sz="1400" dirty="0"/>
          </a:p>
          <a:p>
            <a:pPr lvl="3">
              <a:defRPr/>
            </a:pPr>
            <a:endParaRPr lang="en-US" sz="1400" dirty="0"/>
          </a:p>
          <a:p>
            <a:pPr marL="1143000" lvl="2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/>
              <a:t>NPRR </a:t>
            </a:r>
            <a:r>
              <a:rPr lang="en-US" sz="1600" dirty="0" smtClean="0"/>
              <a:t>554 </a:t>
            </a:r>
            <a:r>
              <a:rPr lang="en-US" sz="1600" dirty="0"/>
              <a:t>– </a:t>
            </a:r>
            <a:r>
              <a:rPr lang="en-US" sz="1600" dirty="0" smtClean="0"/>
              <a:t>Clarification of Future Credit Exposure Calculation</a:t>
            </a:r>
          </a:p>
          <a:p>
            <a:pPr marL="1143000" lvl="2" indent="-228600">
              <a:spcBef>
                <a:spcPct val="20000"/>
              </a:spcBef>
              <a:defRPr/>
            </a:pPr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400" dirty="0" smtClean="0"/>
              <a:t>-CWG/MCWG has reviewed the </a:t>
            </a:r>
            <a:r>
              <a:rPr lang="en-US" sz="1400" dirty="0"/>
              <a:t>NPRR with the following comments</a:t>
            </a:r>
            <a:r>
              <a:rPr lang="en-US" sz="1400" dirty="0" smtClean="0"/>
              <a:t>:</a:t>
            </a:r>
            <a:endParaRPr lang="en-US" sz="1400" dirty="0"/>
          </a:p>
          <a:p>
            <a:pPr lvl="3">
              <a:buFont typeface="Calibri" pitchFamily="34" charset="0"/>
              <a:buChar char="»"/>
              <a:defRPr/>
            </a:pPr>
            <a:r>
              <a:rPr lang="en-US" sz="1400" dirty="0"/>
              <a:t> </a:t>
            </a:r>
            <a:r>
              <a:rPr lang="en-US" sz="1400" dirty="0" smtClean="0"/>
              <a:t> 	This NPRR adds additional clarifying language in section 16.11.4.5 to appropriately align the intent of NPRR 484, Revisions to Congestion Revenue Rights Credit Calculations and Payments</a:t>
            </a:r>
            <a:endParaRPr lang="en-US" sz="1400" dirty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2286000" marR="0" lvl="5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endParaRPr lang="en-US" sz="2000" dirty="0" smtClean="0"/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000" dirty="0" smtClean="0"/>
              <a:t>PTP Obligation Discount Update</a:t>
            </a:r>
            <a:endParaRPr lang="en-US" sz="2000" dirty="0"/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dirty="0" smtClean="0"/>
              <a:t>Carrie </a:t>
            </a:r>
            <a:r>
              <a:rPr lang="en-US" sz="1600" dirty="0" smtClean="0"/>
              <a:t>Bivens</a:t>
            </a:r>
            <a:r>
              <a:rPr lang="en-US" sz="1600" dirty="0" smtClean="0"/>
              <a:t> at ERCOT mentioned there is no short pay in the June CRR Balancing account, except in May, a significant short fall between 17-20%.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dirty="0" smtClean="0"/>
              <a:t>Participants attempted to reset the PTP Obligation Discount from 80% to 90% or 95%.  </a:t>
            </a:r>
            <a:endParaRPr lang="en-US" sz="1600" dirty="0"/>
          </a:p>
          <a:p>
            <a:pPr marL="1143000" lvl="2" indent="-228600" eaLnBrk="0" hangingPunct="0">
              <a:spcBef>
                <a:spcPct val="20000"/>
              </a:spcBef>
              <a:defRPr/>
            </a:pPr>
            <a:r>
              <a:rPr lang="en-US" sz="1200" dirty="0"/>
              <a:t> </a:t>
            </a:r>
            <a:r>
              <a:rPr lang="en-US" sz="1200" dirty="0" smtClean="0"/>
              <a:t>   	</a:t>
            </a:r>
            <a:r>
              <a:rPr lang="en-US" sz="1400" dirty="0" smtClean="0"/>
              <a:t>-The is due to to the fact that too much collateral is being held in the bid cost of a DAM PTP Obligation bid while the settling price is low.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dirty="0" smtClean="0"/>
              <a:t>Participants proposed that ERCOT can consider to rollover the CRR Balancing account amount and payout every six (6) months or even longer period.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dirty="0"/>
              <a:t>The group requested </a:t>
            </a:r>
            <a:r>
              <a:rPr lang="en-US" sz="1600" dirty="0" smtClean="0"/>
              <a:t>an update report of the CRR Balancing account from ERCOT for the next meeting to further discuss this topic.</a:t>
            </a:r>
            <a:endParaRPr lang="en-US" sz="1600" dirty="0"/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sz="1600" dirty="0"/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533400"/>
            <a:ext cx="5638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MCWG Update to WMS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685800" y="1447801"/>
            <a:ext cx="7848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000" dirty="0" smtClean="0"/>
              <a:t>Concepts of EAL Calculation for Non-Load/Generation Counter-Party</a:t>
            </a:r>
            <a:endParaRPr lang="en-US" sz="2000" dirty="0"/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 smtClean="0"/>
              <a:t>  ERCOT presented a proposal to the group to re-evaluate the current credit exposure methodology for Counter-Parties with no load or generation</a:t>
            </a:r>
          </a:p>
          <a:p>
            <a:pPr lvl="2">
              <a:defRPr/>
            </a:pPr>
            <a:r>
              <a:rPr lang="en-US" sz="1600" dirty="0" smtClean="0"/>
              <a:t>  - </a:t>
            </a:r>
            <a:r>
              <a:rPr lang="en-US" sz="1400" dirty="0" smtClean="0"/>
              <a:t>Current methodology:</a:t>
            </a:r>
          </a:p>
          <a:p>
            <a:pPr marL="1257300" lvl="2" indent="-342900">
              <a:buFont typeface="Calibri" pitchFamily="34" charset="0"/>
              <a:buChar char="»"/>
              <a:defRPr/>
            </a:pPr>
            <a:r>
              <a:rPr lang="en-US" sz="1400" dirty="0"/>
              <a:t> </a:t>
            </a:r>
            <a:r>
              <a:rPr lang="en-US" sz="1400" dirty="0" smtClean="0"/>
              <a:t> </a:t>
            </a:r>
            <a:r>
              <a:rPr lang="en-US" sz="1400" kern="0" dirty="0" smtClean="0"/>
              <a:t>No </a:t>
            </a:r>
            <a:r>
              <a:rPr lang="en-US" sz="1400" kern="0" dirty="0"/>
              <a:t>mass transition risk</a:t>
            </a:r>
          </a:p>
          <a:p>
            <a:pPr marL="1257300" lvl="2" indent="-342900">
              <a:buFont typeface="Calibri" pitchFamily="34" charset="0"/>
              <a:buChar char="»"/>
              <a:defRPr/>
            </a:pPr>
            <a:r>
              <a:rPr lang="en-US" sz="1400" kern="0" dirty="0" smtClean="0"/>
              <a:t>  Current </a:t>
            </a:r>
            <a:r>
              <a:rPr lang="en-US" sz="1400" kern="0" dirty="0"/>
              <a:t>Protocols are silent as to IEL when there is no load or generation</a:t>
            </a:r>
          </a:p>
          <a:p>
            <a:pPr marL="1257300" lvl="2" indent="-342900">
              <a:buFont typeface="Calibri" pitchFamily="34" charset="0"/>
              <a:buChar char="»"/>
              <a:defRPr/>
            </a:pPr>
            <a:r>
              <a:rPr lang="en-US" sz="1400" kern="0" dirty="0" smtClean="0"/>
              <a:t>  MCE </a:t>
            </a:r>
            <a:r>
              <a:rPr lang="en-US" sz="1400" kern="0" dirty="0"/>
              <a:t>doesn’t cover potential real time exposure until after activity is completed </a:t>
            </a:r>
            <a:endParaRPr lang="en-US" sz="1400" kern="0" dirty="0" smtClean="0"/>
          </a:p>
          <a:p>
            <a:pPr lvl="2">
              <a:defRPr/>
            </a:pPr>
            <a:endParaRPr lang="en-US" sz="1400" kern="0" dirty="0"/>
          </a:p>
          <a:p>
            <a:pPr lvl="2">
              <a:defRPr/>
            </a:pPr>
            <a:r>
              <a:rPr lang="en-US" sz="1400" dirty="0" smtClean="0"/>
              <a:t>   - Potential methodology:</a:t>
            </a:r>
          </a:p>
          <a:p>
            <a:pPr marL="1257300" lvl="2" indent="-342900">
              <a:buFont typeface="+mj-lt"/>
              <a:buAutoNum type="arabicParenR"/>
              <a:defRPr/>
            </a:pPr>
            <a:r>
              <a:rPr lang="en-US" sz="1400" kern="0" dirty="0" smtClean="0"/>
              <a:t>  For </a:t>
            </a:r>
            <a:r>
              <a:rPr lang="en-US" sz="1400" kern="0" dirty="0"/>
              <a:t>Counter-Parties representing no load or generation, reduce M1 multiplier (representing potential forward exposure) from 20 to 12 days.</a:t>
            </a:r>
          </a:p>
          <a:p>
            <a:pPr marL="1257300" lvl="2" indent="-342900">
              <a:buFont typeface="+mj-lt"/>
              <a:buAutoNum type="arabicParenR"/>
              <a:defRPr/>
            </a:pPr>
            <a:r>
              <a:rPr lang="en-US" sz="1400" dirty="0" smtClean="0"/>
              <a:t>  </a:t>
            </a:r>
            <a:r>
              <a:rPr lang="en-US" sz="1400" kern="0" dirty="0"/>
              <a:t>For Counter-Parties representing no load or generation, reduce </a:t>
            </a:r>
            <a:r>
              <a:rPr lang="en-US" sz="1400" kern="0" dirty="0"/>
              <a:t>lookback</a:t>
            </a:r>
            <a:r>
              <a:rPr lang="en-US" sz="1400" kern="0" dirty="0"/>
              <a:t> for RTLE and URTA from 40 to 20 days to better reflect current trading </a:t>
            </a:r>
            <a:r>
              <a:rPr lang="en-US" sz="1400" kern="0" dirty="0" smtClean="0"/>
              <a:t>activity</a:t>
            </a:r>
            <a:endParaRPr lang="en-US" sz="1400" dirty="0"/>
          </a:p>
          <a:p>
            <a:pPr marL="1257300" lvl="2" indent="-342900">
              <a:buFont typeface="+mj-lt"/>
              <a:buAutoNum type="arabicParenR"/>
              <a:defRPr/>
            </a:pPr>
            <a:r>
              <a:rPr lang="en-US" sz="1400" dirty="0" smtClean="0"/>
              <a:t> </a:t>
            </a:r>
            <a:r>
              <a:rPr lang="en-US" sz="1400" kern="0" dirty="0"/>
              <a:t>Introduce a dollar-based component in MCE for Counter-Parties</a:t>
            </a:r>
            <a:r>
              <a:rPr lang="en-US" sz="1400" kern="0" dirty="0" smtClean="0"/>
              <a:t>.</a:t>
            </a:r>
          </a:p>
          <a:p>
            <a:pPr marL="1257300" lvl="2" indent="-342900">
              <a:defRPr/>
            </a:pPr>
            <a:endParaRPr lang="en-US" sz="1400" kern="0" dirty="0"/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 smtClean="0"/>
              <a:t>More discussion will follow up in the next meeting.  The group may also invite COPS to discuss the Real-Time settlement timeline if they intent to reduce M1 further down.</a:t>
            </a:r>
            <a:endParaRPr lang="en-US" dirty="0"/>
          </a:p>
          <a:p>
            <a:pPr lvl="2">
              <a:buFont typeface="Arial" pitchFamily="34" charset="0"/>
              <a:buChar char="•"/>
              <a:defRPr/>
            </a:pPr>
            <a:endParaRPr lang="en-US" sz="1600" dirty="0"/>
          </a:p>
          <a:p>
            <a:pPr lvl="2">
              <a:defRPr/>
            </a:pPr>
            <a:endParaRPr lang="en-US" sz="1400" dirty="0" smtClean="0"/>
          </a:p>
          <a:p>
            <a:pPr lvl="2">
              <a:buFont typeface="Arial" pitchFamily="34" charset="0"/>
              <a:buChar char="•"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304800"/>
            <a:ext cx="64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MCWG Update to WMS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685800" y="1447800"/>
            <a:ext cx="79248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000" dirty="0" smtClean="0"/>
              <a:t>Settlement Point-based Real-Time and Day Ahead Market (DAM) Exposure</a:t>
            </a:r>
            <a:endParaRPr lang="en-US" sz="2000" dirty="0"/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 smtClean="0"/>
              <a:t>  Market Participants have expressed interest in re-looking at seasonality-adjusted credit exposure.  ERCOT presented a proposal to the group to addressed Seasonality Adjustment Factor (SAF) by using ‘Settlement Point Specific Exposure’ which can be leveraged by using information used in the implementation of NPRR 484.  </a:t>
            </a:r>
            <a:endParaRPr lang="en-US" sz="1600" dirty="0"/>
          </a:p>
          <a:p>
            <a:pPr lvl="2"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lvl="2">
              <a:buFont typeface="Arial" pitchFamily="34" charset="0"/>
              <a:buChar char="•"/>
              <a:defRPr/>
            </a:pPr>
            <a:r>
              <a:rPr lang="en-US" sz="1600" dirty="0" smtClean="0"/>
              <a:t>  Goal: </a:t>
            </a:r>
            <a:r>
              <a:rPr lang="en-US" sz="1600" dirty="0"/>
              <a:t>Is to better shape exposure calculations to price risk</a:t>
            </a:r>
            <a:r>
              <a:rPr lang="en-US" sz="1600" dirty="0" smtClean="0"/>
              <a:t>.</a:t>
            </a:r>
          </a:p>
          <a:p>
            <a:pPr lvl="3">
              <a:buFont typeface="Calibri" pitchFamily="34" charset="0"/>
              <a:buChar char="»"/>
              <a:defRPr/>
            </a:pPr>
            <a:r>
              <a:rPr lang="en-US" sz="1400" dirty="0"/>
              <a:t> </a:t>
            </a:r>
            <a:r>
              <a:rPr lang="en-US" sz="1400" dirty="0" smtClean="0"/>
              <a:t>   To ensure collateral is sufficient to cover the credit exposure when the market is experiencing in high price from different circumstance</a:t>
            </a:r>
            <a:endParaRPr lang="en-US" sz="1400" dirty="0"/>
          </a:p>
          <a:p>
            <a:pPr lvl="2">
              <a:defRPr/>
            </a:pPr>
            <a:endParaRPr lang="en-US" sz="1600" dirty="0" smtClean="0"/>
          </a:p>
          <a:p>
            <a:pPr lvl="2">
              <a:buFont typeface="Arial" pitchFamily="34" charset="0"/>
              <a:buChar char="•"/>
            </a:pPr>
            <a:r>
              <a:rPr lang="en-US" sz="1600" kern="0" dirty="0"/>
              <a:t> </a:t>
            </a:r>
            <a:r>
              <a:rPr lang="en-US" sz="1600" kern="0" dirty="0" smtClean="0"/>
              <a:t> Focus </a:t>
            </a:r>
            <a:r>
              <a:rPr lang="en-US" sz="1600" kern="0" dirty="0"/>
              <a:t>of adjustments should be not just seasonality </a:t>
            </a:r>
            <a:r>
              <a:rPr lang="en-US" sz="1600" kern="0" dirty="0" smtClean="0"/>
              <a:t>but:</a:t>
            </a:r>
          </a:p>
          <a:p>
            <a:pPr lvl="3">
              <a:buFont typeface="Calibri" pitchFamily="34" charset="0"/>
              <a:buChar char="»"/>
            </a:pPr>
            <a:r>
              <a:rPr lang="en-US" kern="0" dirty="0"/>
              <a:t> </a:t>
            </a:r>
            <a:r>
              <a:rPr lang="en-US" kern="0" dirty="0" smtClean="0"/>
              <a:t> 	</a:t>
            </a:r>
            <a:r>
              <a:rPr lang="en-US" sz="1400" kern="0" dirty="0" smtClean="0"/>
              <a:t>Incorporating </a:t>
            </a:r>
            <a:r>
              <a:rPr lang="en-US" sz="1400" kern="0" dirty="0"/>
              <a:t>path-specificity</a:t>
            </a:r>
          </a:p>
          <a:p>
            <a:pPr lvl="3">
              <a:buFont typeface="Calibri" pitchFamily="34" charset="0"/>
              <a:buChar char="»"/>
            </a:pPr>
            <a:r>
              <a:rPr lang="en-US" sz="1400" kern="0" dirty="0"/>
              <a:t> </a:t>
            </a:r>
            <a:r>
              <a:rPr lang="en-US" sz="1400" kern="0" dirty="0" smtClean="0"/>
              <a:t>	Transparent </a:t>
            </a:r>
            <a:r>
              <a:rPr lang="en-US" sz="1400" kern="0" dirty="0"/>
              <a:t>and replicable by Market Participants</a:t>
            </a:r>
          </a:p>
          <a:p>
            <a:pPr lvl="3">
              <a:buFont typeface="Calibri" pitchFamily="34" charset="0"/>
              <a:buChar char="»"/>
            </a:pPr>
            <a:r>
              <a:rPr lang="en-US" sz="1400" kern="0" dirty="0"/>
              <a:t> </a:t>
            </a:r>
            <a:r>
              <a:rPr lang="en-US" sz="1400" kern="0" dirty="0" smtClean="0"/>
              <a:t>	Forward-looking </a:t>
            </a:r>
            <a:r>
              <a:rPr lang="en-US" sz="1400" kern="0" dirty="0"/>
              <a:t>to the extent feasible (increase exposure </a:t>
            </a:r>
            <a:r>
              <a:rPr lang="en-US" sz="1400" kern="0" dirty="0" smtClean="0"/>
              <a:t>headed </a:t>
            </a:r>
            <a:r>
              <a:rPr lang="en-US" sz="1400" kern="0" dirty="0"/>
              <a:t>into </a:t>
            </a:r>
            <a:r>
              <a:rPr lang="en-US" sz="1400" kern="0" dirty="0" smtClean="0"/>
              <a:t>summer</a:t>
            </a:r>
            <a:r>
              <a:rPr lang="en-US" sz="1400" kern="0" dirty="0"/>
              <a:t>, reduce heading into autumn)</a:t>
            </a:r>
          </a:p>
          <a:p>
            <a:pPr lvl="4">
              <a:buFont typeface="Arial" pitchFamily="34" charset="0"/>
              <a:buChar char="•"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1143000"/>
            <a:ext cx="67818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>
              <a:buFont typeface="Arial" pitchFamily="34" charset="0"/>
              <a:buChar char="•"/>
              <a:defRPr/>
            </a:pPr>
            <a:r>
              <a:rPr lang="en-US" sz="1400" dirty="0" smtClean="0"/>
              <a:t>   Current methodology:</a:t>
            </a:r>
            <a:endParaRPr lang="en-US" sz="1400" dirty="0"/>
          </a:p>
          <a:p>
            <a:pPr marL="1257300" lvl="2" indent="-342900">
              <a:buFont typeface="Calibri" pitchFamily="34" charset="0"/>
              <a:buChar char="»"/>
              <a:defRPr/>
            </a:pPr>
            <a:r>
              <a:rPr lang="en-US" sz="1400" kern="0" dirty="0" smtClean="0"/>
              <a:t>SAF is </a:t>
            </a:r>
            <a:r>
              <a:rPr lang="en-US" sz="1400" kern="0" dirty="0"/>
              <a:t>a component of MCE. This has a default value of 100% and maybe changed by ERCOT with notice to the market</a:t>
            </a:r>
          </a:p>
          <a:p>
            <a:pPr marL="1257300" lvl="2" indent="-342900">
              <a:buFont typeface="Calibri" pitchFamily="34" charset="0"/>
              <a:buChar char="»"/>
              <a:defRPr/>
            </a:pPr>
            <a:r>
              <a:rPr lang="en-US" sz="1400" kern="0" dirty="0"/>
              <a:t>This was based on the ratio of monthly to annual average historic prices</a:t>
            </a:r>
          </a:p>
          <a:p>
            <a:pPr marL="457200" lvl="3">
              <a:buFont typeface="Arial" pitchFamily="34" charset="0"/>
              <a:buChar char="•"/>
              <a:defRPr/>
            </a:pPr>
            <a:r>
              <a:rPr lang="en-US" sz="1600" dirty="0" smtClean="0"/>
              <a:t>  </a:t>
            </a:r>
            <a:r>
              <a:rPr lang="en-US" sz="1400" dirty="0" smtClean="0"/>
              <a:t>Proposed </a:t>
            </a:r>
            <a:r>
              <a:rPr lang="en-US" sz="1400" dirty="0"/>
              <a:t>methodology </a:t>
            </a:r>
            <a:r>
              <a:rPr lang="en-US" sz="1400" dirty="0" smtClean="0"/>
              <a:t>Parameters</a:t>
            </a:r>
            <a:endParaRPr lang="en-US" sz="1400" dirty="0"/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kern="0" dirty="0"/>
              <a:t>         Adjust the exposure calculation not just for seasonality, but on a </a:t>
            </a:r>
            <a:r>
              <a:rPr lang="en-US" sz="1400" kern="0" dirty="0" smtClean="0"/>
              <a:t>path-  specific basis</a:t>
            </a:r>
            <a:endParaRPr lang="en-US" sz="1400" kern="0" dirty="0"/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dirty="0"/>
              <a:t>         </a:t>
            </a:r>
            <a:r>
              <a:rPr lang="en-US" sz="1400" kern="0" dirty="0"/>
              <a:t>Disaggregate DALE, (URTA) and RTLE exposure factors into path-specific  </a:t>
            </a:r>
            <a:r>
              <a:rPr lang="en-US" sz="1400" kern="0" dirty="0" smtClean="0"/>
              <a:t>price and </a:t>
            </a:r>
            <a:r>
              <a:rPr lang="en-US" sz="1400" kern="0" dirty="0"/>
              <a:t>volume components; use actual settlement volumes for the Counter-Party</a:t>
            </a:r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kern="0" dirty="0"/>
              <a:t>         DA and RT price components based on daily average historical prices for the settlement points at which the Counter-Party has exposure.</a:t>
            </a:r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kern="0" dirty="0"/>
              <a:t>         For each settlement point, price based on historical prices looking back up to </a:t>
            </a:r>
            <a:r>
              <a:rPr lang="en-US" sz="1400" kern="0" dirty="0" smtClean="0"/>
              <a:t>three </a:t>
            </a:r>
            <a:r>
              <a:rPr lang="en-US" sz="1400" kern="0" dirty="0"/>
              <a:t>years (as with NPRR484).</a:t>
            </a:r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kern="0" dirty="0"/>
              <a:t>         Prices computed as the P84 (~1 Std. </a:t>
            </a:r>
            <a:r>
              <a:rPr lang="en-US" sz="1400" kern="0" dirty="0"/>
              <a:t>Devn</a:t>
            </a:r>
            <a:r>
              <a:rPr lang="en-US" sz="1400" kern="0" dirty="0"/>
              <a:t>.) of daily settlement point prices, measured over historic calendars three weeks forward and one week back from current date (increases computed price based on sample period volatility</a:t>
            </a:r>
            <a:r>
              <a:rPr lang="en-US" sz="1400" kern="0" dirty="0" smtClean="0"/>
              <a:t>)</a:t>
            </a:r>
            <a:endParaRPr lang="en-US" sz="1400" kern="0" dirty="0"/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kern="0" dirty="0"/>
              <a:t>          Replace 14-day averaging period in RTLE and URTA with M2 (10 days effective </a:t>
            </a:r>
            <a:r>
              <a:rPr lang="en-US" sz="1400" kern="0" dirty="0" smtClean="0"/>
              <a:t>September </a:t>
            </a:r>
            <a:r>
              <a:rPr lang="en-US" sz="1400" kern="0" dirty="0"/>
              <a:t>1</a:t>
            </a:r>
            <a:r>
              <a:rPr lang="en-US" sz="1400" kern="0" baseline="30000" dirty="0"/>
              <a:t>st</a:t>
            </a:r>
            <a:r>
              <a:rPr lang="en-US" sz="1400" kern="0" dirty="0"/>
              <a:t>) to reflect RT settlement </a:t>
            </a:r>
            <a:r>
              <a:rPr lang="en-US" sz="1400" kern="0" dirty="0" smtClean="0"/>
              <a:t>cycle</a:t>
            </a:r>
          </a:p>
          <a:p>
            <a:pPr marL="0" lvl="2">
              <a:defRPr/>
            </a:pPr>
            <a:r>
              <a:rPr lang="en-US" sz="1400" kern="0" dirty="0" smtClean="0"/>
              <a:t>- </a:t>
            </a:r>
            <a:r>
              <a:rPr lang="en-US" sz="1600" kern="0" dirty="0" smtClean="0"/>
              <a:t>NEXT STEP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400" kern="0" dirty="0" smtClean="0"/>
              <a:t>  </a:t>
            </a:r>
            <a:r>
              <a:rPr lang="en-US" sz="1600" dirty="0" smtClean="0"/>
              <a:t>There </a:t>
            </a:r>
            <a:r>
              <a:rPr lang="en-US" sz="1600" dirty="0"/>
              <a:t>was some theory discussions </a:t>
            </a:r>
            <a:r>
              <a:rPr lang="en-US" sz="1600" dirty="0" smtClean="0"/>
              <a:t>in regarding to have a better “future price indicator” to monitor our forward credit exposure. The matter will be further discussed at the next join CWG/MCWG  meeting</a:t>
            </a:r>
            <a:endParaRPr lang="en-US" sz="1600" kern="0" dirty="0"/>
          </a:p>
          <a:p>
            <a:pPr lvl="1">
              <a:defRPr/>
            </a:pPr>
            <a:endParaRPr lang="en-US" sz="1400" kern="0" dirty="0"/>
          </a:p>
          <a:p>
            <a:pPr lvl="2">
              <a:buFont typeface="Calibri" pitchFamily="34" charset="0"/>
              <a:buChar char="»"/>
              <a:defRPr/>
            </a:pPr>
            <a:endParaRPr lang="en-US" sz="1400" kern="0" dirty="0"/>
          </a:p>
        </p:txBody>
      </p:sp>
      <p:sp>
        <p:nvSpPr>
          <p:cNvPr id="3" name="Rectangle 2"/>
          <p:cNvSpPr/>
          <p:nvPr/>
        </p:nvSpPr>
        <p:spPr>
          <a:xfrm>
            <a:off x="1295400" y="381000"/>
            <a:ext cx="6705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MCWG Update to WMS</a:t>
            </a:r>
            <a:endParaRPr lang="en-US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</TotalTime>
  <Words>585</Words>
  <Application>Microsoft Office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MCWG Update to WMS</vt:lpstr>
      <vt:lpstr>MCWG Update to WMS</vt:lpstr>
      <vt:lpstr>MCWG Update to WMS</vt:lpstr>
      <vt:lpstr>Slide 4</vt:lpstr>
      <vt:lpstr>Slide 5</vt:lpstr>
      <vt:lpstr>Slide 6</vt:lpstr>
    </vt:vector>
  </TitlesOfParts>
  <Company>Austin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wan</dc:creator>
  <cp:lastModifiedBy>wan</cp:lastModifiedBy>
  <cp:revision>155</cp:revision>
  <dcterms:created xsi:type="dcterms:W3CDTF">2013-08-12T16:23:09Z</dcterms:created>
  <dcterms:modified xsi:type="dcterms:W3CDTF">2013-08-13T14:11:29Z</dcterms:modified>
</cp:coreProperties>
</file>