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4057" r:id="rId2"/>
  </p:sldMasterIdLst>
  <p:notesMasterIdLst>
    <p:notesMasterId r:id="rId6"/>
  </p:notesMasterIdLst>
  <p:handoutMasterIdLst>
    <p:handoutMasterId r:id="rId7"/>
  </p:handoutMasterIdLst>
  <p:sldIdLst>
    <p:sldId id="258" r:id="rId3"/>
    <p:sldId id="338" r:id="rId4"/>
    <p:sldId id="340" r:id="rId5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F9900"/>
    <a:srgbClr val="294171"/>
    <a:srgbClr val="5469A2"/>
    <a:srgbClr val="40949A"/>
    <a:srgbClr val="0000CC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1" autoAdjust="0"/>
    <p:restoredTop sz="94750" autoAdjust="0"/>
  </p:normalViewPr>
  <p:slideViewPr>
    <p:cSldViewPr>
      <p:cViewPr>
        <p:scale>
          <a:sx n="108" d="100"/>
          <a:sy n="108" d="100"/>
        </p:scale>
        <p:origin x="-96" y="-48"/>
      </p:cViewPr>
      <p:guideLst>
        <p:guide orient="horz" pos="4224"/>
        <p:guide pos="1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2" tIns="46587" rIns="93172" bIns="46587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2" tIns="46587" rIns="93172" bIns="46587" rtlCol="0"/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9FC9642E-0BED-4B66-8C1F-AEF0E2784FB2}" type="datetimeFigureOut">
              <a:rPr lang="en-US"/>
              <a:pPr>
                <a:defRPr/>
              </a:pPr>
              <a:t>8/9/2013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2" tIns="46587" rIns="93172" bIns="46587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3172" tIns="46587" rIns="93172" bIns="46587" rtlCol="0" anchor="b"/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98FAE029-1DAF-4CC4-AB1B-C844B2AE7D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689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F84C8E96-8577-4B68-8064-BDBA256C08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5163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62E46B9-32B7-40E7-9A82-BF397A6673AD}" type="slidenum">
              <a:rPr lang="en-US" smtClean="0"/>
              <a:pPr eaLnBrk="1" hangingPunct="1"/>
              <a:t>1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August 2013</a:t>
            </a:r>
            <a:endParaRPr lang="en-US" dirty="0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4181302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4544E-00D5-47D8-BAE9-43AD6AAC7B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August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7713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E5927-58FF-4ECE-80AC-7C696E90D6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August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24110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August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61B57C-9D33-4FE4-835C-08E3BF5E25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5381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August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0C1B5-FC3F-4D5D-B860-EAE9D01ACC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5386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August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29C6DC-F8BA-48C1-B6F1-BBEA4DD563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499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August 2013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89380-8429-46E6-AEC7-7E6CF7CCB5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590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August 2013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6F116-6F08-4398-ACDA-9E7BEA0653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0791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August 2013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1F07D-6047-4353-AA52-3A26555BE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4323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August 2013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F1577-E9C5-40F1-8E33-2AD85FD4D3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8369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August 2013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6B8BE-5055-4426-AC88-55879A464B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40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6FCB9-52E2-41AE-801F-E0915C34B9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August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9763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August 2013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6ED05-6B06-4CAD-9E0A-C3B15A9709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5283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August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9466D-5617-4D91-8076-406C0F45A0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0219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August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42124-7C92-480E-A125-67CB10CE23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052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FEAE9-A0CB-47FA-A0D5-50D8B972F8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August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4252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4E67A-B593-4113-8DC6-EA120DC45A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7700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August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894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95AC3-10FB-43FB-A2DE-3CEE6D282F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August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9326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CBE48-FA63-478E-8B3E-EC00F2B7C0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August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233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2134A-645F-43EE-AFC5-4BFB5FBA1F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August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8214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CB5A9-6AED-41D7-9973-C3E52D0DDF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August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649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EBB23-21DA-48A3-AC94-0BEAC5B162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August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560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A358B131-1F6E-415A-B53B-329E77A48C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1032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August 2013</a:t>
            </a:r>
            <a:endParaRPr lang="en-US" dirty="0"/>
          </a:p>
        </p:txBody>
      </p:sp>
      <p:sp>
        <p:nvSpPr>
          <p:cNvPr id="103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A9AB3048-F455-4A6C-AB20-509BC68DBB60}" type="slidenum">
              <a:rPr lang="en-US" sz="1200"/>
              <a:pPr algn="ctr"/>
              <a:t>‹#›</a:t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1" r:id="rId1"/>
    <p:sldLayoutId id="2147484071" r:id="rId2"/>
    <p:sldLayoutId id="2147484072" r:id="rId3"/>
    <p:sldLayoutId id="214748409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August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46E8E884-FBD2-4302-8468-B0ABB52FD4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0" r:id="rId1"/>
    <p:sldLayoutId id="2147484081" r:id="rId2"/>
    <p:sldLayoutId id="2147484082" r:id="rId3"/>
    <p:sldLayoutId id="2147484083" r:id="rId4"/>
    <p:sldLayoutId id="2147484084" r:id="rId5"/>
    <p:sldLayoutId id="2147484085" r:id="rId6"/>
    <p:sldLayoutId id="2147484086" r:id="rId7"/>
    <p:sldLayoutId id="2147484087" r:id="rId8"/>
    <p:sldLayoutId id="2147484088" r:id="rId9"/>
    <p:sldLayoutId id="2147484089" r:id="rId10"/>
    <p:sldLayoutId id="2147484090" r:id="rId11"/>
  </p:sldLayoutIdLst>
  <p:hf sldNum="0" hdr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019800" cy="1238250"/>
          </a:xfrm>
        </p:spPr>
        <p:txBody>
          <a:bodyPr/>
          <a:lstStyle/>
          <a:p>
            <a:pPr eaLnBrk="1" hangingPunct="1"/>
            <a:r>
              <a:rPr lang="en-US" smtClean="0"/>
              <a:t>Information Technology Report</a:t>
            </a:r>
          </a:p>
        </p:txBody>
      </p:sp>
      <p:sp>
        <p:nvSpPr>
          <p:cNvPr id="5123" name="Rectangle 2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Trey Felton</a:t>
            </a:r>
          </a:p>
          <a:p>
            <a:pPr eaLnBrk="1" hangingPunct="1"/>
            <a:r>
              <a:rPr lang="en-US" dirty="0" smtClean="0"/>
              <a:t>Manager, IT Service Delivery</a:t>
            </a:r>
          </a:p>
        </p:txBody>
      </p:sp>
      <p:sp>
        <p:nvSpPr>
          <p:cNvPr id="5124" name="Date Placeholder 5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August 2013</a:t>
            </a:r>
            <a:endParaRPr lang="en-US" dirty="0"/>
          </a:p>
        </p:txBody>
      </p:sp>
      <p:sp>
        <p:nvSpPr>
          <p:cNvPr id="5125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/>
              <a:t>ERCOT Public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ERCOT Public</a:t>
            </a:r>
          </a:p>
        </p:txBody>
      </p:sp>
      <p:sp>
        <p:nvSpPr>
          <p:cNvPr id="6147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August 2013</a:t>
            </a:r>
            <a:endParaRPr lang="en-US" dirty="0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Highlights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14400"/>
            <a:ext cx="8458200" cy="5410200"/>
          </a:xfrm>
          <a:ln>
            <a:miter lim="800000"/>
            <a:headEnd/>
            <a:tailEnd/>
          </a:ln>
        </p:spPr>
        <p:txBody>
          <a:bodyPr/>
          <a:lstStyle/>
          <a:p>
            <a:pPr marL="0" indent="0">
              <a:spcBef>
                <a:spcPts val="400"/>
              </a:spcBef>
              <a:spcAft>
                <a:spcPts val="0"/>
              </a:spcAft>
              <a:buFontTx/>
              <a:buNone/>
              <a:defRPr/>
            </a:pPr>
            <a:r>
              <a:rPr lang="en-US" sz="1100" dirty="0" smtClean="0"/>
              <a:t>Service Availability – June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100" dirty="0" smtClean="0">
                <a:solidFill>
                  <a:schemeClr val="tx2"/>
                </a:solidFill>
              </a:rPr>
              <a:t>Market Operations IT systems met all SLA targets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100" dirty="0" smtClean="0">
                <a:solidFill>
                  <a:schemeClr val="tx2"/>
                </a:solidFill>
              </a:rPr>
              <a:t>Market </a:t>
            </a:r>
            <a:r>
              <a:rPr lang="en-US" sz="1100" dirty="0">
                <a:solidFill>
                  <a:schemeClr val="tx2"/>
                </a:solidFill>
              </a:rPr>
              <a:t>Data Transparency IT systems met all SLA </a:t>
            </a:r>
            <a:r>
              <a:rPr lang="en-US" sz="1100" dirty="0" smtClean="0">
                <a:solidFill>
                  <a:schemeClr val="tx2"/>
                </a:solidFill>
              </a:rPr>
              <a:t>targets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100" dirty="0" smtClean="0"/>
              <a:t>Retail </a:t>
            </a:r>
            <a:r>
              <a:rPr lang="en-US" sz="1100" dirty="0"/>
              <a:t>Market IT systems </a:t>
            </a:r>
            <a:r>
              <a:rPr lang="en-US" sz="1100" dirty="0" smtClean="0"/>
              <a:t>met all SLA targets 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100" dirty="0" smtClean="0"/>
              <a:t>Grid Operations IT Systems met all SLA targets</a:t>
            </a:r>
          </a:p>
          <a:p>
            <a:pPr marL="57150" indent="0">
              <a:spcBef>
                <a:spcPts val="400"/>
              </a:spcBef>
              <a:spcAft>
                <a:spcPts val="0"/>
              </a:spcAft>
              <a:buFontTx/>
              <a:buNone/>
              <a:defRPr/>
            </a:pPr>
            <a:endParaRPr lang="en-US" sz="1100" dirty="0" smtClean="0"/>
          </a:p>
          <a:p>
            <a:pPr marL="57150" indent="0">
              <a:spcBef>
                <a:spcPts val="400"/>
              </a:spcBef>
              <a:spcAft>
                <a:spcPts val="0"/>
              </a:spcAft>
              <a:buFontTx/>
              <a:buNone/>
              <a:defRPr/>
            </a:pPr>
            <a:r>
              <a:rPr lang="en-US" sz="1100" dirty="0" smtClean="0"/>
              <a:t>July:</a:t>
            </a:r>
            <a:endParaRPr lang="en-US" sz="1100" dirty="0"/>
          </a:p>
          <a:p>
            <a:pPr lvl="1"/>
            <a:r>
              <a:rPr lang="en-US" sz="1200" dirty="0" err="1" smtClean="0"/>
              <a:t>MarkeTrak</a:t>
            </a:r>
            <a:r>
              <a:rPr lang="en-US" sz="1200" dirty="0" smtClean="0"/>
              <a:t> Notification Service (NS)</a:t>
            </a:r>
          </a:p>
          <a:p>
            <a:pPr lvl="2"/>
            <a:r>
              <a:rPr lang="en-US" sz="1200" dirty="0" smtClean="0"/>
              <a:t>Impacts: Affects status updates and auto close</a:t>
            </a:r>
          </a:p>
          <a:p>
            <a:pPr lvl="2"/>
            <a:r>
              <a:rPr lang="en-US" sz="1200" b="0" dirty="0" smtClean="0"/>
              <a:t>Root Cause: Following </a:t>
            </a:r>
            <a:r>
              <a:rPr lang="en-US" sz="1200" b="0" dirty="0" err="1" smtClean="0"/>
              <a:t>MarkeTrak</a:t>
            </a:r>
            <a:r>
              <a:rPr lang="en-US" sz="1200" b="0" dirty="0" smtClean="0"/>
              <a:t> upgrade in June, NS has consumed more </a:t>
            </a:r>
            <a:r>
              <a:rPr lang="en-US" sz="1200" b="0" dirty="0" smtClean="0"/>
              <a:t>memory </a:t>
            </a:r>
            <a:r>
              <a:rPr lang="en-US" sz="1200" b="0" dirty="0" smtClean="0"/>
              <a:t>than previous version, causing it to crash</a:t>
            </a:r>
            <a:endParaRPr lang="en-US" sz="1100" dirty="0" smtClean="0"/>
          </a:p>
          <a:p>
            <a:pPr lvl="2"/>
            <a:r>
              <a:rPr lang="en-US" sz="1200" dirty="0" smtClean="0"/>
              <a:t>Solution:  ERCOT is testing a standalone server for NS until vendor solution can be </a:t>
            </a:r>
            <a:r>
              <a:rPr lang="en-US" sz="1200" dirty="0" smtClean="0"/>
              <a:t>implemented</a:t>
            </a:r>
          </a:p>
          <a:p>
            <a:pPr lvl="2"/>
            <a:endParaRPr lang="en-US" sz="1200" dirty="0"/>
          </a:p>
          <a:p>
            <a:pPr lvl="1"/>
            <a:r>
              <a:rPr lang="en-US" sz="1200" dirty="0" smtClean="0"/>
              <a:t>R5 Release SLA Exception Request</a:t>
            </a:r>
          </a:p>
          <a:p>
            <a:pPr lvl="2"/>
            <a:r>
              <a:rPr lang="en-US" sz="1100" dirty="0" smtClean="0"/>
              <a:t>September 28/29</a:t>
            </a:r>
          </a:p>
          <a:p>
            <a:pPr lvl="2"/>
            <a:r>
              <a:rPr lang="en-US" sz="1100" dirty="0" smtClean="0"/>
              <a:t>Customer Relationship Management application and database upgrade</a:t>
            </a:r>
          </a:p>
          <a:p>
            <a:pPr lvl="2"/>
            <a:r>
              <a:rPr lang="en-US" sz="1100" dirty="0" smtClean="0"/>
              <a:t>Request start time of 12:00pm Saturday (instead of 5:00pm)</a:t>
            </a:r>
            <a:endParaRPr lang="en-US" sz="11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Availability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ERCOT Public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August 2013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123" y="1219200"/>
            <a:ext cx="8847137" cy="344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577" y="4724400"/>
            <a:ext cx="7631686" cy="1258456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7641336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38472</TotalTime>
  <Words>142</Words>
  <Application>Microsoft Office PowerPoint</Application>
  <PresentationFormat>On-screen Show (4:3)</PresentationFormat>
  <Paragraphs>28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Custom Design</vt:lpstr>
      <vt:lpstr>1_Custom Design</vt:lpstr>
      <vt:lpstr>Information Technology Report</vt:lpstr>
      <vt:lpstr>Highlights</vt:lpstr>
      <vt:lpstr>Service Availability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Forfia, David</dc:creator>
  <cp:lastModifiedBy>Felton, Trey</cp:lastModifiedBy>
  <cp:revision>1224</cp:revision>
  <cp:lastPrinted>2013-05-06T17:58:27Z</cp:lastPrinted>
  <dcterms:created xsi:type="dcterms:W3CDTF">2005-04-21T14:28:35Z</dcterms:created>
  <dcterms:modified xsi:type="dcterms:W3CDTF">2013-08-09T19:06:07Z</dcterms:modified>
</cp:coreProperties>
</file>