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58" r:id="rId2"/>
    <p:sldId id="273" r:id="rId3"/>
    <p:sldId id="283" r:id="rId4"/>
    <p:sldId id="282" r:id="rId5"/>
    <p:sldId id="286" r:id="rId6"/>
    <p:sldId id="284" r:id="rId7"/>
    <p:sldId id="287" r:id="rId8"/>
    <p:sldId id="288" r:id="rId9"/>
    <p:sldId id="289" r:id="rId10"/>
    <p:sldId id="290" r:id="rId11"/>
    <p:sldId id="291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4171"/>
    <a:srgbClr val="40949A"/>
    <a:srgbClr val="0000CC"/>
    <a:srgbClr val="FF3300"/>
    <a:srgbClr val="FF9900"/>
    <a:srgbClr val="5469A2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600" autoAdjust="0"/>
  </p:normalViewPr>
  <p:slideViewPr>
    <p:cSldViewPr>
      <p:cViewPr>
        <p:scale>
          <a:sx n="100" d="100"/>
          <a:sy n="100" d="100"/>
        </p:scale>
        <p:origin x="-288" y="-18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C9C05B3-DE4C-4690-861F-12A7701E26EA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AB47A3A-9F65-4875-B5CC-8178BD778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500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631F2CF-062C-418D-BBC0-F6C0D0723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7366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March 10, 2009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COPS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0E516-B4B3-4CFB-99B2-F05EDAF596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2E85A-6CEC-4EDB-97A5-9CE30F6B03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E9DE3-6810-495A-B551-83D059740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F38AC-7A96-4189-AEC7-C28EEA1303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63842-E763-4A24-89C4-139B5D773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89629-8259-45F6-8431-E2DC2BE66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09797-D614-46B2-8019-6A08BC99E5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51238-AD02-4C76-9D84-72C938705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2F963-3BF6-4920-9925-0FE7C95DDD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EC070-C174-4D81-B474-AB9242C1B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F81E6-09DB-4BD6-AFFE-A8EA246E7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CD4F48ED-0FAE-4CF3-B6FE-E4870BA189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C61C739C-E709-40AC-AC0E-FBAE6037D2E7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914400" y="1905000"/>
            <a:ext cx="6829425" cy="123825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Methodology for including power augmentation technology costs in the Mitigated Offer Cap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2000" i="1" dirty="0" smtClean="0"/>
          </a:p>
        </p:txBody>
      </p:sp>
      <p:sp>
        <p:nvSpPr>
          <p:cNvPr id="3077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581400"/>
            <a:ext cx="6343650" cy="22860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ERCOT</a:t>
            </a:r>
          </a:p>
          <a:p>
            <a:pPr algn="ctr" eaLnBrk="1" hangingPunct="1"/>
            <a:r>
              <a:rPr lang="en-US" dirty="0" smtClean="0"/>
              <a:t>Ino González</a:t>
            </a:r>
          </a:p>
          <a:p>
            <a:pPr algn="ctr" eaLnBrk="1" hangingPunct="1"/>
            <a:endParaRPr lang="en-US" dirty="0" smtClean="0"/>
          </a:p>
          <a:p>
            <a:pPr algn="ctr" eaLnBrk="1" hangingPunct="1"/>
            <a:endParaRPr lang="en-US" dirty="0" smtClean="0"/>
          </a:p>
          <a:p>
            <a:pPr algn="ctr" eaLnBrk="1" hangingPunct="1"/>
            <a:r>
              <a:rPr lang="en-US" dirty="0" smtClean="0"/>
              <a:t>WMS</a:t>
            </a:r>
          </a:p>
          <a:p>
            <a:pPr algn="ctr" eaLnBrk="1" hangingPunct="1"/>
            <a:endParaRPr lang="en-US" dirty="0" smtClean="0"/>
          </a:p>
          <a:p>
            <a:pPr algn="ctr" eaLnBrk="1" hangingPunct="1"/>
            <a:r>
              <a:rPr lang="en-US" dirty="0" smtClean="0"/>
              <a:t>July 10, 2013</a:t>
            </a:r>
          </a:p>
          <a:p>
            <a:pPr algn="ctr" eaLnBrk="1" hangingPunct="1"/>
            <a:endParaRPr lang="en-US" dirty="0" smtClean="0"/>
          </a:p>
          <a:p>
            <a:pPr algn="ctr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Power Augmentation into Mitigated Offer Cap </a:t>
            </a: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04800" y="762000"/>
            <a:ext cx="8534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 dirty="0" smtClean="0"/>
              <a:t>Interim solution to add power aug. costs in the </a:t>
            </a:r>
            <a:r>
              <a:rPr lang="en-US" sz="2000" b="1" u="sng" dirty="0"/>
              <a:t>MOC- cont.</a:t>
            </a:r>
          </a:p>
          <a:p>
            <a:endParaRPr lang="en-US" sz="2000" b="1" u="sng" dirty="0"/>
          </a:p>
          <a:p>
            <a:r>
              <a:rPr lang="en-US" sz="2000" i="1" dirty="0" smtClean="0"/>
              <a:t> Table </a:t>
            </a:r>
            <a:r>
              <a:rPr lang="en-US" sz="2000" i="1" dirty="0" smtClean="0"/>
              <a:t>4</a:t>
            </a:r>
            <a:r>
              <a:rPr lang="en-US" sz="2000" i="1" dirty="0" smtClean="0"/>
              <a:t>		 </a:t>
            </a:r>
          </a:p>
          <a:p>
            <a:pPr hangingPunct="0"/>
            <a:endParaRPr lang="en-US" sz="2000" i="1" dirty="0" smtClean="0"/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000" kern="0" dirty="0">
              <a:latin typeface="Arial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sz="2000" i="1" dirty="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953134"/>
              </p:ext>
            </p:extLst>
          </p:nvPr>
        </p:nvGraphicFramePr>
        <p:xfrm>
          <a:off x="476250" y="1905000"/>
          <a:ext cx="6858000" cy="32003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2909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Point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MW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IHR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VOM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VOMP</a:t>
                      </a:r>
                      <a:r>
                        <a:rPr lang="en-US" sz="900" b="1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IMHR</a:t>
                      </a:r>
                      <a:r>
                        <a:rPr lang="en-US" sz="900" b="1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Final IHR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Final VOM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MOC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38.5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8.2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8.2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39.38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8.4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8.4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40.26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8.6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8.6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41.14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70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8.8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8.8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42.02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80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42.9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90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9.2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9.2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43.78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9.4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9.4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44.66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110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9.6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9.6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45.54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120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9.6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r>
                        <a:rPr lang="en-US" sz="9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29.6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133.54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57200" y="5334001"/>
            <a:ext cx="762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aseline="30000" dirty="0"/>
              <a:t>a</a:t>
            </a:r>
            <a:r>
              <a:rPr lang="en-US" sz="1200" dirty="0"/>
              <a:t> </a:t>
            </a:r>
            <a:r>
              <a:rPr lang="en-US" sz="1200" dirty="0" smtClean="0"/>
              <a:t>VOMP = Incremental cost above normal VOM</a:t>
            </a:r>
          </a:p>
          <a:p>
            <a:r>
              <a:rPr lang="en-US" sz="1200" baseline="30000" dirty="0"/>
              <a:t>b</a:t>
            </a:r>
            <a:r>
              <a:rPr lang="en-US" sz="1200" dirty="0"/>
              <a:t> E</a:t>
            </a:r>
            <a:r>
              <a:rPr lang="en-US" sz="1200" dirty="0" smtClean="0"/>
              <a:t>xcludes VOM from normal operations ($3/</a:t>
            </a:r>
            <a:r>
              <a:rPr lang="en-US" sz="1200" dirty="0" err="1" smtClean="0"/>
              <a:t>MWh</a:t>
            </a:r>
            <a:r>
              <a:rPr lang="en-US" sz="1200" dirty="0" smtClean="0"/>
              <a:t>); FIPavg = $4/</a:t>
            </a:r>
            <a:r>
              <a:rPr lang="en-US" sz="1200" dirty="0" err="1" smtClean="0"/>
              <a:t>MMBtu</a:t>
            </a:r>
            <a:r>
              <a:rPr lang="en-US" sz="1200" dirty="0" smtClean="0"/>
              <a:t>; </a:t>
            </a:r>
            <a:r>
              <a:rPr lang="en-US" sz="1200" b="1" dirty="0" smtClean="0"/>
              <a:t>IMHR </a:t>
            </a:r>
            <a:r>
              <a:rPr lang="en-US" sz="1200" dirty="0" smtClean="0"/>
              <a:t>= $80/</a:t>
            </a:r>
            <a:r>
              <a:rPr lang="en-US" sz="1200" dirty="0" err="1" smtClean="0"/>
              <a:t>MWh</a:t>
            </a:r>
            <a:r>
              <a:rPr lang="en-US" sz="1200" dirty="0" smtClean="0"/>
              <a:t> / $4/</a:t>
            </a:r>
            <a:r>
              <a:rPr lang="en-US" sz="1200" dirty="0" err="1" smtClean="0"/>
              <a:t>MMBtu</a:t>
            </a:r>
            <a:r>
              <a:rPr lang="en-US" sz="1200" b="1" baseline="30000" dirty="0" smtClean="0"/>
              <a:t> 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5365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Power Augmentation into Mitigated Offer Cap - con</a:t>
            </a:r>
          </a:p>
        </p:txBody>
      </p:sp>
      <p:sp>
        <p:nvSpPr>
          <p:cNvPr id="3" name="Rectangle 2"/>
          <p:cNvSpPr/>
          <p:nvPr/>
        </p:nvSpPr>
        <p:spPr>
          <a:xfrm>
            <a:off x="4268070" y="2967335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440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Power Augmentation into Mitigated Offer Cap</a:t>
            </a: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04800" y="838200"/>
            <a:ext cx="853440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/>
            <a:r>
              <a:rPr lang="en-US" sz="2000" b="1" u="sng" dirty="0" smtClean="0"/>
              <a:t>May 8, WMS meeting minutes</a:t>
            </a:r>
          </a:p>
          <a:p>
            <a:pPr hangingPunct="0"/>
            <a:endParaRPr lang="en-US" sz="2000" i="1" dirty="0"/>
          </a:p>
          <a:p>
            <a:pPr hangingPunct="0"/>
            <a:endParaRPr lang="en-US" sz="2000" i="1" dirty="0" smtClean="0"/>
          </a:p>
          <a:p>
            <a:pPr hangingPunct="0"/>
            <a:r>
              <a:rPr lang="en-US" sz="2000" i="1" dirty="0" smtClean="0"/>
              <a:t>Review </a:t>
            </a:r>
            <a:r>
              <a:rPr lang="en-US" sz="2000" i="1" dirty="0"/>
              <a:t>of Seasonal Heat Rates</a:t>
            </a:r>
            <a:endParaRPr lang="en-US" sz="2000" dirty="0"/>
          </a:p>
          <a:p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ERCOT Staff reviewed issues with existing Protocol requirements pertaining to Resource Seasonal costs and requested referral of the issue to the Resource Cost Working Group (RCWG).  </a:t>
            </a:r>
            <a:r>
              <a:rPr lang="en-US" sz="2000" b="1" dirty="0"/>
              <a:t>Market Participants requested that RCWG also consider, in a separate initiative, how to add new technologies to the Resource Cost Manual.  Mr. Cochran referred both issues to RCWG.  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000" kern="0" dirty="0">
              <a:latin typeface="Arial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sz="2000" i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Power Augmentation into Mitigated Offer Cap </a:t>
            </a: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04800" y="838200"/>
            <a:ext cx="8534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 dirty="0" smtClean="0"/>
              <a:t>Mitigated </a:t>
            </a:r>
            <a:r>
              <a:rPr lang="en-US" sz="2000" b="1" u="sng" dirty="0"/>
              <a:t>Offer Cap </a:t>
            </a:r>
            <a:r>
              <a:rPr lang="en-US" sz="2000" b="1" u="sng" dirty="0" smtClean="0"/>
              <a:t>data in MMS</a:t>
            </a:r>
            <a:endParaRPr lang="en-US" sz="2000" b="1" u="sng" dirty="0"/>
          </a:p>
          <a:p>
            <a:pPr hangingPunct="0"/>
            <a:endParaRPr lang="en-US" sz="2000" i="1" dirty="0"/>
          </a:p>
          <a:p>
            <a:r>
              <a:rPr lang="en-US" sz="2000" i="1" dirty="0" smtClean="0"/>
              <a:t>Table 1	(current)		      Table 2 (ideal) (system change)</a:t>
            </a:r>
          </a:p>
          <a:p>
            <a:pPr hangingPunct="0"/>
            <a:endParaRPr lang="en-US" sz="2000" i="1" dirty="0" smtClean="0"/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000" kern="0" dirty="0">
              <a:latin typeface="Arial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sz="2000" i="1" dirty="0">
              <a:latin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226402"/>
              </p:ext>
            </p:extLst>
          </p:nvPr>
        </p:nvGraphicFramePr>
        <p:xfrm>
          <a:off x="304800" y="1869250"/>
          <a:ext cx="3473449" cy="2928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5104"/>
                <a:gridCol w="871296"/>
                <a:gridCol w="853927"/>
                <a:gridCol w="943122"/>
              </a:tblGrid>
              <a:tr h="2575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Point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MW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IHR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VOM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5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MW1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IHR1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VOM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5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MW2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IHR2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5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MW3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IHR3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5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MW4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IHR4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5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MW5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IHR5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5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MW6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IHR6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5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MW7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IHR7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5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MW8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IHR8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5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MW9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IHR9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32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MW10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IHR10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644515"/>
              </p:ext>
            </p:extLst>
          </p:nvPr>
        </p:nvGraphicFramePr>
        <p:xfrm>
          <a:off x="4419600" y="1869249"/>
          <a:ext cx="3505200" cy="29313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2464"/>
                <a:gridCol w="905316"/>
                <a:gridCol w="835677"/>
                <a:gridCol w="951743"/>
              </a:tblGrid>
              <a:tr h="2577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Point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MW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IHR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VOM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MW1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IHR1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VOM1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MW2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IHR2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VOM2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MW3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IHR3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VOM3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MW4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IHR4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VOM4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MW5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IHR5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VOM5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MW6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IHR6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VOM6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MW7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IHR7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VOM7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MW8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IHR8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VOM8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MW9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IHR9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VOM9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5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MW10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IHR10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VOM10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04800" y="5715000"/>
            <a:ext cx="7132081" cy="276999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en-US" sz="1200" dirty="0" smtClean="0"/>
              <a:t>Note:  Typical power augmentation operating range.  VOM is normally higher with power augmentation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4738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Power Augmentation into Mitigated Offer Cap </a:t>
            </a: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04800" y="838200"/>
            <a:ext cx="85344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 dirty="0" smtClean="0"/>
              <a:t>Protocols Section 4.4.9.4.1  Mitigated </a:t>
            </a:r>
            <a:r>
              <a:rPr lang="en-US" sz="2000" b="1" u="sng" dirty="0"/>
              <a:t>Offer Cap </a:t>
            </a:r>
          </a:p>
          <a:p>
            <a:endParaRPr lang="en-US" sz="2000" i="1" dirty="0" smtClean="0"/>
          </a:p>
          <a:p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greater of A or B (based on verifiable costs)</a:t>
            </a:r>
          </a:p>
          <a:p>
            <a:r>
              <a:rPr lang="en-US" sz="2000" dirty="0"/>
              <a:t> </a:t>
            </a:r>
          </a:p>
          <a:p>
            <a:pPr lvl="0"/>
            <a:r>
              <a:rPr lang="en-US" sz="2000" dirty="0"/>
              <a:t> </a:t>
            </a:r>
            <a:r>
              <a:rPr lang="en-US" sz="2000" dirty="0" smtClean="0"/>
              <a:t>	A.  Generic </a:t>
            </a:r>
            <a:r>
              <a:rPr lang="en-US" sz="2000" dirty="0"/>
              <a:t>Heat Rate x Fuel Price </a:t>
            </a:r>
          </a:p>
          <a:p>
            <a:r>
              <a:rPr lang="en-US" sz="2000" dirty="0"/>
              <a:t> </a:t>
            </a:r>
          </a:p>
          <a:p>
            <a:pPr lvl="0"/>
            <a:r>
              <a:rPr lang="en-US" sz="2000" dirty="0"/>
              <a:t> </a:t>
            </a:r>
            <a:r>
              <a:rPr lang="en-US" sz="2000" dirty="0" smtClean="0"/>
              <a:t>	B.  [Incremental </a:t>
            </a:r>
            <a:r>
              <a:rPr lang="en-US" sz="2000" dirty="0"/>
              <a:t>Heat Rate (IHR) x Fuel Price + VOM]* W</a:t>
            </a:r>
          </a:p>
          <a:p>
            <a:r>
              <a:rPr lang="en-US" sz="2000" dirty="0"/>
              <a:t> </a:t>
            </a:r>
          </a:p>
          <a:p>
            <a:r>
              <a:rPr lang="en-US" sz="2000" dirty="0"/>
              <a:t>         </a:t>
            </a:r>
            <a:r>
              <a:rPr lang="en-US" sz="2000" dirty="0" smtClean="0"/>
              <a:t>	  Where, </a:t>
            </a:r>
            <a:endParaRPr lang="en-US" sz="2000" b="1" i="1" dirty="0"/>
          </a:p>
          <a:p>
            <a:r>
              <a:rPr lang="en-US" sz="2000" dirty="0"/>
              <a:t>	</a:t>
            </a:r>
            <a:endParaRPr lang="en-US" sz="2000" dirty="0" smtClean="0"/>
          </a:p>
          <a:p>
            <a:r>
              <a:rPr lang="en-US" sz="2000" dirty="0"/>
              <a:t>	</a:t>
            </a:r>
            <a:r>
              <a:rPr lang="en-US" sz="2000" dirty="0" smtClean="0"/>
              <a:t>  W </a:t>
            </a:r>
            <a:r>
              <a:rPr lang="en-US" sz="2000" dirty="0"/>
              <a:t>= Factor as defined in Section 4.4.9.4.1 (e) Mitigated Offer </a:t>
            </a:r>
            <a:r>
              <a:rPr lang="en-US" sz="2000" dirty="0" smtClean="0"/>
              <a:t>	 	         Cap of </a:t>
            </a:r>
            <a:r>
              <a:rPr lang="en-US" sz="2000" dirty="0"/>
              <a:t>the nodal Protocols</a:t>
            </a:r>
            <a:r>
              <a:rPr lang="en-US" sz="2000" b="1" i="1" dirty="0"/>
              <a:t>.</a:t>
            </a:r>
          </a:p>
          <a:p>
            <a:pPr hangingPunct="0"/>
            <a:endParaRPr lang="en-US" sz="2000" i="1" dirty="0" smtClean="0"/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000" kern="0" dirty="0">
              <a:latin typeface="Arial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sz="2000" i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76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Power Augmentation into Mitigated Offer Cap </a:t>
            </a: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04800" y="838200"/>
            <a:ext cx="8534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 dirty="0" smtClean="0"/>
              <a:t>Resources that filed verifiable costs</a:t>
            </a:r>
            <a:endParaRPr lang="en-US" sz="2000" b="1" u="sng" dirty="0"/>
          </a:p>
          <a:p>
            <a:pPr hangingPunct="0"/>
            <a:endParaRPr lang="en-US" sz="2000" i="1" dirty="0"/>
          </a:p>
          <a:p>
            <a:r>
              <a:rPr lang="en-US" sz="2000" i="1" dirty="0" smtClean="0"/>
              <a:t>		 </a:t>
            </a:r>
          </a:p>
          <a:p>
            <a:pPr hangingPunct="0"/>
            <a:endParaRPr lang="en-US" sz="2000" i="1" dirty="0" smtClean="0"/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000" kern="0" dirty="0">
              <a:latin typeface="Arial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sz="2000" i="1" dirty="0"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8150" y="1371600"/>
            <a:ext cx="6629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 lvl="0"/>
            <a:r>
              <a:rPr lang="en-US" dirty="0"/>
              <a:t> B</a:t>
            </a:r>
            <a:r>
              <a:rPr lang="en-US" dirty="0" smtClean="0"/>
              <a:t>.  MOC </a:t>
            </a:r>
            <a:r>
              <a:rPr lang="en-US" dirty="0"/>
              <a:t>= [IHR</a:t>
            </a:r>
            <a:r>
              <a:rPr lang="en-US" baseline="-25000" dirty="0"/>
              <a:t>i</a:t>
            </a:r>
            <a:r>
              <a:rPr lang="en-US" dirty="0"/>
              <a:t> x FIP + VOM]* W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 </a:t>
            </a:r>
            <a:r>
              <a:rPr lang="en-US" dirty="0" smtClean="0"/>
              <a:t> 	Where</a:t>
            </a:r>
            <a:r>
              <a:rPr lang="en-US" dirty="0"/>
              <a:t>, i = 1...10</a:t>
            </a:r>
          </a:p>
          <a:p>
            <a:r>
              <a:rPr lang="en-US" dirty="0"/>
              <a:t> </a:t>
            </a:r>
          </a:p>
          <a:p>
            <a:r>
              <a:rPr lang="en-US" dirty="0" smtClean="0"/>
              <a:t>  	And </a:t>
            </a:r>
            <a:r>
              <a:rPr lang="en-US" dirty="0"/>
              <a:t>FIP = Fuel Price</a:t>
            </a:r>
          </a:p>
          <a:p>
            <a:r>
              <a:rPr lang="en-US" dirty="0"/>
              <a:t> </a:t>
            </a:r>
          </a:p>
          <a:p>
            <a:r>
              <a:rPr lang="en-US" dirty="0" smtClean="0"/>
              <a:t> 	VOM </a:t>
            </a:r>
            <a:r>
              <a:rPr lang="en-US" dirty="0"/>
              <a:t>= constant value along the IHR curve </a:t>
            </a:r>
          </a:p>
          <a:p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2793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Power Augmentation into Mitigated Offer Cap </a:t>
            </a: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04800" y="838200"/>
            <a:ext cx="8534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 dirty="0" smtClean="0"/>
              <a:t>Including a VOM for power augmentation</a:t>
            </a:r>
            <a:endParaRPr lang="en-US" sz="2000" b="1" u="sng" dirty="0"/>
          </a:p>
          <a:p>
            <a:pPr hangingPunct="0"/>
            <a:endParaRPr lang="en-US" sz="2000" i="1" dirty="0"/>
          </a:p>
          <a:p>
            <a:r>
              <a:rPr lang="en-US" sz="2000" i="1" dirty="0" smtClean="0"/>
              <a:t>		 </a:t>
            </a:r>
          </a:p>
          <a:p>
            <a:pPr hangingPunct="0"/>
            <a:endParaRPr lang="en-US" sz="2000" i="1" dirty="0" smtClean="0"/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000" kern="0" dirty="0">
              <a:latin typeface="Arial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sz="2000" i="1" dirty="0"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8625" y="1371600"/>
            <a:ext cx="7848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 lvl="0"/>
            <a:r>
              <a:rPr lang="en-US" dirty="0" smtClean="0"/>
              <a:t>B.  MOC </a:t>
            </a:r>
            <a:r>
              <a:rPr lang="en-US" dirty="0"/>
              <a:t>= [IHR</a:t>
            </a:r>
            <a:r>
              <a:rPr lang="en-US" baseline="-25000" dirty="0"/>
              <a:t>i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x </a:t>
            </a:r>
            <a:r>
              <a:rPr lang="en-US" dirty="0" smtClean="0"/>
              <a:t>FIP </a:t>
            </a:r>
            <a:r>
              <a:rPr lang="en-US" dirty="0"/>
              <a:t>+ </a:t>
            </a:r>
            <a:r>
              <a:rPr lang="en-US" dirty="0" smtClean="0"/>
              <a:t>VOM </a:t>
            </a:r>
            <a:r>
              <a:rPr lang="en-US" dirty="0"/>
              <a:t>+  </a:t>
            </a:r>
            <a:r>
              <a:rPr lang="en-US" dirty="0" smtClean="0"/>
              <a:t>VOMP]* </a:t>
            </a:r>
            <a:r>
              <a:rPr lang="en-US" dirty="0"/>
              <a:t>W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	Where</a:t>
            </a:r>
            <a:r>
              <a:rPr lang="en-US" u="sng" dirty="0"/>
              <a:t>, 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dirty="0" smtClean="0"/>
              <a:t>	VOM </a:t>
            </a:r>
            <a:r>
              <a:rPr lang="en-US" dirty="0"/>
              <a:t>= average variable O&amp;M for operations without power </a:t>
            </a:r>
            <a:r>
              <a:rPr lang="en-US" dirty="0" smtClean="0"/>
              <a:t>		            augmentation</a:t>
            </a:r>
            <a:r>
              <a:rPr lang="en-US" dirty="0"/>
              <a:t>, and </a:t>
            </a:r>
          </a:p>
          <a:p>
            <a:r>
              <a:rPr lang="en-US" dirty="0" smtClean="0"/>
              <a:t>	</a:t>
            </a:r>
          </a:p>
          <a:p>
            <a:r>
              <a:rPr lang="en-US" dirty="0"/>
              <a:t>	</a:t>
            </a:r>
            <a:r>
              <a:rPr lang="en-US" dirty="0" smtClean="0"/>
              <a:t>VOMP = </a:t>
            </a:r>
            <a:r>
              <a:rPr lang="en-US" dirty="0"/>
              <a:t>corresponding variable O&amp;M value for power </a:t>
            </a:r>
            <a:r>
              <a:rPr lang="en-US" dirty="0" smtClean="0"/>
              <a:t>	 	               augmentation </a:t>
            </a:r>
            <a:r>
              <a:rPr lang="en-US" dirty="0"/>
              <a:t>technique (assuming only one power </a:t>
            </a:r>
            <a:r>
              <a:rPr lang="en-US" dirty="0" smtClean="0"/>
              <a:t>		               augmentation online)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5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Power Augmentation into Mitigated Offer Cap </a:t>
            </a: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04800" y="762000"/>
            <a:ext cx="8534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 dirty="0" smtClean="0"/>
              <a:t>Interim solution to add power aug. costs in the MOC - cont.</a:t>
            </a:r>
            <a:endParaRPr lang="en-US" sz="2000" b="1" u="sng" dirty="0"/>
          </a:p>
          <a:p>
            <a:pPr hangingPunct="0"/>
            <a:endParaRPr lang="en-US" sz="2000" i="1" dirty="0"/>
          </a:p>
          <a:p>
            <a:r>
              <a:rPr lang="en-US" sz="2000" i="1" dirty="0" smtClean="0"/>
              <a:t>		 </a:t>
            </a:r>
          </a:p>
          <a:p>
            <a:pPr hangingPunct="0"/>
            <a:endParaRPr lang="en-US" sz="2000" i="1" dirty="0" smtClean="0"/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000" kern="0" dirty="0">
              <a:latin typeface="Arial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sz="2000" i="1" dirty="0"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7675" y="1382047"/>
            <a:ext cx="7848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/>
              <a:t>B.  MOC </a:t>
            </a:r>
            <a:r>
              <a:rPr lang="en-US" dirty="0"/>
              <a:t>= [IHR</a:t>
            </a:r>
            <a:r>
              <a:rPr lang="en-US" baseline="-25000" dirty="0"/>
              <a:t>i</a:t>
            </a:r>
            <a:r>
              <a:rPr lang="en-US" dirty="0"/>
              <a:t> </a:t>
            </a:r>
            <a:r>
              <a:rPr lang="en-US" dirty="0" smtClean="0"/>
              <a:t> + VOM/FIP </a:t>
            </a:r>
            <a:r>
              <a:rPr lang="en-US" dirty="0"/>
              <a:t>+  </a:t>
            </a:r>
            <a:r>
              <a:rPr lang="en-US" b="1" dirty="0" smtClean="0"/>
              <a:t>VOMP/FIP</a:t>
            </a:r>
            <a:r>
              <a:rPr lang="en-US" dirty="0" smtClean="0"/>
              <a:t>]*FIP* </a:t>
            </a:r>
            <a:r>
              <a:rPr lang="en-US" dirty="0"/>
              <a:t>W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	</a:t>
            </a:r>
            <a:r>
              <a:rPr lang="en-US" dirty="0" smtClean="0"/>
              <a:t>Note, the term VOMP/FIP is an implied heat rate (IMHR)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dirty="0" smtClean="0"/>
              <a:t>	or,</a:t>
            </a:r>
            <a:endParaRPr lang="en-US" dirty="0"/>
          </a:p>
          <a:p>
            <a:r>
              <a:rPr lang="en-US" dirty="0" smtClean="0"/>
              <a:t>	</a:t>
            </a:r>
          </a:p>
          <a:p>
            <a:pPr lvl="0"/>
            <a:r>
              <a:rPr lang="en-US" dirty="0"/>
              <a:t>B.  MOC = [IHR</a:t>
            </a:r>
            <a:r>
              <a:rPr lang="en-US" baseline="-25000" dirty="0"/>
              <a:t>i</a:t>
            </a:r>
            <a:r>
              <a:rPr lang="en-US" dirty="0"/>
              <a:t>  + VOM/FIP +  </a:t>
            </a:r>
            <a:r>
              <a:rPr lang="en-US" b="1" dirty="0"/>
              <a:t>IMHR</a:t>
            </a:r>
            <a:r>
              <a:rPr lang="en-US" b="1" baseline="-25000" dirty="0"/>
              <a:t>j</a:t>
            </a:r>
            <a:r>
              <a:rPr lang="en-US" dirty="0" smtClean="0"/>
              <a:t>]*</a:t>
            </a:r>
            <a:r>
              <a:rPr lang="en-US" dirty="0"/>
              <a:t>FIP* W</a:t>
            </a:r>
          </a:p>
          <a:p>
            <a:endParaRPr lang="en-US" dirty="0" smtClean="0"/>
          </a:p>
          <a:p>
            <a:r>
              <a:rPr lang="en-US" dirty="0"/>
              <a:t>	 </a:t>
            </a:r>
            <a:r>
              <a:rPr lang="en-US" dirty="0" smtClean="0"/>
              <a:t>then,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47675" y="4343400"/>
            <a:ext cx="6019800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lvl="0"/>
            <a:r>
              <a:rPr lang="en-US" dirty="0"/>
              <a:t>B.  MOC = </a:t>
            </a:r>
            <a:r>
              <a:rPr lang="en-US" dirty="0" smtClean="0"/>
              <a:t>[{IHR</a:t>
            </a:r>
            <a:r>
              <a:rPr lang="en-US" baseline="-25000" dirty="0" smtClean="0"/>
              <a:t>i</a:t>
            </a:r>
            <a:r>
              <a:rPr lang="en-US" dirty="0" smtClean="0"/>
              <a:t>  </a:t>
            </a:r>
            <a:r>
              <a:rPr lang="en-US" dirty="0"/>
              <a:t>+ </a:t>
            </a:r>
            <a:r>
              <a:rPr lang="en-US" b="1" dirty="0" smtClean="0"/>
              <a:t>IMHR</a:t>
            </a:r>
            <a:r>
              <a:rPr lang="en-US" b="1" baseline="-25000" dirty="0" smtClean="0"/>
              <a:t>j</a:t>
            </a:r>
            <a:r>
              <a:rPr lang="en-US" dirty="0" smtClean="0"/>
              <a:t>} x FIP + VOM]* </a:t>
            </a:r>
            <a:r>
              <a:rPr lang="en-US" dirty="0"/>
              <a:t>W</a:t>
            </a:r>
          </a:p>
          <a:p>
            <a:r>
              <a:rPr lang="en-US" dirty="0" smtClean="0"/>
              <a:t>     </a:t>
            </a:r>
            <a:r>
              <a:rPr lang="en-US" sz="1200" dirty="0" smtClean="0"/>
              <a:t>(this equation does not require a system change)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552450" y="5257800"/>
            <a:ext cx="74485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/>
              <a:t>IMHR</a:t>
            </a:r>
            <a:r>
              <a:rPr lang="en-US" sz="1000" b="1" baseline="-25000" dirty="0"/>
              <a:t>j</a:t>
            </a:r>
            <a:r>
              <a:rPr lang="en-US" sz="1000" b="1" dirty="0"/>
              <a:t> = </a:t>
            </a:r>
            <a:r>
              <a:rPr lang="en-US" sz="1000" dirty="0"/>
              <a:t>VOMP/ FIPavg, and </a:t>
            </a:r>
            <a:r>
              <a:rPr lang="en-US" sz="1000" b="1" baseline="-25000" dirty="0"/>
              <a:t>j</a:t>
            </a:r>
            <a:r>
              <a:rPr lang="en-US" sz="1000" b="1" dirty="0"/>
              <a:t> = </a:t>
            </a:r>
            <a:r>
              <a:rPr lang="en-US" sz="1000" dirty="0"/>
              <a:t>10 (assuming power augmentation is added to the </a:t>
            </a:r>
            <a:r>
              <a:rPr lang="en-US" sz="1000" dirty="0" smtClean="0"/>
              <a:t>last point of the IHR curve</a:t>
            </a:r>
            <a:endParaRPr lang="en-US" sz="1000" dirty="0"/>
          </a:p>
          <a:p>
            <a:r>
              <a:rPr lang="en-US" sz="1000" dirty="0"/>
              <a:t>	</a:t>
            </a:r>
          </a:p>
          <a:p>
            <a:r>
              <a:rPr lang="en-US" sz="1000" dirty="0"/>
              <a:t> </a:t>
            </a:r>
            <a:r>
              <a:rPr lang="en-US" sz="1000" dirty="0" smtClean="0"/>
              <a:t>FIPavg </a:t>
            </a:r>
            <a:r>
              <a:rPr lang="en-US" sz="1000" dirty="0"/>
              <a:t>= represents the average Fuel Index Price for the first two weeks of the month </a:t>
            </a:r>
            <a:r>
              <a:rPr lang="en-US" sz="1000" dirty="0" smtClean="0"/>
              <a:t>prior </a:t>
            </a:r>
            <a:r>
              <a:rPr lang="en-US" sz="1000" dirty="0"/>
              <a:t>to the effective month.  For example, the FIPavg for August is based on the </a:t>
            </a:r>
            <a:r>
              <a:rPr lang="en-US" sz="1000" dirty="0" smtClean="0"/>
              <a:t>average </a:t>
            </a:r>
            <a:r>
              <a:rPr lang="en-US" sz="1000" dirty="0"/>
              <a:t>FIP price for period July 1- July 15.</a:t>
            </a:r>
          </a:p>
        </p:txBody>
      </p:sp>
    </p:spTree>
    <p:extLst>
      <p:ext uri="{BB962C8B-B14F-4D97-AF65-F5344CB8AC3E}">
        <p14:creationId xmlns:p14="http://schemas.microsoft.com/office/powerpoint/2010/main" val="407622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Power Augmentation into Mitigated Offer Cap </a:t>
            </a: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04800" y="762000"/>
            <a:ext cx="8534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 dirty="0" smtClean="0"/>
              <a:t>Interim solution to add power aug. costs in the </a:t>
            </a:r>
            <a:r>
              <a:rPr lang="en-US" sz="2000" b="1" u="sng" dirty="0"/>
              <a:t>MOC- cont.</a:t>
            </a:r>
          </a:p>
          <a:p>
            <a:endParaRPr lang="en-US" sz="2000" b="1" u="sng" dirty="0"/>
          </a:p>
          <a:p>
            <a:r>
              <a:rPr lang="en-US" sz="2000" i="1" dirty="0" smtClean="0"/>
              <a:t> </a:t>
            </a:r>
            <a:r>
              <a:rPr lang="en-US" sz="2000" i="1" dirty="0" smtClean="0"/>
              <a:t>Table 3		 </a:t>
            </a:r>
          </a:p>
          <a:p>
            <a:pPr hangingPunct="0"/>
            <a:endParaRPr lang="en-US" sz="2000" i="1" dirty="0" smtClean="0"/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000" kern="0" dirty="0">
              <a:latin typeface="Arial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sz="2000" i="1" dirty="0">
              <a:latin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482805"/>
              </p:ext>
            </p:extLst>
          </p:nvPr>
        </p:nvGraphicFramePr>
        <p:xfrm>
          <a:off x="457200" y="1812101"/>
          <a:ext cx="6400801" cy="3217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4684"/>
                <a:gridCol w="718363"/>
                <a:gridCol w="663104"/>
                <a:gridCol w="755203"/>
                <a:gridCol w="718363"/>
                <a:gridCol w="704549"/>
                <a:gridCol w="1201878"/>
                <a:gridCol w="994657"/>
              </a:tblGrid>
              <a:tr h="2924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Point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MW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IHR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VOM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VOMP</a:t>
                      </a:r>
                      <a:r>
                        <a:rPr lang="en-US" sz="900" b="1" u="none" strike="noStrike" baseline="30000" dirty="0">
                          <a:effectLst/>
                        </a:rPr>
                        <a:t>a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IMHR</a:t>
                      </a:r>
                      <a:r>
                        <a:rPr lang="en-US" sz="900" b="1" u="none" strike="noStrike" baseline="30000" dirty="0">
                          <a:effectLst/>
                        </a:rPr>
                        <a:t>b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Final IHR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Final VOM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924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MW1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VOM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Null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Null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VOM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4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MW2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4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MW3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4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MW4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4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MW5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4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MW6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4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MW7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4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8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MW8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4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9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MW9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IHR9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4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10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MW10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IHR10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VOMP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IMHR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IHR10+IMHR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457200" y="5334001"/>
            <a:ext cx="632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aseline="30000" dirty="0"/>
              <a:t>a</a:t>
            </a:r>
            <a:r>
              <a:rPr lang="en-US" sz="1200" dirty="0"/>
              <a:t> VOMP - Incremental variable cost above normal </a:t>
            </a:r>
            <a:r>
              <a:rPr lang="en-US" sz="1200" dirty="0" smtClean="0"/>
              <a:t>VOM</a:t>
            </a:r>
          </a:p>
          <a:p>
            <a:r>
              <a:rPr lang="en-US" sz="1200" baseline="30000" dirty="0"/>
              <a:t>b</a:t>
            </a:r>
            <a:r>
              <a:rPr lang="en-US" sz="1200" dirty="0"/>
              <a:t> IMHR = VOMP/FIP</a:t>
            </a:r>
            <a:r>
              <a:rPr lang="en-US" sz="1200" baseline="-25000" dirty="0"/>
              <a:t>avg</a:t>
            </a:r>
            <a:r>
              <a:rPr lang="en-US" sz="1200" i="1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7369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Power Augmentation into Mitigated Offer Cap </a:t>
            </a: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04800" y="762000"/>
            <a:ext cx="85344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 dirty="0" smtClean="0"/>
              <a:t>Interim solution to add power aug. costs in the </a:t>
            </a:r>
            <a:r>
              <a:rPr lang="en-US" sz="2000" b="1" u="sng" dirty="0"/>
              <a:t>MOC - cont.</a:t>
            </a:r>
          </a:p>
          <a:p>
            <a:endParaRPr lang="en-US" sz="2000" b="1" u="sng" dirty="0"/>
          </a:p>
          <a:p>
            <a:pPr hangingPunct="0"/>
            <a:endParaRPr lang="en-US" sz="2000" i="1" dirty="0"/>
          </a:p>
          <a:p>
            <a:r>
              <a:rPr lang="en-US" sz="2000" i="1" dirty="0" smtClean="0"/>
              <a:t>	 </a:t>
            </a:r>
          </a:p>
          <a:p>
            <a:pPr hangingPunct="0"/>
            <a:endParaRPr lang="en-US" sz="2000" i="1" dirty="0" smtClean="0"/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000" kern="0" dirty="0">
              <a:latin typeface="Arial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sz="2000" i="1" dirty="0">
              <a:latin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2379764"/>
              </p:ext>
            </p:extLst>
          </p:nvPr>
        </p:nvGraphicFramePr>
        <p:xfrm>
          <a:off x="914400" y="1371600"/>
          <a:ext cx="5734050" cy="459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Visio" r:id="rId3" imgW="5737098" imgH="4594352" progId="Visio.Drawing.11">
                  <p:embed/>
                </p:oleObj>
              </mc:Choice>
              <mc:Fallback>
                <p:oleObj name="Visio" r:id="rId3" imgW="5737098" imgH="4594352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371600"/>
                        <a:ext cx="5734050" cy="4591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587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7276</TotalTime>
  <Words>609</Words>
  <Application>Microsoft Office PowerPoint</Application>
  <PresentationFormat>On-screen Show (4:3)</PresentationFormat>
  <Paragraphs>310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Custom Design</vt:lpstr>
      <vt:lpstr>Microsoft Visio Drawing</vt:lpstr>
      <vt:lpstr>Methodology for including power augmentation technology costs in the Mitigated Offer Cap   </vt:lpstr>
      <vt:lpstr>Power Augmentation into Mitigated Offer Cap</vt:lpstr>
      <vt:lpstr>Power Augmentation into Mitigated Offer Cap </vt:lpstr>
      <vt:lpstr>Power Augmentation into Mitigated Offer Cap </vt:lpstr>
      <vt:lpstr>Power Augmentation into Mitigated Offer Cap </vt:lpstr>
      <vt:lpstr>Power Augmentation into Mitigated Offer Cap </vt:lpstr>
      <vt:lpstr>Power Augmentation into Mitigated Offer Cap </vt:lpstr>
      <vt:lpstr>Power Augmentation into Mitigated Offer Cap </vt:lpstr>
      <vt:lpstr>Power Augmentation into Mitigated Offer Cap </vt:lpstr>
      <vt:lpstr>Power Augmentation into Mitigated Offer Cap </vt:lpstr>
      <vt:lpstr>Power Augmentation into Mitigated Offer Cap - con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Ino</dc:creator>
  <cp:lastModifiedBy>Gonzalez, Ino</cp:lastModifiedBy>
  <cp:revision>515</cp:revision>
  <dcterms:created xsi:type="dcterms:W3CDTF">2005-04-21T14:28:35Z</dcterms:created>
  <dcterms:modified xsi:type="dcterms:W3CDTF">2013-07-09T17:57:13Z</dcterms:modified>
</cp:coreProperties>
</file>