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 id="2147483686" r:id="rId4"/>
  </p:sldMasterIdLst>
  <p:notesMasterIdLst>
    <p:notesMasterId r:id="rId9"/>
  </p:notesMasterIdLst>
  <p:sldIdLst>
    <p:sldId id="264" r:id="rId5"/>
    <p:sldId id="305" r:id="rId6"/>
    <p:sldId id="295" r:id="rId7"/>
    <p:sldId id="30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808080"/>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08" autoAdjust="0"/>
    <p:restoredTop sz="94684" autoAdjust="0"/>
  </p:normalViewPr>
  <p:slideViewPr>
    <p:cSldViewPr>
      <p:cViewPr>
        <p:scale>
          <a:sx n="100" d="100"/>
          <a:sy n="100" d="100"/>
        </p:scale>
        <p:origin x="-984"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998535-A229-47D3-819B-88FC6F412B9E}" type="datetimeFigureOut">
              <a:rPr lang="en-US" smtClean="0"/>
              <a:pPr/>
              <a:t>7/9/2013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B72954-6DF7-4BD5-A268-522D91582A68}" type="slidenum">
              <a:rPr lang="en-US" smtClean="0"/>
              <a:pPr/>
              <a:t>‹#›</a:t>
            </a:fld>
            <a:endParaRPr lang="en-US"/>
          </a:p>
        </p:txBody>
      </p:sp>
    </p:spTree>
    <p:extLst>
      <p:ext uri="{BB962C8B-B14F-4D97-AF65-F5344CB8AC3E}">
        <p14:creationId xmlns:p14="http://schemas.microsoft.com/office/powerpoint/2010/main" val="3214312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49B3193-84EF-44A6-90FD-14CEC4BE1502}" type="slidenum">
              <a:rPr lang="en-US">
                <a:solidFill>
                  <a:prstClr val="black"/>
                </a:solidFill>
              </a:rPr>
              <a:pPr/>
              <a:t>2</a:t>
            </a:fld>
            <a:endParaRPr lang="en-US">
              <a:solidFill>
                <a:prstClr val="black"/>
              </a:solidFill>
            </a:endParaRPr>
          </a:p>
        </p:txBody>
      </p:sp>
      <p:sp>
        <p:nvSpPr>
          <p:cNvPr id="1251330" name="Rectangle 2"/>
          <p:cNvSpPr>
            <a:spLocks noGrp="1" noRot="1" noChangeAspect="1" noChangeArrowheads="1" noTextEdit="1"/>
          </p:cNvSpPr>
          <p:nvPr>
            <p:ph type="sldImg"/>
          </p:nvPr>
        </p:nvSpPr>
        <p:spPr>
          <a:xfrm>
            <a:off x="1144588" y="687388"/>
            <a:ext cx="4568825" cy="3427412"/>
          </a:xfrm>
          <a:ln/>
        </p:spPr>
      </p:sp>
      <p:sp>
        <p:nvSpPr>
          <p:cNvPr id="1251331" name="Rectangle 3"/>
          <p:cNvSpPr>
            <a:spLocks noGrp="1" noChangeArrowheads="1"/>
          </p:cNvSpPr>
          <p:nvPr>
            <p:ph type="body" idx="1"/>
          </p:nvPr>
        </p:nvSpPr>
        <p:spPr>
          <a:xfrm>
            <a:off x="686098" y="4343704"/>
            <a:ext cx="5485805" cy="4112381"/>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0683EE-2412-4751-A4C7-0F562E54B329}" type="datetime1">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44A917-1D30-4687-ABFE-1594BD6C8C98}" type="datetime1">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4D0268-4E39-4461-B0BD-E6F7579155F2}" type="datetime1">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smtClean="0">
                <a:solidFill>
                  <a:schemeClr val="bg1"/>
                </a:solidFill>
              </a:defRPr>
            </a:lvl1pPr>
          </a:lstStyle>
          <a:p>
            <a:pPr>
              <a:defRPr/>
            </a:pPr>
            <a:r>
              <a:rPr lang="en-US">
                <a:solidFill>
                  <a:srgbClr val="FFFFFF"/>
                </a:solidFill>
              </a:rPr>
              <a:t>8/22/2012</a:t>
            </a:r>
            <a:endParaRPr lang="en-US" dirty="0">
              <a:solidFill>
                <a:srgbClr val="FFFFFF"/>
              </a:solidFill>
            </a:endParaRPr>
          </a:p>
        </p:txBody>
      </p:sp>
      <p:sp>
        <p:nvSpPr>
          <p:cNvPr id="8" name="Rectangle 7"/>
          <p:cNvSpPr>
            <a:spLocks noGrp="1" noChangeArrowheads="1"/>
          </p:cNvSpPr>
          <p:nvPr>
            <p:ph type="ftr" sz="quarter" idx="11"/>
          </p:nvPr>
        </p:nvSpPr>
        <p:spPr>
          <a:xfrm>
            <a:off x="2333625" y="5067300"/>
            <a:ext cx="2895600" cy="419100"/>
          </a:xfrm>
        </p:spPr>
        <p:txBody>
          <a:bodyPr/>
          <a:lstStyle>
            <a:lvl1pPr algn="l">
              <a:defRPr sz="1800" b="1">
                <a:solidFill>
                  <a:schemeClr val="bg1"/>
                </a:solidFill>
              </a:defRPr>
            </a:lvl1pPr>
          </a:lstStyle>
          <a:p>
            <a:pPr>
              <a:defRPr/>
            </a:pPr>
            <a:r>
              <a:rPr lang="en-US">
                <a:solidFill>
                  <a:srgbClr val="FFFFFF"/>
                </a:solidFill>
              </a:rPr>
              <a:t>DSWG Meeting</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2667000" y="6381750"/>
            <a:ext cx="2133600" cy="476250"/>
          </a:xfrm>
        </p:spPr>
        <p:txBody>
          <a:bodyPr/>
          <a:lstStyle>
            <a:lvl1pPr>
              <a:defRPr/>
            </a:lvl1pPr>
          </a:lstStyle>
          <a:p>
            <a:pPr>
              <a:defRPr/>
            </a:pPr>
            <a:fld id="{73855960-16B8-4208-98C0-1D1643702745}" type="slidenum">
              <a:rPr lang="en-US">
                <a:solidFill>
                  <a:srgbClr val="000000"/>
                </a:solidFill>
              </a:rPr>
              <a:pPr>
                <a:def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srgbClr val="000000"/>
                </a:solidFill>
              </a:rPr>
              <a:t>DSWG Meeting</a:t>
            </a:r>
          </a:p>
        </p:txBody>
      </p:sp>
      <p:sp>
        <p:nvSpPr>
          <p:cNvPr id="6" name="Date Placeholder 5"/>
          <p:cNvSpPr>
            <a:spLocks noGrp="1"/>
          </p:cNvSpPr>
          <p:nvPr>
            <p:ph type="dt" sz="half" idx="12"/>
          </p:nvPr>
        </p:nvSpPr>
        <p:spPr/>
        <p:txBody>
          <a:bodyPr/>
          <a:lstStyle>
            <a:lvl1pPr>
              <a:defRPr smtClean="0"/>
            </a:lvl1pPr>
          </a:lstStyle>
          <a:p>
            <a:pPr>
              <a:defRPr/>
            </a:pPr>
            <a:r>
              <a:rPr lang="en-US">
                <a:solidFill>
                  <a:srgbClr val="000000"/>
                </a:solidFill>
              </a:rPr>
              <a:t>8/22/2012</a:t>
            </a:r>
            <a:endParaRPr lang="en-US" dirty="0">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2AD5699-5715-4DBE-ADC6-AA84FC5AFDDF}"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9845EAC-E121-466D-A0EF-271B1FA4D8B4}"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DFA5BE8-4D7D-4738-94ED-077A089C1357}" type="slidenum">
              <a:rPr lang="en-US">
                <a:solidFill>
                  <a:srgbClr val="000000"/>
                </a:solidFill>
              </a:rPr>
              <a:pPr>
                <a:defRPr/>
              </a:pPr>
              <a:t>‹#›</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9"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3617822-2F98-4F6A-AF15-369405D6AD77}" type="slidenum">
              <a:rPr lang="en-US">
                <a:solidFill>
                  <a:srgbClr val="000000"/>
                </a:solidFill>
              </a:rPr>
              <a:pPr>
                <a:defRPr/>
              </a:pPr>
              <a:t>‹#›</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5"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26C28DC-E12F-4DAD-827C-92BFED28159A}" type="slidenum">
              <a:rPr lang="en-US">
                <a:solidFill>
                  <a:srgbClr val="000000"/>
                </a:solidFill>
              </a:rPr>
              <a:pPr>
                <a:defRPr/>
              </a:pPr>
              <a:t>‹#›</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4"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3150644-B64F-415B-9D65-D6E49CE166C6}"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1FC73-4AEF-4523-96E8-8076E8C302A3}" type="datetime1">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17E4478-2A58-45EA-96D1-62B54716962A}"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F6BD653-B75E-46C3-8A92-C9BA7146AE71}"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2173175-30BA-44C0-AF0A-A98B016DBF90}"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C:\Users\peter.eatroff\Desktop\aCoverNoImg.png"/>
          <p:cNvPicPr>
            <a:picLocks noChangeAspect="1" noChangeArrowheads="1"/>
          </p:cNvPicPr>
          <p:nvPr userDrawn="1"/>
        </p:nvPicPr>
        <p:blipFill>
          <a:blip r:embed="rId2" cstate="print"/>
          <a:srcRect/>
          <a:stretch>
            <a:fillRect/>
          </a:stretch>
        </p:blipFill>
        <p:spPr bwMode="auto">
          <a:xfrm>
            <a:off x="-3175" y="0"/>
            <a:ext cx="9144000" cy="6858000"/>
          </a:xfrm>
          <a:prstGeom prst="rect">
            <a:avLst/>
          </a:prstGeom>
          <a:noFill/>
          <a:ln w="9525">
            <a:noFill/>
            <a:miter lim="800000"/>
            <a:headEnd/>
            <a:tailEnd/>
          </a:ln>
        </p:spPr>
      </p:pic>
      <p:pic>
        <p:nvPicPr>
          <p:cNvPr id="5" name="Picture 9"/>
          <p:cNvPicPr>
            <a:picLocks noChangeAspect="1"/>
          </p:cNvPicPr>
          <p:nvPr userDrawn="1"/>
        </p:nvPicPr>
        <p:blipFill>
          <a:blip r:embed="rId3" cstate="print"/>
          <a:srcRect/>
          <a:stretch>
            <a:fillRect/>
          </a:stretch>
        </p:blipFill>
        <p:spPr bwMode="auto">
          <a:xfrm>
            <a:off x="6067425" y="6151563"/>
            <a:ext cx="2806700" cy="669925"/>
          </a:xfrm>
          <a:prstGeom prst="rect">
            <a:avLst/>
          </a:prstGeom>
          <a:noFill/>
          <a:ln w="9525">
            <a:noFill/>
            <a:miter lim="800000"/>
            <a:headEnd/>
            <a:tailEnd/>
          </a:ln>
        </p:spPr>
      </p:pic>
      <p:sp>
        <p:nvSpPr>
          <p:cNvPr id="2" name="Title 1"/>
          <p:cNvSpPr>
            <a:spLocks noGrp="1"/>
          </p:cNvSpPr>
          <p:nvPr>
            <p:ph type="ctrTitle"/>
          </p:nvPr>
        </p:nvSpPr>
        <p:spPr>
          <a:xfrm>
            <a:off x="363538" y="748138"/>
            <a:ext cx="7772400" cy="1470025"/>
          </a:xfrm>
        </p:spPr>
        <p:txBody>
          <a:bodyPr/>
          <a:lstStyle>
            <a:lvl1pPr>
              <a:lnSpc>
                <a:spcPct val="90000"/>
              </a:lnSpc>
              <a:defRPr sz="4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63538" y="2217213"/>
            <a:ext cx="6400800" cy="448294"/>
          </a:xfrm>
        </p:spPr>
        <p:txBody>
          <a:bodyPr/>
          <a:lstStyle>
            <a:lvl1pPr marL="0" indent="0" algn="l">
              <a:lnSpc>
                <a:spcPct val="90000"/>
              </a:lnSpc>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Image Title Slide">
    <p:bg bwMode="lt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3" cstate="print"/>
          <a:srcRect/>
          <a:stretch>
            <a:fillRect/>
          </a:stretch>
        </p:blipFill>
        <p:spPr bwMode="auto">
          <a:xfrm>
            <a:off x="363538" y="319088"/>
            <a:ext cx="2806700" cy="669925"/>
          </a:xfrm>
          <a:prstGeom prst="rect">
            <a:avLst/>
          </a:prstGeom>
          <a:noFill/>
          <a:ln w="9525">
            <a:noFill/>
            <a:miter lim="800000"/>
            <a:headEnd/>
            <a:tailEnd/>
          </a:ln>
        </p:spPr>
      </p:pic>
      <p:sp>
        <p:nvSpPr>
          <p:cNvPr id="2" name="Title 1"/>
          <p:cNvSpPr>
            <a:spLocks noGrp="1"/>
          </p:cNvSpPr>
          <p:nvPr>
            <p:ph type="ctrTitle"/>
          </p:nvPr>
        </p:nvSpPr>
        <p:spPr>
          <a:xfrm>
            <a:off x="363538" y="1163763"/>
            <a:ext cx="4281487" cy="1470025"/>
          </a:xfrm>
        </p:spPr>
        <p:txBody>
          <a:bodyPr anchor="t"/>
          <a:lstStyle>
            <a:lvl1pPr>
              <a:lnSpc>
                <a:spcPct val="90000"/>
              </a:lnSpc>
              <a:defRPr sz="32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663" y="2164279"/>
            <a:ext cx="2771547" cy="448294"/>
          </a:xfrm>
        </p:spPr>
        <p:txBody>
          <a:bodyPr/>
          <a:lstStyle>
            <a:lvl1pPr marL="0" indent="0" algn="l">
              <a:lnSpc>
                <a:spcPct val="90000"/>
              </a:lnSpc>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363538" y="1211263"/>
            <a:ext cx="8412162" cy="498784"/>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2054225"/>
            <a:ext cx="8412162" cy="4348163"/>
          </a:xfrm>
        </p:spPr>
        <p:txBody>
          <a:bodyPr/>
          <a:lstStyle>
            <a:lvl1pPr>
              <a:spcBef>
                <a:spcPts val="600"/>
              </a:spcBef>
              <a:defRPr sz="2400"/>
            </a:lvl1pPr>
            <a:lvl2pPr marL="225425" indent="-225425">
              <a:defRPr sz="2400"/>
            </a:lvl2pPr>
            <a:lvl3pPr marL="461963" indent="-231775">
              <a:defRPr sz="2000"/>
            </a:lvl3pPr>
            <a:lvl4pPr marL="625475" indent="-171450">
              <a:defRPr/>
            </a:lvl4pPr>
            <a:lvl5pPr marL="739775" indent="-1143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6" name="Slide Number Placeholder 5"/>
          <p:cNvSpPr>
            <a:spLocks noGrp="1"/>
          </p:cNvSpPr>
          <p:nvPr>
            <p:ph type="sldNum" sz="quarter" idx="11"/>
          </p:nvPr>
        </p:nvSpPr>
        <p:spPr/>
        <p:txBody>
          <a:bodyPr/>
          <a:lstStyle>
            <a:lvl1pPr>
              <a:defRPr/>
            </a:lvl1pPr>
          </a:lstStyle>
          <a:p>
            <a:pPr>
              <a:defRPr/>
            </a:pPr>
            <a:fld id="{D188E51A-C21D-44FC-92DD-68506755D61A}"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able of Contents">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363538" y="0"/>
            <a:ext cx="8412162" cy="728663"/>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806450"/>
            <a:ext cx="8412162" cy="5595938"/>
          </a:xfrm>
        </p:spPr>
        <p:txBody>
          <a:bodyPr/>
          <a:lstStyle>
            <a:lvl1pPr marL="1033463" indent="-1033463">
              <a:spcBef>
                <a:spcPts val="600"/>
              </a:spcBef>
              <a:tabLst>
                <a:tab pos="796925" algn="r"/>
                <a:tab pos="1033463" algn="l"/>
              </a:tabLst>
              <a:defRPr sz="1600"/>
            </a:lvl1pPr>
            <a:lvl2pPr marL="1258888" indent="-225425">
              <a:defRPr sz="1600"/>
            </a:lvl2pPr>
            <a:lvl3pPr marL="1423988" indent="-171450">
              <a:defRPr sz="1600"/>
            </a:lvl3pPr>
            <a:lvl4pPr marL="1606550" indent="-171450">
              <a:defRPr sz="1600"/>
            </a:lvl4pPr>
            <a:lvl5pPr marL="1709738" indent="-1143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6" name="Slide Number Placeholder 5"/>
          <p:cNvSpPr>
            <a:spLocks noGrp="1"/>
          </p:cNvSpPr>
          <p:nvPr>
            <p:ph type="sldNum" sz="quarter" idx="11"/>
          </p:nvPr>
        </p:nvSpPr>
        <p:spPr/>
        <p:txBody>
          <a:bodyPr/>
          <a:lstStyle>
            <a:lvl1pPr>
              <a:defRPr/>
            </a:lvl1pPr>
          </a:lstStyle>
          <a:p>
            <a:pPr>
              <a:defRPr/>
            </a:pPr>
            <a:fld id="{D8D7B3E3-0ECA-44FB-85C2-7383E3D6EE3F}"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3" name="Content Placeholder 2"/>
          <p:cNvSpPr>
            <a:spLocks noGrp="1"/>
          </p:cNvSpPr>
          <p:nvPr>
            <p:ph idx="1"/>
          </p:nvPr>
        </p:nvSpPr>
        <p:spPr>
          <a:xfrm>
            <a:off x="363538" y="2054225"/>
            <a:ext cx="8412162" cy="4348163"/>
          </a:xfrm>
        </p:spPr>
        <p:txBody>
          <a:bodyPr/>
          <a:lstStyle>
            <a:lvl1pPr>
              <a:spcBef>
                <a:spcPts val="600"/>
              </a:spcBef>
              <a:defRPr sz="2400"/>
            </a:lvl1pPr>
            <a:lvl2pPr marL="225425" indent="-225425">
              <a:defRPr sz="2400"/>
            </a:lvl2pPr>
            <a:lvl3pPr marL="457200" indent="-227013">
              <a:defRPr sz="2400"/>
            </a:lvl3pPr>
            <a:lvl4pPr marL="690563" indent="-231775">
              <a:defRPr sz="2400"/>
            </a:lvl4pPr>
            <a:lvl5pPr marL="914400" indent="-233363">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6"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7" name="Slide Number Placeholder 5"/>
          <p:cNvSpPr>
            <a:spLocks noGrp="1"/>
          </p:cNvSpPr>
          <p:nvPr>
            <p:ph type="sldNum" sz="quarter" idx="11"/>
          </p:nvPr>
        </p:nvSpPr>
        <p:spPr/>
        <p:txBody>
          <a:bodyPr/>
          <a:lstStyle>
            <a:lvl1pPr>
              <a:defRPr/>
            </a:lvl1pPr>
          </a:lstStyle>
          <a:p>
            <a:pPr>
              <a:defRPr/>
            </a:pPr>
            <a:fld id="{049D0AC3-8B81-4B08-B58E-C8FF68376A21}"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806450"/>
            <a:ext cx="8412162"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5" name="Slide Number Placeholder 5"/>
          <p:cNvSpPr>
            <a:spLocks noGrp="1"/>
          </p:cNvSpPr>
          <p:nvPr>
            <p:ph type="sldNum" sz="quarter" idx="11"/>
          </p:nvPr>
        </p:nvSpPr>
        <p:spPr/>
        <p:txBody>
          <a:bodyPr/>
          <a:lstStyle>
            <a:lvl1pPr>
              <a:defRPr/>
            </a:lvl1pPr>
          </a:lstStyle>
          <a:p>
            <a:pPr>
              <a:defRPr/>
            </a:pPr>
            <a:fld id="{786EED3A-EFF6-4C86-9E40-22802E52AFD8}"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63538" y="806450"/>
            <a:ext cx="4117975"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idx="13"/>
          </p:nvPr>
        </p:nvSpPr>
        <p:spPr>
          <a:xfrm>
            <a:off x="4665662" y="806450"/>
            <a:ext cx="4110037"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4"/>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6" name="Slide Number Placeholder 5"/>
          <p:cNvSpPr>
            <a:spLocks noGrp="1"/>
          </p:cNvSpPr>
          <p:nvPr>
            <p:ph type="sldNum" sz="quarter" idx="15"/>
          </p:nvPr>
        </p:nvSpPr>
        <p:spPr/>
        <p:txBody>
          <a:bodyPr/>
          <a:lstStyle>
            <a:lvl1pPr>
              <a:defRPr/>
            </a:lvl1pPr>
          </a:lstStyle>
          <a:p>
            <a:pPr>
              <a:defRPr/>
            </a:pPr>
            <a:fld id="{DDDD9303-8D65-41DD-A5CB-194BD096D49F}"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359F83-5B64-469B-9580-585A9D29E575}" type="datetime1">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4 Quadrants">
    <p:spTree>
      <p:nvGrpSpPr>
        <p:cNvPr id="1" name=""/>
        <p:cNvGrpSpPr/>
        <p:nvPr/>
      </p:nvGrpSpPr>
      <p:grpSpPr>
        <a:xfrm>
          <a:off x="0" y="0"/>
          <a:ext cx="0" cy="0"/>
          <a:chOff x="0" y="0"/>
          <a:chExt cx="0" cy="0"/>
        </a:xfrm>
      </p:grpSpPr>
      <p:cxnSp>
        <p:nvCxnSpPr>
          <p:cNvPr id="8" name="Straight Connector 7"/>
          <p:cNvCxnSpPr/>
          <p:nvPr/>
        </p:nvCxnSpPr>
        <p:spPr>
          <a:xfrm>
            <a:off x="4665663" y="1201738"/>
            <a:ext cx="41100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71475" y="1201738"/>
            <a:ext cx="4110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665663" y="3706813"/>
            <a:ext cx="41100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71475" y="3706813"/>
            <a:ext cx="4110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63538" y="860913"/>
            <a:ext cx="4117975"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idx="13"/>
          </p:nvPr>
        </p:nvSpPr>
        <p:spPr>
          <a:xfrm>
            <a:off x="4665662" y="860913"/>
            <a:ext cx="4110037"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2"/>
          <p:cNvSpPr>
            <a:spLocks noGrp="1"/>
          </p:cNvSpPr>
          <p:nvPr>
            <p:ph idx="14"/>
          </p:nvPr>
        </p:nvSpPr>
        <p:spPr>
          <a:xfrm>
            <a:off x="363538" y="3365574"/>
            <a:ext cx="4117975"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2"/>
          <p:cNvSpPr>
            <a:spLocks noGrp="1"/>
          </p:cNvSpPr>
          <p:nvPr>
            <p:ph idx="15"/>
          </p:nvPr>
        </p:nvSpPr>
        <p:spPr>
          <a:xfrm>
            <a:off x="4665662" y="3365574"/>
            <a:ext cx="4110037"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ooter Placeholder 4"/>
          <p:cNvSpPr>
            <a:spLocks noGrp="1"/>
          </p:cNvSpPr>
          <p:nvPr>
            <p:ph type="ftr" sz="quarter" idx="16"/>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15" name="Slide Number Placeholder 5"/>
          <p:cNvSpPr>
            <a:spLocks noGrp="1"/>
          </p:cNvSpPr>
          <p:nvPr>
            <p:ph type="sldNum" sz="quarter" idx="17"/>
          </p:nvPr>
        </p:nvSpPr>
        <p:spPr/>
        <p:txBody>
          <a:bodyPr/>
          <a:lstStyle>
            <a:lvl1pPr>
              <a:defRPr/>
            </a:lvl1pPr>
          </a:lstStyle>
          <a:p>
            <a:pPr>
              <a:defRPr/>
            </a:pPr>
            <a:fld id="{2E35D9E1-04AC-4A8D-8753-431956C9DB50}"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4" name="Slide Number Placeholder 5"/>
          <p:cNvSpPr>
            <a:spLocks noGrp="1"/>
          </p:cNvSpPr>
          <p:nvPr>
            <p:ph type="sldNum" sz="quarter" idx="11"/>
          </p:nvPr>
        </p:nvSpPr>
        <p:spPr/>
        <p:txBody>
          <a:bodyPr/>
          <a:lstStyle>
            <a:lvl1pPr>
              <a:defRPr/>
            </a:lvl1pPr>
          </a:lstStyle>
          <a:p>
            <a:pPr>
              <a:defRPr/>
            </a:pPr>
            <a:fld id="{BF2C9967-9C79-48C8-AB5D-130D9D3C87CB}"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ocess Flow">
    <p:spTree>
      <p:nvGrpSpPr>
        <p:cNvPr id="1" name=""/>
        <p:cNvGrpSpPr/>
        <p:nvPr/>
      </p:nvGrpSpPr>
      <p:grpSpPr>
        <a:xfrm>
          <a:off x="0" y="0"/>
          <a:ext cx="0" cy="0"/>
          <a:chOff x="0" y="0"/>
          <a:chExt cx="0" cy="0"/>
        </a:xfrm>
      </p:grpSpPr>
      <p:sp>
        <p:nvSpPr>
          <p:cNvPr id="14" name="Text Placeholder 5"/>
          <p:cNvSpPr>
            <a:spLocks noGrp="1"/>
          </p:cNvSpPr>
          <p:nvPr>
            <p:ph type="body" sz="quarter" idx="17"/>
          </p:nvPr>
        </p:nvSpPr>
        <p:spPr>
          <a:xfrm>
            <a:off x="6587424"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5"/>
          <p:cNvSpPr>
            <a:spLocks noGrp="1"/>
          </p:cNvSpPr>
          <p:nvPr>
            <p:ph type="body" sz="quarter" idx="16"/>
          </p:nvPr>
        </p:nvSpPr>
        <p:spPr>
          <a:xfrm>
            <a:off x="4964111"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5"/>
          <p:cNvSpPr>
            <a:spLocks noGrp="1"/>
          </p:cNvSpPr>
          <p:nvPr>
            <p:ph type="body" sz="quarter" idx="15"/>
          </p:nvPr>
        </p:nvSpPr>
        <p:spPr>
          <a:xfrm>
            <a:off x="3340797"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5"/>
          <p:cNvSpPr>
            <a:spLocks noGrp="1"/>
          </p:cNvSpPr>
          <p:nvPr>
            <p:ph type="body" sz="quarter" idx="14"/>
          </p:nvPr>
        </p:nvSpPr>
        <p:spPr>
          <a:xfrm>
            <a:off x="1717483"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p:nvPr>
        </p:nvSpPr>
        <p:spPr>
          <a:xfrm>
            <a:off x="363538" y="817866"/>
            <a:ext cx="1890563" cy="840489"/>
          </a:xfrm>
          <a:prstGeom prst="homePlate">
            <a:avLst>
              <a:gd name="adj" fmla="val 31025"/>
            </a:avLst>
          </a:prstGeom>
          <a:solidFill>
            <a:srgbClr val="2372B9"/>
          </a:solidFill>
          <a:ln w="19050">
            <a:solidFill>
              <a:schemeClr val="bg1"/>
            </a:solidFill>
          </a:ln>
        </p:spPr>
        <p:txBody>
          <a:bodyPr lIns="91440" tIns="91440" rIns="91440" bIns="91440" anchor="ctr"/>
          <a:lstStyle>
            <a:lvl1pPr>
              <a:defRPr sz="1600">
                <a:solidFill>
                  <a:schemeClr val="bg1"/>
                </a:solidFill>
                <a:latin typeface="+mj-lt"/>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05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8"/>
          </p:nvPr>
        </p:nvSpPr>
        <p:spPr>
          <a:xfrm>
            <a:off x="363538"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ext Placeholder 15"/>
          <p:cNvSpPr>
            <a:spLocks noGrp="1"/>
          </p:cNvSpPr>
          <p:nvPr>
            <p:ph type="body" sz="quarter" idx="19"/>
          </p:nvPr>
        </p:nvSpPr>
        <p:spPr>
          <a:xfrm>
            <a:off x="2033985"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Text Placeholder 15"/>
          <p:cNvSpPr>
            <a:spLocks noGrp="1"/>
          </p:cNvSpPr>
          <p:nvPr>
            <p:ph type="body" sz="quarter" idx="20"/>
          </p:nvPr>
        </p:nvSpPr>
        <p:spPr>
          <a:xfrm>
            <a:off x="3704432"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Text Placeholder 15"/>
          <p:cNvSpPr>
            <a:spLocks noGrp="1"/>
          </p:cNvSpPr>
          <p:nvPr>
            <p:ph type="body" sz="quarter" idx="21"/>
          </p:nvPr>
        </p:nvSpPr>
        <p:spPr>
          <a:xfrm>
            <a:off x="5374879"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15"/>
          <p:cNvSpPr>
            <a:spLocks noGrp="1"/>
          </p:cNvSpPr>
          <p:nvPr>
            <p:ph type="body" sz="quarter" idx="22"/>
          </p:nvPr>
        </p:nvSpPr>
        <p:spPr>
          <a:xfrm>
            <a:off x="7045325"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4"/>
          <p:cNvSpPr>
            <a:spLocks noGrp="1"/>
          </p:cNvSpPr>
          <p:nvPr>
            <p:ph type="ftr" sz="quarter" idx="23"/>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21" name="Slide Number Placeholder 5"/>
          <p:cNvSpPr>
            <a:spLocks noGrp="1"/>
          </p:cNvSpPr>
          <p:nvPr>
            <p:ph type="sldNum" sz="quarter" idx="24"/>
          </p:nvPr>
        </p:nvSpPr>
        <p:spPr/>
        <p:txBody>
          <a:bodyPr/>
          <a:lstStyle>
            <a:lvl1pPr>
              <a:defRPr/>
            </a:lvl1pPr>
          </a:lstStyle>
          <a:p>
            <a:pPr>
              <a:defRPr/>
            </a:pPr>
            <a:fld id="{A85C7C2E-F1BC-4443-8823-593843CE56DE}"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raph and Content">
    <p:spTree>
      <p:nvGrpSpPr>
        <p:cNvPr id="1" name=""/>
        <p:cNvGrpSpPr/>
        <p:nvPr/>
      </p:nvGrpSpPr>
      <p:grpSpPr>
        <a:xfrm>
          <a:off x="0" y="0"/>
          <a:ext cx="0" cy="0"/>
          <a:chOff x="0" y="0"/>
          <a:chExt cx="0" cy="0"/>
        </a:xfrm>
      </p:grpSpPr>
      <p:sp>
        <p:nvSpPr>
          <p:cNvPr id="8" name="Chart Placeholder 7"/>
          <p:cNvSpPr>
            <a:spLocks noGrp="1"/>
          </p:cNvSpPr>
          <p:nvPr>
            <p:ph type="chart" sz="quarter" idx="14"/>
          </p:nvPr>
        </p:nvSpPr>
        <p:spPr>
          <a:xfrm>
            <a:off x="363538" y="1305091"/>
            <a:ext cx="8412162" cy="2157856"/>
          </a:xfrm>
        </p:spPr>
        <p:txBody>
          <a:bodyPr rtlCol="0">
            <a:noAutofit/>
          </a:bodyPr>
          <a:lstStyle>
            <a:lvl1pPr>
              <a:defRPr sz="1200">
                <a:solidFill>
                  <a:schemeClr val="tx1"/>
                </a:solidFill>
              </a:defRPr>
            </a:lvl1pPr>
          </a:lstStyle>
          <a:p>
            <a:pPr lvl="0"/>
            <a:r>
              <a:rPr lang="en-US" noProof="0" smtClean="0"/>
              <a:t>Click icon to add chart</a:t>
            </a:r>
            <a:endParaRPr lang="en-US" noProof="0" dirty="0"/>
          </a:p>
        </p:txBody>
      </p:sp>
      <p:sp>
        <p:nvSpPr>
          <p:cNvPr id="3" name="Content Placeholder 2"/>
          <p:cNvSpPr>
            <a:spLocks noGrp="1"/>
          </p:cNvSpPr>
          <p:nvPr>
            <p:ph idx="1"/>
          </p:nvPr>
        </p:nvSpPr>
        <p:spPr>
          <a:xfrm>
            <a:off x="363538" y="806450"/>
            <a:ext cx="8412162" cy="361111"/>
          </a:xfrm>
        </p:spPr>
        <p:txBody>
          <a:bodyPr/>
          <a:lstStyle>
            <a:lvl1pPr>
              <a:defRPr sz="1600">
                <a:solidFill>
                  <a:schemeClr val="accent3"/>
                </a:solidFill>
              </a:defRPr>
            </a:lvl1pPr>
            <a:lvl2pPr marL="0" indent="0">
              <a:spcBef>
                <a:spcPts val="0"/>
              </a:spcBef>
              <a:buNone/>
              <a:defRPr sz="1400"/>
            </a:lvl2pPr>
            <a:lvl3pPr>
              <a:defRPr sz="140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10" name="Text Placeholder 9"/>
          <p:cNvSpPr>
            <a:spLocks noGrp="1"/>
          </p:cNvSpPr>
          <p:nvPr>
            <p:ph type="body" sz="quarter" idx="15"/>
          </p:nvPr>
        </p:nvSpPr>
        <p:spPr>
          <a:xfrm>
            <a:off x="363538" y="3697288"/>
            <a:ext cx="8412162" cy="2614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6"/>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7" name="Slide Number Placeholder 5"/>
          <p:cNvSpPr>
            <a:spLocks noGrp="1"/>
          </p:cNvSpPr>
          <p:nvPr>
            <p:ph type="sldNum" sz="quarter" idx="17"/>
          </p:nvPr>
        </p:nvSpPr>
        <p:spPr/>
        <p:txBody>
          <a:bodyPr/>
          <a:lstStyle>
            <a:lvl1pPr>
              <a:defRPr/>
            </a:lvl1pPr>
          </a:lstStyle>
          <a:p>
            <a:pPr>
              <a:defRPr/>
            </a:pPr>
            <a:fld id="{4C8A4BFE-DFEF-4469-A984-B507926517B5}"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3" name="Footer Placeholder 2"/>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4" name="Slide Number Placeholder 3"/>
          <p:cNvSpPr>
            <a:spLocks noGrp="1"/>
          </p:cNvSpPr>
          <p:nvPr>
            <p:ph type="sldNum" sz="quarter" idx="11"/>
          </p:nvPr>
        </p:nvSpPr>
        <p:spPr/>
        <p:txBody>
          <a:bodyPr/>
          <a:lstStyle>
            <a:lvl1pPr>
              <a:defRPr/>
            </a:lvl1pPr>
          </a:lstStyle>
          <a:p>
            <a:pPr>
              <a:defRPr/>
            </a:pPr>
            <a:fld id="{42943DA2-2DC1-48A2-AA3D-07AC748B4E4E}"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8" name="Picture Placeholder 7"/>
          <p:cNvSpPr>
            <a:spLocks noGrp="1"/>
          </p:cNvSpPr>
          <p:nvPr>
            <p:ph type="pic" sz="quarter" idx="13"/>
          </p:nvPr>
        </p:nvSpPr>
        <p:spPr>
          <a:xfrm>
            <a:off x="1" y="0"/>
            <a:ext cx="9144000" cy="6402388"/>
          </a:xfrm>
        </p:spPr>
        <p:txBody>
          <a:bodyPr rtlCol="0">
            <a:noAutofit/>
          </a:bodyPr>
          <a:lstStyle/>
          <a:p>
            <a:pPr lvl="0"/>
            <a:r>
              <a:rPr lang="en-US" noProof="0" smtClean="0"/>
              <a:t>Click icon to add picture</a:t>
            </a:r>
            <a:endParaRPr lang="en-US" noProof="0"/>
          </a:p>
        </p:txBody>
      </p:sp>
      <p:sp>
        <p:nvSpPr>
          <p:cNvPr id="4" name="Footer Placeholder 2"/>
          <p:cNvSpPr>
            <a:spLocks noGrp="1"/>
          </p:cNvSpPr>
          <p:nvPr>
            <p:ph type="ftr" sz="quarter" idx="14"/>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5" name="Slide Number Placeholder 3"/>
          <p:cNvSpPr>
            <a:spLocks noGrp="1"/>
          </p:cNvSpPr>
          <p:nvPr>
            <p:ph type="sldNum" sz="quarter" idx="15"/>
          </p:nvPr>
        </p:nvSpPr>
        <p:spPr/>
        <p:txBody>
          <a:bodyPr/>
          <a:lstStyle>
            <a:lvl1pPr>
              <a:defRPr/>
            </a:lvl1pPr>
          </a:lstStyle>
          <a:p>
            <a:pPr>
              <a:defRPr/>
            </a:pPr>
            <a:fld id="{33AA95F5-0A04-49D2-9508-C321DD914841}"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smtClean="0">
                <a:solidFill>
                  <a:srgbClr val="FFFFFF"/>
                </a:solidFill>
              </a:rPr>
              <a:t>April 2012</a:t>
            </a:r>
            <a:endParaRPr lang="en-US">
              <a:solidFill>
                <a:srgbClr val="FFFFFF"/>
              </a:solidFill>
            </a:endParaRPr>
          </a:p>
        </p:txBody>
      </p:sp>
      <p:sp>
        <p:nvSpPr>
          <p:cNvPr id="8" name="Rectangle 15"/>
          <p:cNvSpPr>
            <a:spLocks noGrp="1" noChangeArrowheads="1"/>
          </p:cNvSpPr>
          <p:nvPr>
            <p:ph type="ftr" sz="quarter" idx="11"/>
          </p:nvPr>
        </p:nvSpPr>
        <p:spPr>
          <a:xfrm>
            <a:off x="2333625" y="5067300"/>
            <a:ext cx="2895600" cy="419100"/>
          </a:xfrm>
        </p:spPr>
        <p:txBody>
          <a:bodyPr/>
          <a:lstStyle>
            <a:lvl1pPr algn="l">
              <a:defRPr sz="1800" b="1">
                <a:solidFill>
                  <a:schemeClr val="bg1"/>
                </a:solidFill>
              </a:defRPr>
            </a:lvl1pPr>
          </a:lstStyle>
          <a:p>
            <a:pPr>
              <a:defRPr/>
            </a:pPr>
            <a:r>
              <a:rPr lang="en-US" smtClean="0">
                <a:solidFill>
                  <a:srgbClr val="FFFFFF"/>
                </a:solidFill>
              </a:rPr>
              <a:t>Retail DR Business Case</a:t>
            </a:r>
            <a:endParaRPr lang="en-US">
              <a:solidFill>
                <a:srgbClr val="FFFFFF"/>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63F2595-9186-4091-9FC4-FE34C5EA1C08}"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8A2055B-F4DE-4B1B-A60A-85D5991B65DB}"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46E988AB-495E-4BB5-963C-0DF638865063}"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071A58-D3C2-4EB3-B18B-F0EDCC4E6411}" type="datetime1">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7E49438-D142-46A9-ADF1-F3C1923D9866}" type="slidenum">
              <a:rPr lang="en-US">
                <a:solidFill>
                  <a:srgbClr val="000000"/>
                </a:solidFill>
              </a:rPr>
              <a:pPr>
                <a:defRPr/>
              </a:pPr>
              <a:t>‹#›</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724E791-27F0-4B7E-9D8A-54A396B468FA}" type="slidenum">
              <a:rPr lang="en-US">
                <a:solidFill>
                  <a:srgbClr val="000000"/>
                </a:solidFill>
              </a:rPr>
              <a:pPr>
                <a:defRPr/>
              </a:pPr>
              <a:t>‹#›</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04E0585-E369-4424-B4A8-CDC7EE962C27}" type="slidenum">
              <a:rPr lang="en-US">
                <a:solidFill>
                  <a:srgbClr val="000000"/>
                </a:solidFill>
              </a:rPr>
              <a:pPr>
                <a:defRPr/>
              </a:pPr>
              <a:t>‹#›</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B25C741-2A65-4A19-942F-2384BC144155}"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573721AF-90A7-4361-8137-2F29565C34AD}"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88D6CB9-DC31-455B-8413-BF6873B908EE}"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C43DE63-DED7-4464-A096-731993A5E5A8}"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D75CB116-8B71-42E7-A2E2-2565BD622116}"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C6E76425-1D2E-4A00-9389-2F13FF5E5FC7}"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8F805C-440F-414B-911E-155DEF915105}" type="datetime1">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59A062-1940-48CD-AE85-930F4017159B}" type="datetime1">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89408F-F967-47A8-ACF8-63C2B85848AF}" type="datetime1">
              <a:rPr lang="en-US" smtClean="0"/>
              <a:pPr/>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C928F-D727-4E4C-82B8-BDEBA21394A4}" type="datetime1">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BB87D9-9A28-4FA9-BEFF-65869D77EB18}" type="datetime1">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F29CC7-33D8-499B-AFF6-9CFE2538DE74}" type="datetime1">
              <a:rPr lang="en-US" smtClean="0"/>
              <a:pPr/>
              <a:t>7/9/2013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826A28-757C-4AD4-8A72-EF58A3261C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fontAlgn="base">
              <a:spcBef>
                <a:spcPct val="0"/>
              </a:spcBef>
              <a:spcAft>
                <a:spcPct val="0"/>
              </a:spcAft>
              <a:defRPr/>
            </a:pPr>
            <a:fld id="{5DDF5C27-C822-4F72-BA1B-4C6D8F543EB2}"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fontAlgn="base">
              <a:spcBef>
                <a:spcPct val="0"/>
              </a:spcBef>
              <a:spcAft>
                <a:spcPct val="0"/>
              </a:spcAft>
              <a:defRPr/>
            </a:pPr>
            <a:r>
              <a:rPr lang="en-US">
                <a:solidFill>
                  <a:srgbClr val="000000"/>
                </a:solidFill>
              </a:rPr>
              <a:t>DSWG Meeting</a:t>
            </a:r>
          </a:p>
        </p:txBody>
      </p:sp>
      <p:sp>
        <p:nvSpPr>
          <p:cNvPr id="1033" name="Line 11"/>
          <p:cNvSpPr>
            <a:spLocks noChangeShapeType="1"/>
          </p:cNvSpPr>
          <p:nvPr userDrawn="1"/>
        </p:nvSpPr>
        <p:spPr bwMode="auto">
          <a:xfrm>
            <a:off x="1069975" y="6457950"/>
            <a:ext cx="0" cy="219075"/>
          </a:xfrm>
          <a:prstGeom prst="line">
            <a:avLst/>
          </a:prstGeom>
          <a:noFill/>
          <a:ln w="9525">
            <a:solidFill>
              <a:schemeClr val="tx1"/>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cs typeface="+mn-cs"/>
              </a:defRPr>
            </a:lvl1pPr>
          </a:lstStyle>
          <a:p>
            <a:pPr fontAlgn="base">
              <a:spcBef>
                <a:spcPct val="0"/>
              </a:spcBef>
              <a:spcAft>
                <a:spcPct val="0"/>
              </a:spcAft>
              <a:defRPr/>
            </a:pPr>
            <a:r>
              <a:rPr lang="en-US">
                <a:solidFill>
                  <a:srgbClr val="000000"/>
                </a:solidFill>
              </a:rPr>
              <a:t>8/22/2012</a:t>
            </a:r>
          </a:p>
        </p:txBody>
      </p:sp>
      <p:sp>
        <p:nvSpPr>
          <p:cNvPr id="1035" name="Line 12"/>
          <p:cNvSpPr>
            <a:spLocks noChangeShapeType="1"/>
          </p:cNvSpPr>
          <p:nvPr userDrawn="1"/>
        </p:nvSpPr>
        <p:spPr bwMode="auto">
          <a:xfrm>
            <a:off x="0" y="673100"/>
            <a:ext cx="9144000" cy="0"/>
          </a:xfrm>
          <a:prstGeom prst="line">
            <a:avLst/>
          </a:prstGeom>
          <a:noFill/>
          <a:ln w="57150">
            <a:solidFill>
              <a:schemeClr val="hlink"/>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2" name="Straight Connector 11"/>
          <p:cNvCxnSpPr/>
          <p:nvPr/>
        </p:nvCxnSpPr>
        <p:spPr>
          <a:xfrm>
            <a:off x="363538" y="6596063"/>
            <a:ext cx="7955280" cy="0"/>
          </a:xfrm>
          <a:prstGeom prst="line">
            <a:avLst/>
          </a:prstGeom>
          <a:ln w="12700">
            <a:gradFill>
              <a:gsLst>
                <a:gs pos="6000">
                  <a:schemeClr val="bg2"/>
                </a:gs>
                <a:gs pos="41000">
                  <a:schemeClr val="bg2"/>
                </a:gs>
                <a:gs pos="85000">
                  <a:schemeClr val="bg2">
                    <a:alpha val="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1027" name="Picture 13"/>
          <p:cNvPicPr>
            <a:picLocks noChangeAspect="1"/>
          </p:cNvPicPr>
          <p:nvPr/>
        </p:nvPicPr>
        <p:blipFill>
          <a:blip r:embed="rId15" cstate="print"/>
          <a:srcRect/>
          <a:stretch>
            <a:fillRect/>
          </a:stretch>
        </p:blipFill>
        <p:spPr bwMode="auto">
          <a:xfrm>
            <a:off x="7613650" y="6507163"/>
            <a:ext cx="1403350" cy="334962"/>
          </a:xfrm>
          <a:prstGeom prst="rect">
            <a:avLst/>
          </a:prstGeom>
          <a:noFill/>
          <a:ln w="9525">
            <a:noFill/>
            <a:miter lim="800000"/>
            <a:headEnd/>
            <a:tailEnd/>
          </a:ln>
        </p:spPr>
      </p:pic>
      <p:sp>
        <p:nvSpPr>
          <p:cNvPr id="1028" name="Title Placeholder 1"/>
          <p:cNvSpPr>
            <a:spLocks noGrp="1"/>
          </p:cNvSpPr>
          <p:nvPr>
            <p:ph type="title"/>
          </p:nvPr>
        </p:nvSpPr>
        <p:spPr bwMode="auto">
          <a:xfrm>
            <a:off x="363538" y="0"/>
            <a:ext cx="8412162" cy="728663"/>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a:t>
            </a:r>
            <a:br>
              <a:rPr lang="en-US" smtClean="0"/>
            </a:br>
            <a:r>
              <a:rPr lang="en-US" smtClean="0"/>
              <a:t>title style</a:t>
            </a:r>
          </a:p>
        </p:txBody>
      </p:sp>
      <p:sp>
        <p:nvSpPr>
          <p:cNvPr id="1029" name="Text Placeholder 2"/>
          <p:cNvSpPr>
            <a:spLocks noGrp="1"/>
          </p:cNvSpPr>
          <p:nvPr>
            <p:ph type="body" idx="1"/>
          </p:nvPr>
        </p:nvSpPr>
        <p:spPr bwMode="auto">
          <a:xfrm>
            <a:off x="363538" y="806450"/>
            <a:ext cx="8412162" cy="5595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738188" y="6624638"/>
            <a:ext cx="6765925" cy="212725"/>
          </a:xfrm>
          <a:prstGeom prst="rect">
            <a:avLst/>
          </a:prstGeom>
        </p:spPr>
        <p:txBody>
          <a:bodyPr vert="horz" lIns="0" tIns="0" rIns="0" bIns="0" rtlCol="0" anchor="ctr" anchorCtr="0"/>
          <a:lstStyle>
            <a:lvl1pPr algn="l" fontAlgn="auto">
              <a:spcBef>
                <a:spcPts val="0"/>
              </a:spcBef>
              <a:spcAft>
                <a:spcPts val="0"/>
              </a:spcAft>
              <a:defRPr sz="800">
                <a:solidFill>
                  <a:schemeClr val="accent3"/>
                </a:solidFill>
                <a:latin typeface="+mn-lt"/>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6" name="Slide Number Placeholder 5"/>
          <p:cNvSpPr>
            <a:spLocks noGrp="1"/>
          </p:cNvSpPr>
          <p:nvPr>
            <p:ph type="sldNum" sz="quarter" idx="4"/>
          </p:nvPr>
        </p:nvSpPr>
        <p:spPr>
          <a:xfrm>
            <a:off x="363538" y="6624638"/>
            <a:ext cx="342900" cy="212725"/>
          </a:xfrm>
          <a:prstGeom prst="rect">
            <a:avLst/>
          </a:prstGeom>
        </p:spPr>
        <p:txBody>
          <a:bodyPr vert="horz" lIns="0" tIns="0" rIns="0" bIns="0" rtlCol="0" anchor="ctr" anchorCtr="0"/>
          <a:lstStyle>
            <a:lvl1pPr algn="l" fontAlgn="auto">
              <a:spcBef>
                <a:spcPts val="0"/>
              </a:spcBef>
              <a:spcAft>
                <a:spcPts val="0"/>
              </a:spcAft>
              <a:defRPr sz="800">
                <a:solidFill>
                  <a:schemeClr val="accent3"/>
                </a:solidFill>
                <a:latin typeface="+mn-lt"/>
              </a:defRPr>
            </a:lvl1pPr>
          </a:lstStyle>
          <a:p>
            <a:pPr>
              <a:defRPr/>
            </a:pPr>
            <a:fld id="{9EA36FCC-C283-4316-9E83-9EDA39B72359}" type="slidenum">
              <a:rPr lang="en-US">
                <a:solidFill>
                  <a:srgbClr val="2372B9"/>
                </a:solidFill>
              </a:rPr>
              <a:pPr>
                <a:defRPr/>
              </a:pPr>
              <a:t>‹#›</a:t>
            </a:fld>
            <a:endParaRPr lang="en-US">
              <a:solidFill>
                <a:srgbClr val="2372B9"/>
              </a:solidFill>
            </a:endParaRPr>
          </a:p>
        </p:txBody>
      </p:sp>
      <p:cxnSp>
        <p:nvCxnSpPr>
          <p:cNvPr id="13" name="Straight Connector 12"/>
          <p:cNvCxnSpPr/>
          <p:nvPr/>
        </p:nvCxnSpPr>
        <p:spPr>
          <a:xfrm>
            <a:off x="363538" y="754063"/>
            <a:ext cx="84121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dt="0"/>
  <p:txStyles>
    <p:titleStyle>
      <a:lvl1pPr algn="l" rtl="0" eaLnBrk="0" fontAlgn="base" hangingPunct="0">
        <a:lnSpc>
          <a:spcPct val="90000"/>
        </a:lnSpc>
        <a:spcBef>
          <a:spcPct val="0"/>
        </a:spcBef>
        <a:spcAft>
          <a:spcPct val="0"/>
        </a:spcAft>
        <a:defRPr sz="2400" kern="1200">
          <a:solidFill>
            <a:srgbClr val="2372B9"/>
          </a:solidFill>
          <a:latin typeface="+mj-lt"/>
          <a:ea typeface="+mj-ea"/>
          <a:cs typeface="+mj-cs"/>
        </a:defRPr>
      </a:lvl1pPr>
      <a:lvl2pPr algn="l" rtl="0" eaLnBrk="0" fontAlgn="base" hangingPunct="0">
        <a:lnSpc>
          <a:spcPct val="90000"/>
        </a:lnSpc>
        <a:spcBef>
          <a:spcPct val="0"/>
        </a:spcBef>
        <a:spcAft>
          <a:spcPct val="0"/>
        </a:spcAft>
        <a:defRPr sz="2400">
          <a:solidFill>
            <a:srgbClr val="2372B9"/>
          </a:solidFill>
          <a:latin typeface="Franklin Gothic Demi" pitchFamily="34" charset="0"/>
        </a:defRPr>
      </a:lvl2pPr>
      <a:lvl3pPr algn="l" rtl="0" eaLnBrk="0" fontAlgn="base" hangingPunct="0">
        <a:lnSpc>
          <a:spcPct val="90000"/>
        </a:lnSpc>
        <a:spcBef>
          <a:spcPct val="0"/>
        </a:spcBef>
        <a:spcAft>
          <a:spcPct val="0"/>
        </a:spcAft>
        <a:defRPr sz="2400">
          <a:solidFill>
            <a:srgbClr val="2372B9"/>
          </a:solidFill>
          <a:latin typeface="Franklin Gothic Demi" pitchFamily="34" charset="0"/>
        </a:defRPr>
      </a:lvl3pPr>
      <a:lvl4pPr algn="l" rtl="0" eaLnBrk="0" fontAlgn="base" hangingPunct="0">
        <a:lnSpc>
          <a:spcPct val="90000"/>
        </a:lnSpc>
        <a:spcBef>
          <a:spcPct val="0"/>
        </a:spcBef>
        <a:spcAft>
          <a:spcPct val="0"/>
        </a:spcAft>
        <a:defRPr sz="2400">
          <a:solidFill>
            <a:srgbClr val="2372B9"/>
          </a:solidFill>
          <a:latin typeface="Franklin Gothic Demi" pitchFamily="34" charset="0"/>
        </a:defRPr>
      </a:lvl4pPr>
      <a:lvl5pPr algn="l" rtl="0" eaLnBrk="0" fontAlgn="base" hangingPunct="0">
        <a:lnSpc>
          <a:spcPct val="90000"/>
        </a:lnSpc>
        <a:spcBef>
          <a:spcPct val="0"/>
        </a:spcBef>
        <a:spcAft>
          <a:spcPct val="0"/>
        </a:spcAft>
        <a:defRPr sz="2400">
          <a:solidFill>
            <a:srgbClr val="2372B9"/>
          </a:solidFill>
          <a:latin typeface="Franklin Gothic Demi" pitchFamily="34" charset="0"/>
        </a:defRPr>
      </a:lvl5pPr>
      <a:lvl6pPr marL="457200" algn="l" rtl="0" fontAlgn="base">
        <a:lnSpc>
          <a:spcPct val="90000"/>
        </a:lnSpc>
        <a:spcBef>
          <a:spcPct val="0"/>
        </a:spcBef>
        <a:spcAft>
          <a:spcPct val="0"/>
        </a:spcAft>
        <a:defRPr sz="2400">
          <a:solidFill>
            <a:srgbClr val="2372B9"/>
          </a:solidFill>
          <a:latin typeface="Franklin Gothic Demi" pitchFamily="34" charset="0"/>
        </a:defRPr>
      </a:lvl6pPr>
      <a:lvl7pPr marL="914400" algn="l" rtl="0" fontAlgn="base">
        <a:lnSpc>
          <a:spcPct val="90000"/>
        </a:lnSpc>
        <a:spcBef>
          <a:spcPct val="0"/>
        </a:spcBef>
        <a:spcAft>
          <a:spcPct val="0"/>
        </a:spcAft>
        <a:defRPr sz="2400">
          <a:solidFill>
            <a:srgbClr val="2372B9"/>
          </a:solidFill>
          <a:latin typeface="Franklin Gothic Demi" pitchFamily="34" charset="0"/>
        </a:defRPr>
      </a:lvl7pPr>
      <a:lvl8pPr marL="1371600" algn="l" rtl="0" fontAlgn="base">
        <a:lnSpc>
          <a:spcPct val="90000"/>
        </a:lnSpc>
        <a:spcBef>
          <a:spcPct val="0"/>
        </a:spcBef>
        <a:spcAft>
          <a:spcPct val="0"/>
        </a:spcAft>
        <a:defRPr sz="2400">
          <a:solidFill>
            <a:srgbClr val="2372B9"/>
          </a:solidFill>
          <a:latin typeface="Franklin Gothic Demi" pitchFamily="34" charset="0"/>
        </a:defRPr>
      </a:lvl8pPr>
      <a:lvl9pPr marL="1828800" algn="l" rtl="0" fontAlgn="base">
        <a:lnSpc>
          <a:spcPct val="90000"/>
        </a:lnSpc>
        <a:spcBef>
          <a:spcPct val="0"/>
        </a:spcBef>
        <a:spcAft>
          <a:spcPct val="0"/>
        </a:spcAft>
        <a:defRPr sz="2400">
          <a:solidFill>
            <a:srgbClr val="2372B9"/>
          </a:solidFill>
          <a:latin typeface="Franklin Gothic Demi" pitchFamily="34" charset="0"/>
        </a:defRPr>
      </a:lvl9pPr>
    </p:titleStyle>
    <p:bodyStyle>
      <a:lvl1pPr algn="l" rtl="0" eaLnBrk="0" fontAlgn="base" hangingPunct="0">
        <a:lnSpc>
          <a:spcPct val="95000"/>
        </a:lnSpc>
        <a:spcBef>
          <a:spcPts val="600"/>
        </a:spcBef>
        <a:spcAft>
          <a:spcPct val="0"/>
        </a:spcAft>
        <a:defRPr sz="1600" kern="1200">
          <a:solidFill>
            <a:schemeClr val="tx1"/>
          </a:solidFill>
          <a:latin typeface="+mn-lt"/>
          <a:ea typeface="+mn-ea"/>
          <a:cs typeface="+mn-cs"/>
        </a:defRPr>
      </a:lvl1pPr>
      <a:lvl2pPr marL="171450" indent="-171450" algn="l" rtl="0" eaLnBrk="0" fontAlgn="base" hangingPunct="0">
        <a:lnSpc>
          <a:spcPct val="95000"/>
        </a:lnSpc>
        <a:spcBef>
          <a:spcPts val="300"/>
        </a:spcBef>
        <a:spcAft>
          <a:spcPct val="0"/>
        </a:spcAft>
        <a:buFont typeface="Arial" charset="0"/>
        <a:buChar char="•"/>
        <a:defRPr sz="1600" kern="1200">
          <a:solidFill>
            <a:schemeClr val="tx1"/>
          </a:solidFill>
          <a:latin typeface="+mn-lt"/>
          <a:ea typeface="+mn-ea"/>
          <a:cs typeface="+mn-cs"/>
        </a:defRPr>
      </a:lvl2pPr>
      <a:lvl3pPr marL="342900" indent="-171450" algn="l" rtl="0" eaLnBrk="0" fontAlgn="base" hangingPunct="0">
        <a:lnSpc>
          <a:spcPct val="95000"/>
        </a:lnSpc>
        <a:spcBef>
          <a:spcPts val="200"/>
        </a:spcBef>
        <a:spcAft>
          <a:spcPct val="0"/>
        </a:spcAft>
        <a:buFont typeface="Franklin Gothic Book" pitchFamily="34" charset="0"/>
        <a:buChar char="–"/>
        <a:defRPr sz="1600" kern="1200">
          <a:solidFill>
            <a:schemeClr val="tx1"/>
          </a:solidFill>
          <a:latin typeface="+mn-lt"/>
          <a:ea typeface="+mn-ea"/>
          <a:cs typeface="+mn-cs"/>
        </a:defRPr>
      </a:lvl3pPr>
      <a:lvl4pPr marL="514350" indent="-171450" algn="l" rtl="0" eaLnBrk="0" fontAlgn="base" hangingPunct="0">
        <a:lnSpc>
          <a:spcPct val="95000"/>
        </a:lnSpc>
        <a:spcBef>
          <a:spcPts val="100"/>
        </a:spcBef>
        <a:spcAft>
          <a:spcPct val="0"/>
        </a:spcAft>
        <a:buFont typeface="Arial" charset="0"/>
        <a:buChar char="•"/>
        <a:defRPr sz="1600" kern="1200">
          <a:solidFill>
            <a:schemeClr val="tx1"/>
          </a:solidFill>
          <a:latin typeface="+mn-lt"/>
          <a:ea typeface="+mn-ea"/>
          <a:cs typeface="+mn-cs"/>
        </a:defRPr>
      </a:lvl4pPr>
      <a:lvl5pPr marL="628650" indent="-114300" algn="l" rtl="0" eaLnBrk="0" fontAlgn="base" hangingPunct="0">
        <a:lnSpc>
          <a:spcPct val="95000"/>
        </a:lnSpc>
        <a:spcBef>
          <a:spcPts val="1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233EB112-9CBB-44E7-A7FC-7363E4EC2E41}"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pic>
        <p:nvPicPr>
          <p:cNvPr id="1029" name="Picture 8" descr="logo_C"/>
          <p:cNvPicPr>
            <a:picLocks noChangeAspect="1" noChangeArrowheads="1"/>
          </p:cNvPicPr>
          <p:nvPr/>
        </p:nvPicPr>
        <p:blipFill>
          <a:blip r:embed="rId15"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fontAlgn="base">
              <a:spcBef>
                <a:spcPct val="0"/>
              </a:spcBef>
              <a:spcAft>
                <a:spcPct val="0"/>
              </a:spcAft>
              <a:defRPr/>
            </a:pPr>
            <a:r>
              <a:rPr lang="en-US" smtClean="0">
                <a:solidFill>
                  <a:srgbClr val="000000"/>
                </a:solidFill>
              </a:rPr>
              <a:t>Retail DR Business Case</a:t>
            </a:r>
            <a:endParaRPr lang="en-US">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fontAlgn="base">
              <a:spcBef>
                <a:spcPct val="0"/>
              </a:spcBef>
              <a:spcAft>
                <a:spcPct val="0"/>
              </a:spcAft>
              <a:defRPr/>
            </a:pPr>
            <a:r>
              <a:rPr lang="en-US" smtClean="0">
                <a:solidFill>
                  <a:srgbClr val="000000"/>
                </a:solidFill>
              </a:rPr>
              <a:t>April 2012</a:t>
            </a:r>
            <a:endParaRPr lang="en-US">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23565" name="Rectangle 13"/>
          <p:cNvSpPr>
            <a:spLocks noChangeArrowheads="1"/>
          </p:cNvSpPr>
          <p:nvPr/>
        </p:nvSpPr>
        <p:spPr bwMode="auto">
          <a:xfrm>
            <a:off x="3886200" y="6381750"/>
            <a:ext cx="2133600" cy="476250"/>
          </a:xfrm>
          <a:prstGeom prst="rect">
            <a:avLst/>
          </a:prstGeom>
          <a:noFill/>
          <a:ln w="9525">
            <a:noFill/>
            <a:miter lim="800000"/>
            <a:headEnd/>
            <a:tailEnd/>
          </a:ln>
          <a:effectLst/>
        </p:spPr>
        <p:txBody>
          <a:bodyPr/>
          <a:lstStyle/>
          <a:p>
            <a:pPr algn="ctr" fontAlgn="base">
              <a:spcBef>
                <a:spcPct val="0"/>
              </a:spcBef>
              <a:spcAft>
                <a:spcPct val="0"/>
              </a:spcAft>
              <a:defRPr/>
            </a:pPr>
            <a:fld id="{86499295-1057-4CEF-8540-1CABA3297AB8}" type="slidenum">
              <a:rPr lang="en-US" sz="1400">
                <a:solidFill>
                  <a:srgbClr val="000000"/>
                </a:solidFill>
              </a:rPr>
              <a:pPr algn="ctr" fontAlgn="base">
                <a:spcBef>
                  <a:spcPct val="0"/>
                </a:spcBef>
                <a:spcAft>
                  <a:spcPct val="0"/>
                </a:spcAft>
                <a:def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600200"/>
          </a:xfrm>
        </p:spPr>
        <p:txBody>
          <a:bodyPr>
            <a:normAutofit fontScale="90000"/>
          </a:bodyPr>
          <a:lstStyle/>
          <a:p>
            <a:r>
              <a:rPr lang="en-US" sz="4900" dirty="0" smtClean="0"/>
              <a:t>DSWG Update to WMS</a:t>
            </a:r>
            <a:r>
              <a:rPr lang="en-US" dirty="0" smtClean="0"/>
              <a:t/>
            </a:r>
            <a:br>
              <a:rPr lang="en-US" dirty="0" smtClean="0"/>
            </a:br>
            <a:r>
              <a:rPr lang="en-US" dirty="0" smtClean="0"/>
              <a:t>7/10/2013</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fld id="{2E826A28-757C-4AD4-8A72-EF58A3261CD1}" type="slidenum">
              <a:rPr lang="en-US" smtClean="0"/>
              <a:pPr/>
              <a:t>1</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0" y="1159933"/>
            <a:ext cx="9144000" cy="19473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150000"/>
              </a:lnSpc>
              <a:spcBef>
                <a:spcPct val="20000"/>
              </a:spcBef>
              <a:spcAft>
                <a:spcPct val="0"/>
              </a:spcAft>
              <a:buFontTx/>
              <a:buChar char="•"/>
            </a:pPr>
            <a:endParaRPr lang="en-US" smtClean="0">
              <a:solidFill>
                <a:prstClr val="black"/>
              </a:solidFill>
              <a:latin typeface="Arial" charset="0"/>
              <a:cs typeface="Arial" charset="0"/>
            </a:endParaRPr>
          </a:p>
        </p:txBody>
      </p:sp>
      <p:sp>
        <p:nvSpPr>
          <p:cNvPr id="10" name="Rectangle 9"/>
          <p:cNvSpPr/>
          <p:nvPr/>
        </p:nvSpPr>
        <p:spPr bwMode="auto">
          <a:xfrm>
            <a:off x="67733" y="5528733"/>
            <a:ext cx="8712200" cy="115993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150000"/>
              </a:lnSpc>
              <a:spcBef>
                <a:spcPct val="20000"/>
              </a:spcBef>
              <a:spcAft>
                <a:spcPct val="0"/>
              </a:spcAft>
              <a:buFontTx/>
              <a:buChar char="•"/>
            </a:pPr>
            <a:endParaRPr lang="en-US" smtClean="0">
              <a:solidFill>
                <a:prstClr val="black"/>
              </a:solidFill>
              <a:latin typeface="Arial" charset="0"/>
              <a:cs typeface="Arial" charset="0"/>
            </a:endParaRPr>
          </a:p>
        </p:txBody>
      </p:sp>
      <p:sp>
        <p:nvSpPr>
          <p:cNvPr id="5" name="Slide Number Placeholder 3"/>
          <p:cNvSpPr>
            <a:spLocks noGrp="1"/>
          </p:cNvSpPr>
          <p:nvPr>
            <p:ph type="sldNum" sz="quarter" idx="4294967295"/>
          </p:nvPr>
        </p:nvSpPr>
        <p:spPr>
          <a:xfrm>
            <a:off x="457200" y="6356350"/>
            <a:ext cx="2133600" cy="365125"/>
          </a:xfrm>
          <a:prstGeom prst="rect">
            <a:avLst/>
          </a:prstGeom>
        </p:spPr>
        <p:txBody>
          <a:bodyPr/>
          <a:lstStyle/>
          <a:p>
            <a:fld id="{5F9BB67D-8EEA-4597-A15F-0AB59A0605F6}" type="slidenum">
              <a:rPr lang="en-US">
                <a:solidFill>
                  <a:prstClr val="black">
                    <a:tint val="75000"/>
                  </a:prstClr>
                </a:solidFill>
              </a:rPr>
              <a:pPr/>
              <a:t>2</a:t>
            </a:fld>
            <a:endParaRPr lang="en-US">
              <a:solidFill>
                <a:prstClr val="black">
                  <a:tint val="75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206454704"/>
              </p:ext>
            </p:extLst>
          </p:nvPr>
        </p:nvGraphicFramePr>
        <p:xfrm>
          <a:off x="-9525" y="-3"/>
          <a:ext cx="9144000" cy="6858003"/>
        </p:xfrm>
        <a:graphic>
          <a:graphicData uri="http://schemas.openxmlformats.org/drawingml/2006/table">
            <a:tbl>
              <a:tblPr/>
              <a:tblGrid>
                <a:gridCol w="191088"/>
                <a:gridCol w="1485312"/>
                <a:gridCol w="1676400"/>
                <a:gridCol w="685800"/>
                <a:gridCol w="838200"/>
                <a:gridCol w="3276600"/>
                <a:gridCol w="990600"/>
              </a:tblGrid>
              <a:tr h="270890">
                <a:tc gridSpan="7">
                  <a:txBody>
                    <a:bodyPr/>
                    <a:lstStyle/>
                    <a:p>
                      <a:pPr algn="ctr" fontAlgn="ctr"/>
                      <a:r>
                        <a:rPr lang="en-US" sz="1400" b="1" i="0" u="none" strike="noStrike" dirty="0">
                          <a:solidFill>
                            <a:srgbClr val="000000"/>
                          </a:solidFill>
                          <a:effectLst/>
                          <a:latin typeface="Calibri"/>
                        </a:rPr>
                        <a:t>DSWG Goals for </a:t>
                      </a:r>
                      <a:r>
                        <a:rPr lang="en-US" sz="1400" b="1" i="0" u="none" strike="noStrike" dirty="0" smtClean="0">
                          <a:solidFill>
                            <a:srgbClr val="000000"/>
                          </a:solidFill>
                          <a:effectLst/>
                          <a:latin typeface="Calibri"/>
                        </a:rPr>
                        <a:t>2013</a:t>
                      </a:r>
                      <a:endParaRPr lang="en-US" sz="1400" b="1" i="0" u="none" strike="noStrike" dirty="0">
                        <a:solidFill>
                          <a:srgbClr val="000000"/>
                        </a:solidFill>
                        <a:effectLst/>
                        <a:latin typeface="Calibri"/>
                      </a:endParaRPr>
                    </a:p>
                  </a:txBody>
                  <a:tcPr marL="6519" marR="6519" marT="65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2062">
                <a:tc>
                  <a:txBody>
                    <a:bodyPr/>
                    <a:lstStyle/>
                    <a:p>
                      <a:pPr algn="ctr" fontAlgn="b"/>
                      <a:r>
                        <a:rPr lang="en-US" sz="1000" b="1" i="0" u="none" strike="noStrike" dirty="0">
                          <a:solidFill>
                            <a:srgbClr val="000000"/>
                          </a:solidFill>
                          <a:effectLst/>
                          <a:latin typeface="Calibri"/>
                        </a:rPr>
                        <a:t>#</a:t>
                      </a:r>
                    </a:p>
                  </a:txBody>
                  <a:tcPr marL="6519" marR="6519" marT="6519" marB="0" anchor="ctr">
                    <a:lnL w="635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Calibri"/>
                        </a:rPr>
                        <a:t>Goal Description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Calibri"/>
                        </a:rPr>
                        <a:t>Deliverable</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Scheduled Completion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Market Champion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smtClean="0">
                          <a:solidFill>
                            <a:srgbClr val="000000"/>
                          </a:solidFill>
                          <a:effectLst/>
                          <a:latin typeface="Calibri"/>
                        </a:rPr>
                        <a:t>Contributors</a:t>
                      </a:r>
                      <a:endParaRPr lang="en-US" sz="1000" b="1"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Status</a:t>
                      </a:r>
                    </a:p>
                  </a:txBody>
                  <a:tcPr marL="6519" marR="6519" marT="6519" marB="0" anchor="ctr">
                    <a:lnL>
                      <a:noFill/>
                    </a:lnL>
                    <a:lnR w="635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448977">
                <a:tc>
                  <a:txBody>
                    <a:bodyPr/>
                    <a:lstStyle/>
                    <a:p>
                      <a:pPr algn="ctr" fontAlgn="ctr"/>
                      <a:r>
                        <a:rPr lang="en-US" sz="1000" b="0" i="0" u="none" strike="noStrike" dirty="0">
                          <a:solidFill>
                            <a:srgbClr val="000000"/>
                          </a:solidFill>
                          <a:effectLst/>
                          <a:latin typeface="Calibri"/>
                        </a:rPr>
                        <a:t>1</a:t>
                      </a:r>
                    </a:p>
                  </a:txBody>
                  <a:tcPr marL="6519" marR="6519" marT="6519" marB="0" anchor="ctr">
                    <a:lnL w="635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l" fontAlgn="ctr"/>
                      <a:r>
                        <a:rPr lang="en-US" sz="1000" b="0" i="0" u="none" strike="noStrike" dirty="0" smtClean="0">
                          <a:solidFill>
                            <a:srgbClr val="000000"/>
                          </a:solidFill>
                          <a:effectLst/>
                          <a:latin typeface="+mn-lt"/>
                        </a:rPr>
                        <a:t>Weather-Sensitive ERS Loads</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l" fontAlgn="ctr"/>
                      <a:r>
                        <a:rPr lang="en-US" sz="1000" b="0" i="0" u="none" strike="noStrike" dirty="0" smtClean="0">
                          <a:solidFill>
                            <a:srgbClr val="000000"/>
                          </a:solidFill>
                          <a:effectLst/>
                          <a:latin typeface="+mn-lt"/>
                        </a:rPr>
                        <a:t>NPRR 505 approval</a:t>
                      </a:r>
                      <a:endParaRPr lang="en-US" sz="1000" b="0" i="0" u="none" strike="noStrike" dirty="0">
                        <a:solidFill>
                          <a:srgbClr val="000000"/>
                        </a:solidFill>
                        <a:effectLst/>
                        <a:latin typeface="+mn-lt"/>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End of Q1</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Robert King</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Perrin Wall, 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Jay </a:t>
                      </a:r>
                      <a:r>
                        <a:rPr lang="en-US" sz="1000" b="0" i="0" u="none" strike="noStrike" dirty="0" err="1" smtClean="0">
                          <a:solidFill>
                            <a:srgbClr val="000000"/>
                          </a:solidFill>
                          <a:effectLst/>
                          <a:latin typeface="+mn-lt"/>
                        </a:rPr>
                        <a:t>Zarnikau</a:t>
                      </a:r>
                      <a:r>
                        <a:rPr lang="en-US" sz="1000" b="0" i="0" u="none" strike="noStrike" dirty="0" smtClean="0">
                          <a:solidFill>
                            <a:srgbClr val="000000"/>
                          </a:solidFill>
                          <a:effectLst/>
                          <a:latin typeface="+mn-lt"/>
                        </a:rPr>
                        <a:t>, Kyle Miller</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a:noFill/>
                    </a:lnB>
                    <a:solidFill>
                      <a:srgbClr val="DCE6F1"/>
                    </a:solidFill>
                  </a:tcPr>
                </a:tc>
              </a:tr>
              <a:tr h="448977">
                <a:tc>
                  <a:txBody>
                    <a:bodyPr/>
                    <a:lstStyle/>
                    <a:p>
                      <a:pPr algn="ctr" fontAlgn="ctr"/>
                      <a:r>
                        <a:rPr lang="en-US" sz="1000" b="0" i="0" u="none" strike="noStrike">
                          <a:solidFill>
                            <a:srgbClr val="000000"/>
                          </a:solidFill>
                          <a:effectLst/>
                          <a:latin typeface="Calibri"/>
                        </a:rPr>
                        <a:t>2</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ERS Clearing Price</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Joel </a:t>
                      </a:r>
                      <a:r>
                        <a:rPr lang="en-US" sz="1000" b="0" i="0" u="none" strike="noStrike" dirty="0" err="1" smtClean="0">
                          <a:solidFill>
                            <a:srgbClr val="000000"/>
                          </a:solidFill>
                          <a:effectLst/>
                          <a:latin typeface="Calibri"/>
                        </a:rPr>
                        <a:t>Obillo</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John Tipton, 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Malcolm </a:t>
                      </a:r>
                      <a:r>
                        <a:rPr lang="en-US" sz="1000" b="0" i="0" u="none" strike="noStrike" dirty="0" err="1" smtClean="0">
                          <a:solidFill>
                            <a:srgbClr val="000000"/>
                          </a:solidFill>
                          <a:effectLst/>
                          <a:latin typeface="+mn-lt"/>
                        </a:rPr>
                        <a:t>Ainspan</a:t>
                      </a:r>
                      <a:r>
                        <a:rPr lang="en-US" sz="1000" b="0" i="0" u="none" strike="noStrike" dirty="0" smtClean="0">
                          <a:solidFill>
                            <a:srgbClr val="000000"/>
                          </a:solidFill>
                          <a:effectLst/>
                          <a:latin typeface="+mn-lt"/>
                        </a:rPr>
                        <a:t>, Perrin Wall, Robert King, 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371868">
                <a:tc>
                  <a:txBody>
                    <a:bodyPr/>
                    <a:lstStyle/>
                    <a:p>
                      <a:pPr algn="ctr" fontAlgn="ctr"/>
                      <a:r>
                        <a:rPr lang="en-US" sz="1000" b="0" i="0" u="none" strike="noStrike" dirty="0">
                          <a:solidFill>
                            <a:srgbClr val="000000"/>
                          </a:solidFill>
                          <a:effectLst/>
                          <a:latin typeface="Calibri"/>
                        </a:rPr>
                        <a:t>3</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ERS-30 </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Complete Pilot Project and Introduce NPRR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Q4</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Robert King</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baseline="0" dirty="0" smtClean="0">
                          <a:solidFill>
                            <a:srgbClr val="000000"/>
                          </a:solidFill>
                          <a:effectLst/>
                          <a:latin typeface="+mn-lt"/>
                        </a:rPr>
                        <a:t>Malcolm </a:t>
                      </a:r>
                      <a:r>
                        <a:rPr lang="en-US" sz="1000" b="0" i="0" u="none" strike="noStrike" baseline="0" dirty="0" err="1" smtClean="0">
                          <a:solidFill>
                            <a:srgbClr val="000000"/>
                          </a:solidFill>
                          <a:effectLst/>
                          <a:latin typeface="+mn-lt"/>
                        </a:rPr>
                        <a:t>Ainspan</a:t>
                      </a:r>
                      <a:r>
                        <a:rPr lang="en-US" sz="1000" b="0" i="0" u="none" strike="noStrike" baseline="0" dirty="0" smtClean="0">
                          <a:solidFill>
                            <a:srgbClr val="000000"/>
                          </a:solidFill>
                          <a:effectLst/>
                          <a:latin typeface="+mn-lt"/>
                        </a:rPr>
                        <a:t>, Joel </a:t>
                      </a:r>
                      <a:r>
                        <a:rPr lang="en-US" sz="1000" b="0" i="0" u="none" strike="noStrike" baseline="0" dirty="0" err="1" smtClean="0">
                          <a:solidFill>
                            <a:srgbClr val="000000"/>
                          </a:solidFill>
                          <a:effectLst/>
                          <a:latin typeface="+mn-lt"/>
                        </a:rPr>
                        <a:t>Obillo</a:t>
                      </a:r>
                      <a:r>
                        <a:rPr lang="en-US" sz="1000" b="0" i="0" u="none" strike="noStrike" baseline="0" dirty="0" smtClean="0">
                          <a:solidFill>
                            <a:srgbClr val="000000"/>
                          </a:solidFill>
                          <a:effectLst/>
                          <a:latin typeface="+mn-lt"/>
                        </a:rPr>
                        <a:t>, Michael </a:t>
                      </a:r>
                      <a:r>
                        <a:rPr lang="en-US" sz="1000" b="0" i="0" u="none" strike="noStrike" baseline="0" dirty="0" err="1" smtClean="0">
                          <a:solidFill>
                            <a:srgbClr val="000000"/>
                          </a:solidFill>
                          <a:effectLst/>
                          <a:latin typeface="+mn-lt"/>
                        </a:rPr>
                        <a:t>Cozzi</a:t>
                      </a:r>
                      <a:r>
                        <a:rPr lang="en-US" sz="1000" b="0" i="0" u="none" strike="noStrike" baseline="0" dirty="0" smtClean="0">
                          <a:solidFill>
                            <a:srgbClr val="000000"/>
                          </a:solidFill>
                          <a:effectLst/>
                          <a:latin typeface="+mn-lt"/>
                        </a:rPr>
                        <a:t>, 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Pilot Phase through</a:t>
                      </a:r>
                      <a:r>
                        <a:rPr lang="en-US" sz="1000" b="0" i="0" u="none" strike="noStrike" baseline="0" dirty="0" smtClean="0">
                          <a:solidFill>
                            <a:srgbClr val="000000"/>
                          </a:solidFill>
                          <a:effectLst/>
                          <a:latin typeface="Calibri"/>
                        </a:rPr>
                        <a:t> Sept ‘13</a:t>
                      </a:r>
                      <a:endParaRPr lang="en-US" sz="10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509510">
                <a:tc>
                  <a:txBody>
                    <a:bodyPr/>
                    <a:lstStyle/>
                    <a:p>
                      <a:pPr algn="ctr" fontAlgn="ctr"/>
                      <a:r>
                        <a:rPr lang="en-US" sz="1000" b="0" i="0" u="none" strike="noStrike" dirty="0">
                          <a:solidFill>
                            <a:srgbClr val="000000"/>
                          </a:solidFill>
                          <a:effectLst/>
                          <a:latin typeface="Calibri"/>
                        </a:rPr>
                        <a:t>4</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ERS Deployment Time Limit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 including clarification of requirements when no contractual obligation</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Robert King</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John Tipton, Malcolm </a:t>
                      </a:r>
                      <a:r>
                        <a:rPr lang="en-US" sz="1000" b="0" i="0" u="none" strike="noStrike" dirty="0" err="1" smtClean="0">
                          <a:solidFill>
                            <a:srgbClr val="000000"/>
                          </a:solidFill>
                          <a:effectLst/>
                          <a:latin typeface="+mn-lt"/>
                        </a:rPr>
                        <a:t>Ainspan</a:t>
                      </a:r>
                      <a:r>
                        <a:rPr lang="en-US" sz="1000" b="0" i="0" u="none" strike="noStrike" dirty="0" smtClean="0">
                          <a:solidFill>
                            <a:srgbClr val="000000"/>
                          </a:solidFill>
                          <a:effectLst/>
                          <a:latin typeface="+mn-lt"/>
                        </a:rPr>
                        <a:t>, Joel </a:t>
                      </a:r>
                      <a:r>
                        <a:rPr lang="en-US" sz="1000" b="0" i="0" u="none" strike="noStrike" dirty="0" err="1" smtClean="0">
                          <a:solidFill>
                            <a:srgbClr val="000000"/>
                          </a:solidFill>
                          <a:effectLst/>
                          <a:latin typeface="+mn-lt"/>
                        </a:rPr>
                        <a:t>Obillo</a:t>
                      </a:r>
                      <a:r>
                        <a:rPr lang="en-US" sz="1000" b="0" i="0" u="none" strike="noStrike" dirty="0" smtClean="0">
                          <a:solidFill>
                            <a:srgbClr val="000000"/>
                          </a:solidFill>
                          <a:effectLst/>
                          <a:latin typeface="+mn-lt"/>
                        </a:rPr>
                        <a:t>, Perrin Wall</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531714">
                <a:tc>
                  <a:txBody>
                    <a:bodyPr/>
                    <a:lstStyle/>
                    <a:p>
                      <a:pPr algn="ctr" fontAlgn="ctr"/>
                      <a:r>
                        <a:rPr lang="en-US" sz="1000" b="0" i="0" u="none" strike="noStrike" dirty="0">
                          <a:solidFill>
                            <a:srgbClr val="000000"/>
                          </a:solidFill>
                          <a:effectLst/>
                          <a:latin typeface="Calibri"/>
                        </a:rPr>
                        <a:t>5</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Aggregated Load Resources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Draft NPRR to clarify ALR participation in Ancillary Services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David </a:t>
                      </a:r>
                      <a:r>
                        <a:rPr lang="en-US" sz="1000" b="0" i="0" u="none" strike="noStrike" dirty="0" err="1" smtClean="0">
                          <a:solidFill>
                            <a:srgbClr val="000000"/>
                          </a:solidFill>
                          <a:effectLst/>
                          <a:latin typeface="Calibri"/>
                        </a:rPr>
                        <a:t>Kee</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Jay </a:t>
                      </a:r>
                      <a:r>
                        <a:rPr lang="en-US" sz="1000" b="0" i="0" u="none" strike="noStrike" dirty="0" err="1" smtClean="0">
                          <a:solidFill>
                            <a:srgbClr val="000000"/>
                          </a:solidFill>
                          <a:effectLst/>
                          <a:latin typeface="+mn-lt"/>
                        </a:rPr>
                        <a:t>Zarnikau</a:t>
                      </a:r>
                      <a:r>
                        <a:rPr lang="en-US" sz="1000" b="0" i="0" u="none" strike="noStrike" dirty="0" smtClean="0">
                          <a:solidFill>
                            <a:srgbClr val="000000"/>
                          </a:solidFill>
                          <a:effectLst/>
                          <a:latin typeface="+mn-lt"/>
                        </a:rPr>
                        <a:t>, Perrin Wall, Justin Louis, Robert King, Ed Echols, Cheryl </a:t>
                      </a:r>
                      <a:r>
                        <a:rPr lang="en-US" sz="1000" b="0" i="0" u="none" strike="noStrike" dirty="0" err="1" smtClean="0">
                          <a:solidFill>
                            <a:srgbClr val="000000"/>
                          </a:solidFill>
                          <a:effectLst/>
                          <a:latin typeface="+mn-lt"/>
                        </a:rPr>
                        <a:t>Dobos</a:t>
                      </a:r>
                      <a:r>
                        <a:rPr lang="en-US" sz="1000" b="0" i="0" u="none" strike="noStrike" dirty="0" smtClean="0">
                          <a:solidFill>
                            <a:srgbClr val="000000"/>
                          </a:solidFill>
                          <a:effectLst/>
                          <a:latin typeface="+mn-lt"/>
                        </a:rPr>
                        <a:t>, Russell Shaver, Eric Goff, Sherry </a:t>
                      </a:r>
                      <a:r>
                        <a:rPr lang="en-US" sz="1000" b="0" i="0" u="none" strike="noStrike" dirty="0" err="1" smtClean="0">
                          <a:solidFill>
                            <a:srgbClr val="000000"/>
                          </a:solidFill>
                          <a:effectLst/>
                          <a:latin typeface="+mn-lt"/>
                        </a:rPr>
                        <a:t>Wiegand</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2800" b="1" kern="1200" dirty="0" smtClean="0">
                          <a:solidFill>
                            <a:srgbClr val="00B050"/>
                          </a:solidFill>
                          <a:effectLst/>
                          <a:latin typeface="Wingdings 2" pitchFamily="18" charset="2"/>
                          <a:ea typeface="+mn-ea"/>
                          <a:cs typeface="+mn-cs"/>
                        </a:rPr>
                        <a:t>R</a:t>
                      </a:r>
                      <a:endParaRPr lang="en-US" sz="9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669360">
                <a:tc>
                  <a:txBody>
                    <a:bodyPr/>
                    <a:lstStyle/>
                    <a:p>
                      <a:pPr algn="ctr" fontAlgn="ctr"/>
                      <a:r>
                        <a:rPr lang="en-US" sz="1000" b="0" i="0" u="none" strike="noStrike" dirty="0">
                          <a:solidFill>
                            <a:srgbClr val="000000"/>
                          </a:solidFill>
                          <a:effectLst/>
                          <a:latin typeface="Calibri"/>
                        </a:rPr>
                        <a:t>6</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DR Participation in the Real-Time Energy Market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Q3</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Eric Goff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pt-BR" sz="1000" b="0" i="0" u="none" strike="noStrike" dirty="0" smtClean="0">
                          <a:solidFill>
                            <a:srgbClr val="000000"/>
                          </a:solidFill>
                          <a:effectLst/>
                          <a:latin typeface="+mn-lt"/>
                        </a:rPr>
                        <a:t>Joel Obillo, Suzanne Bertin, Perrin Wall, Caryn Rexrode, Cyrus Reed, Jay Zarnikau, John Tipton, Robert King, Justin Louis, David Kee, Sherry Weigand, Melissa Trevino, David Power, Marguerite Wagner, Kyle Miller, David Power</a:t>
                      </a:r>
                      <a:endParaRPr lang="pt-BR"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2800" b="1" kern="1200" dirty="0" smtClean="0">
                          <a:solidFill>
                            <a:srgbClr val="00B050"/>
                          </a:solidFill>
                          <a:effectLst/>
                          <a:latin typeface="Wingdings 2" pitchFamily="18" charset="2"/>
                          <a:ea typeface="+mn-ea"/>
                          <a:cs typeface="+mn-cs"/>
                        </a:rPr>
                        <a:t>R</a:t>
                      </a:r>
                      <a:endParaRPr lang="en-US" sz="28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48977">
                <a:tc>
                  <a:txBody>
                    <a:bodyPr/>
                    <a:lstStyle/>
                    <a:p>
                      <a:pPr algn="ctr" fontAlgn="ctr"/>
                      <a:r>
                        <a:rPr lang="en-US" sz="1000" b="0" i="0" u="none" strike="noStrike">
                          <a:solidFill>
                            <a:srgbClr val="000000"/>
                          </a:solidFill>
                          <a:effectLst/>
                          <a:latin typeface="Calibri"/>
                        </a:rPr>
                        <a:t>7</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a:solidFill>
                            <a:srgbClr val="000000"/>
                          </a:solidFill>
                          <a:effectLst/>
                          <a:latin typeface="Calibri"/>
                        </a:rPr>
                        <a:t>Adjust DR Capacity for T&amp;D Losses</a:t>
                      </a: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Draft and present NPRR to WMS </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a:solidFill>
                            <a:srgbClr val="000000"/>
                          </a:solidFill>
                          <a:effectLst/>
                          <a:latin typeface="Calibri"/>
                        </a:rPr>
                        <a:t>Tim Carter</a:t>
                      </a: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Joel </a:t>
                      </a:r>
                      <a:r>
                        <a:rPr lang="en-US" sz="1000" b="0" i="0" u="none" strike="noStrike" dirty="0" err="1" smtClean="0">
                          <a:solidFill>
                            <a:srgbClr val="000000"/>
                          </a:solidFill>
                          <a:effectLst/>
                          <a:latin typeface="Calibri"/>
                        </a:rPr>
                        <a:t>Obillo</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r>
                        <a:rPr lang="en-US" sz="1000" b="0" i="0" u="none" strike="noStrike" dirty="0" smtClean="0">
                          <a:solidFill>
                            <a:srgbClr val="000000"/>
                          </a:solidFill>
                          <a:effectLst/>
                          <a:latin typeface="+mn-lt"/>
                        </a:rPr>
                        <a:t> </a:t>
                      </a:r>
                      <a:r>
                        <a:rPr lang="en-US" sz="1000" b="0" i="0" u="none" strike="noStrike" dirty="0">
                          <a:solidFill>
                            <a:srgbClr val="000000"/>
                          </a:solidFill>
                          <a:effectLst/>
                          <a:latin typeface="Calibri"/>
                        </a:rPr>
                        <a:t> </a:t>
                      </a: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48977">
                <a:tc>
                  <a:txBody>
                    <a:bodyPr/>
                    <a:lstStyle/>
                    <a:p>
                      <a:pPr algn="ctr" fontAlgn="ctr"/>
                      <a:r>
                        <a:rPr lang="en-US" sz="1000" b="0" i="0" u="none" strike="noStrike">
                          <a:solidFill>
                            <a:srgbClr val="000000"/>
                          </a:solidFill>
                          <a:effectLst/>
                          <a:latin typeface="Calibri"/>
                        </a:rPr>
                        <a:t>8</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Load Resource M&amp;V via Baseline Methodology</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David </a:t>
                      </a:r>
                      <a:r>
                        <a:rPr lang="en-US" sz="1000" b="0" i="0" u="none" strike="noStrike" dirty="0" err="1" smtClean="0">
                          <a:solidFill>
                            <a:srgbClr val="000000"/>
                          </a:solidFill>
                          <a:effectLst/>
                          <a:latin typeface="+mn-lt"/>
                        </a:rPr>
                        <a:t>Kee</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Caryn </a:t>
                      </a:r>
                      <a:r>
                        <a:rPr lang="en-US" sz="1000" b="0" i="0" u="none" strike="noStrike" dirty="0" err="1" smtClean="0">
                          <a:solidFill>
                            <a:srgbClr val="000000"/>
                          </a:solidFill>
                          <a:effectLst/>
                          <a:latin typeface="+mn-lt"/>
                        </a:rPr>
                        <a:t>Rexrode</a:t>
                      </a:r>
                      <a:r>
                        <a:rPr lang="en-US" sz="1000" b="0" i="0" u="none" strike="noStrike" dirty="0" smtClean="0">
                          <a:solidFill>
                            <a:srgbClr val="000000"/>
                          </a:solidFill>
                          <a:effectLst/>
                          <a:latin typeface="+mn-lt"/>
                        </a:rPr>
                        <a:t>, Justin Louis, Robert King</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2800" b="1" kern="1200" dirty="0" smtClean="0">
                          <a:solidFill>
                            <a:srgbClr val="00B050"/>
                          </a:solidFill>
                          <a:effectLst/>
                          <a:latin typeface="Wingdings 2" pitchFamily="18" charset="2"/>
                          <a:ea typeface="+mn-ea"/>
                          <a:cs typeface="+mn-cs"/>
                        </a:rPr>
                        <a:t>R</a:t>
                      </a:r>
                      <a:r>
                        <a:rPr lang="en-US" sz="2000" b="0" i="0" u="none" strike="noStrike" dirty="0" smtClean="0">
                          <a:solidFill>
                            <a:srgbClr val="000000"/>
                          </a:solidFill>
                          <a:effectLst/>
                          <a:latin typeface="+mn-lt"/>
                        </a:rPr>
                        <a:t> </a:t>
                      </a:r>
                      <a:endParaRPr lang="en-US" sz="10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48977">
                <a:tc>
                  <a:txBody>
                    <a:bodyPr/>
                    <a:lstStyle/>
                    <a:p>
                      <a:pPr algn="ctr" fontAlgn="ctr"/>
                      <a:r>
                        <a:rPr lang="en-US" sz="1000" b="0" i="0" u="none" strike="noStrike">
                          <a:solidFill>
                            <a:srgbClr val="000000"/>
                          </a:solidFill>
                          <a:effectLst/>
                          <a:latin typeface="Calibri"/>
                        </a:rPr>
                        <a:t>9</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ERS Training/Outreach</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Training workshop for ERS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r>
                        <a:rPr lang="en-US" sz="2800" b="0" i="0" u="none" strike="noStrike" dirty="0" smtClean="0">
                          <a:solidFill>
                            <a:srgbClr val="000000"/>
                          </a:solidFill>
                          <a:effectLst/>
                          <a:latin typeface="+mn-lt"/>
                        </a:rPr>
                        <a:t> </a:t>
                      </a:r>
                      <a:endParaRPr lang="en-US" sz="2800" b="0" i="0" u="none" strike="noStrike" dirty="0" smtClean="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80564">
                <a:tc>
                  <a:txBody>
                    <a:bodyPr/>
                    <a:lstStyle/>
                    <a:p>
                      <a:pPr algn="ctr" fontAlgn="ctr"/>
                      <a:r>
                        <a:rPr lang="en-US" sz="1000" b="0" i="0" u="none" strike="noStrike">
                          <a:solidFill>
                            <a:srgbClr val="000000"/>
                          </a:solidFill>
                          <a:effectLst/>
                          <a:latin typeface="Calibri"/>
                        </a:rPr>
                        <a:t>10</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Update Load Participation in ERCOT Markets document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Finish and post consistent with outcome of PUC project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Joel </a:t>
                      </a:r>
                      <a:r>
                        <a:rPr lang="en-US" sz="1000" b="0" i="0" u="none" strike="noStrike" dirty="0" err="1" smtClean="0">
                          <a:solidFill>
                            <a:srgbClr val="000000"/>
                          </a:solidFill>
                          <a:effectLst/>
                          <a:latin typeface="+mn-lt"/>
                        </a:rPr>
                        <a:t>Obillo</a:t>
                      </a:r>
                      <a:r>
                        <a:rPr lang="en-US" sz="1000" b="0" i="0" u="none" strike="noStrike" dirty="0" smtClean="0">
                          <a:solidFill>
                            <a:srgbClr val="000000"/>
                          </a:solidFill>
                          <a:effectLst/>
                          <a:latin typeface="+mn-lt"/>
                        </a:rPr>
                        <a:t>, Caryn </a:t>
                      </a:r>
                      <a:r>
                        <a:rPr lang="en-US" sz="1000" b="0" i="0" u="none" strike="noStrike" dirty="0" err="1" smtClean="0">
                          <a:solidFill>
                            <a:srgbClr val="000000"/>
                          </a:solidFill>
                          <a:effectLst/>
                          <a:latin typeface="+mn-lt"/>
                        </a:rPr>
                        <a:t>Rexrode</a:t>
                      </a:r>
                      <a:r>
                        <a:rPr lang="en-US" sz="1000" b="0" i="0" u="none" strike="noStrike" dirty="0" smtClean="0">
                          <a:solidFill>
                            <a:srgbClr val="000000"/>
                          </a:solidFill>
                          <a:effectLst/>
                          <a:latin typeface="+mn-lt"/>
                        </a:rPr>
                        <a:t>, 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 In progress</a:t>
                      </a:r>
                      <a:r>
                        <a:rPr lang="en-US" sz="1000" b="0" i="0" u="none" strike="noStrike" dirty="0">
                          <a:solidFill>
                            <a:srgbClr val="000000"/>
                          </a:solidFill>
                          <a:effectLst/>
                          <a:latin typeface="Calibri"/>
                        </a:rPr>
                        <a:t> </a:t>
                      </a: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76022">
                <a:tc>
                  <a:txBody>
                    <a:bodyPr/>
                    <a:lstStyle/>
                    <a:p>
                      <a:pPr algn="ctr" fontAlgn="ctr"/>
                      <a:r>
                        <a:rPr lang="en-US" sz="1000" b="0" i="0" u="none" strike="noStrike" dirty="0">
                          <a:solidFill>
                            <a:srgbClr val="000000"/>
                          </a:solidFill>
                          <a:effectLst/>
                          <a:latin typeface="Calibri"/>
                        </a:rPr>
                        <a:t>11</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Retail DR/Dynamic Pricing Project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Support </a:t>
                      </a:r>
                      <a:r>
                        <a:rPr lang="en-US" sz="1000" b="0" i="0" u="none" strike="noStrike" dirty="0" smtClean="0">
                          <a:solidFill>
                            <a:srgbClr val="000000"/>
                          </a:solidFill>
                          <a:effectLst/>
                          <a:latin typeface="+mn-lt"/>
                        </a:rPr>
                        <a:t>ERCOT/LSE project </a:t>
                      </a:r>
                      <a:r>
                        <a:rPr lang="en-US" sz="1000" b="0" i="0" u="none" strike="noStrike" dirty="0" smtClean="0">
                          <a:solidFill>
                            <a:srgbClr val="000000"/>
                          </a:solidFill>
                          <a:effectLst/>
                          <a:latin typeface="+mn-lt"/>
                        </a:rPr>
                        <a:t>on data collection &amp; analysis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Q4</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a:solidFill>
                            <a:srgbClr val="000000"/>
                          </a:solidFill>
                          <a:effectLst/>
                          <a:latin typeface="Calibri"/>
                        </a:rPr>
                        <a:t>Jay Z</a:t>
                      </a: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Kyle Miller, Marguerite Wagner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In progress</a:t>
                      </a: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80564">
                <a:tc>
                  <a:txBody>
                    <a:bodyPr/>
                    <a:lstStyle/>
                    <a:p>
                      <a:pPr algn="ctr" fontAlgn="ctr"/>
                      <a:r>
                        <a:rPr lang="en-US" sz="1000" b="0" i="0" u="none" strike="noStrike" dirty="0">
                          <a:solidFill>
                            <a:srgbClr val="000000"/>
                          </a:solidFill>
                          <a:effectLst/>
                          <a:latin typeface="Calibri"/>
                        </a:rPr>
                        <a:t>12</a:t>
                      </a:r>
                    </a:p>
                  </a:txBody>
                  <a:tcPr marL="6519" marR="6519" marT="6519" marB="0" anchor="ctr">
                    <a:lnL w="6350" cap="flat" cmpd="sng" algn="ctr">
                      <a:solidFill>
                        <a:srgbClr val="000000"/>
                      </a:solidFill>
                      <a:prstDash val="solid"/>
                      <a:round/>
                      <a:headEnd type="none" w="med" len="med"/>
                      <a:tailEnd type="none" w="med" len="med"/>
                    </a:lnL>
                    <a:lnR>
                      <a:noFill/>
                    </a:lnR>
                    <a:lnT>
                      <a:noFill/>
                    </a:lnT>
                    <a:lnB w="6350" cap="flat" cmpd="sng" algn="ctr">
                      <a:noFill/>
                      <a:prstDash val="solid"/>
                      <a:round/>
                      <a:headEnd type="none" w="med" len="med"/>
                      <a:tailEnd type="none" w="med" len="med"/>
                    </a:lnB>
                  </a:tcPr>
                </a:tc>
                <a:tc>
                  <a:txBody>
                    <a:bodyPr/>
                    <a:lstStyle/>
                    <a:p>
                      <a:pPr algn="l" fontAlgn="ctr"/>
                      <a:r>
                        <a:rPr lang="en-US" sz="1000" b="0" i="0" u="none" strike="noStrike" dirty="0" smtClean="0">
                          <a:solidFill>
                            <a:srgbClr val="000000"/>
                          </a:solidFill>
                          <a:effectLst/>
                          <a:latin typeface="+mn-lt"/>
                        </a:rPr>
                        <a:t>DR Asset Mapping</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l" fontAlgn="ctr"/>
                      <a:r>
                        <a:rPr lang="en-US" sz="1000" b="0" i="0" u="none" strike="noStrike" dirty="0" smtClean="0">
                          <a:solidFill>
                            <a:srgbClr val="000000"/>
                          </a:solidFill>
                          <a:effectLst/>
                          <a:latin typeface="+mn-lt"/>
                        </a:rPr>
                        <a:t>Explore locational mapping for ERS, LR and retail demand response</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End of Q3</a:t>
                      </a:r>
                      <a:endParaRPr lang="en-US" sz="1000" b="0" i="0" u="none" strike="noStrike" dirty="0">
                        <a:solidFill>
                          <a:srgbClr val="000000"/>
                        </a:solidFill>
                        <a:effectLst/>
                        <a:latin typeface="+mn-lt"/>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Perrin Wall</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Tim Carter, Marguerite Wagner, Ed Echols</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tcPr>
                </a:tc>
              </a:tr>
              <a:tr h="480564">
                <a:tc>
                  <a:txBody>
                    <a:bodyPr/>
                    <a:lstStyle/>
                    <a:p>
                      <a:pPr algn="ctr" fontAlgn="ctr"/>
                      <a:r>
                        <a:rPr lang="en-US" sz="1000" b="0" i="0" u="none" strike="noStrike" dirty="0" smtClean="0">
                          <a:solidFill>
                            <a:srgbClr val="000000"/>
                          </a:solidFill>
                          <a:effectLst/>
                          <a:latin typeface="Calibri"/>
                        </a:rPr>
                        <a:t>13</a:t>
                      </a:r>
                      <a:endParaRPr lang="en-US" sz="1000" b="0" i="0" u="none" strike="noStrike" dirty="0">
                        <a:solidFill>
                          <a:srgbClr val="000000"/>
                        </a:solidFill>
                        <a:effectLst/>
                        <a:latin typeface="Calibri"/>
                      </a:endParaRPr>
                    </a:p>
                  </a:txBody>
                  <a:tcPr marL="6519" marR="6519" marT="6519"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1000" b="0" i="0" u="none" strike="noStrike" dirty="0" smtClean="0">
                          <a:solidFill>
                            <a:srgbClr val="000000"/>
                          </a:solidFill>
                          <a:effectLst/>
                          <a:latin typeface="+mn-lt"/>
                        </a:rPr>
                        <a:t>Presentation of NPRR351 Price Forecasts</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1000" b="0" i="0" u="none" strike="noStrike" dirty="0" smtClean="0">
                          <a:solidFill>
                            <a:srgbClr val="000000"/>
                          </a:solidFill>
                          <a:effectLst/>
                          <a:latin typeface="+mn-lt"/>
                        </a:rPr>
                        <a:t>Review and provide recommendations for reports/display to ERCOT</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End of Q4</a:t>
                      </a: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1000" b="0" i="0" u="none" strike="noStrike" dirty="0" smtClean="0">
                          <a:solidFill>
                            <a:srgbClr val="000000"/>
                          </a:solidFill>
                          <a:effectLst/>
                          <a:latin typeface="Calibri"/>
                        </a:rPr>
                        <a:t>Mark Smith</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1000" b="0" i="0" u="none" strike="noStrike" dirty="0" smtClean="0">
                          <a:solidFill>
                            <a:srgbClr val="000000"/>
                          </a:solidFill>
                          <a:effectLst/>
                          <a:latin typeface="Calibri"/>
                        </a:rPr>
                        <a:t>Tim Carter, David Power</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 Not Started</a:t>
                      </a:r>
                    </a:p>
                  </a:txBody>
                  <a:tcPr marL="6519" marR="6519" marT="6519"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CE6F1"/>
                    </a:solidFill>
                  </a:tcPr>
                </a:tc>
              </a:tr>
            </a:tbl>
          </a:graphicData>
        </a:graphic>
      </p:graphicFrame>
    </p:spTree>
    <p:extLst>
      <p:ext uri="{BB962C8B-B14F-4D97-AF65-F5344CB8AC3E}">
        <p14:creationId xmlns:p14="http://schemas.microsoft.com/office/powerpoint/2010/main" val="3402946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Stranded LR Capacity Due to Transmission Outages:</a:t>
            </a:r>
            <a:endParaRPr lang="en-US" sz="3600" dirty="0"/>
          </a:p>
        </p:txBody>
      </p:sp>
      <p:sp>
        <p:nvSpPr>
          <p:cNvPr id="3" name="Content Placeholder 2"/>
          <p:cNvSpPr>
            <a:spLocks noGrp="1"/>
          </p:cNvSpPr>
          <p:nvPr>
            <p:ph idx="1"/>
          </p:nvPr>
        </p:nvSpPr>
        <p:spPr/>
        <p:txBody>
          <a:bodyPr>
            <a:normAutofit/>
          </a:bodyPr>
          <a:lstStyle/>
          <a:p>
            <a:r>
              <a:rPr lang="en-US" sz="2800" dirty="0" smtClean="0"/>
              <a:t>An outage on a transmission line will prevent an LR from providing RRS</a:t>
            </a:r>
          </a:p>
          <a:p>
            <a:r>
              <a:rPr lang="en-US" sz="2800" dirty="0" smtClean="0"/>
              <a:t>This is occurring more frequently as CREZ lines are energized</a:t>
            </a:r>
          </a:p>
          <a:p>
            <a:r>
              <a:rPr lang="en-US" sz="2800" dirty="0" smtClean="0"/>
              <a:t>The LR is still receiving power and able to respond if necessary</a:t>
            </a:r>
          </a:p>
          <a:p>
            <a:r>
              <a:rPr lang="en-US" sz="2800" dirty="0" smtClean="0"/>
              <a:t>Outages can be extended and economically material to the LR</a:t>
            </a:r>
          </a:p>
          <a:p>
            <a:r>
              <a:rPr lang="en-US" dirty="0" smtClean="0"/>
              <a:t>This will be reviewed by the RDWG of ROS</a:t>
            </a:r>
            <a:endParaRPr lang="en-US" dirty="0"/>
          </a:p>
          <a:p>
            <a:endParaRPr lang="en-US" dirty="0"/>
          </a:p>
        </p:txBody>
      </p:sp>
      <p:sp>
        <p:nvSpPr>
          <p:cNvPr id="4" name="Slide Number Placeholder 3"/>
          <p:cNvSpPr>
            <a:spLocks noGrp="1"/>
          </p:cNvSpPr>
          <p:nvPr>
            <p:ph type="sldNum" sz="quarter" idx="12"/>
          </p:nvPr>
        </p:nvSpPr>
        <p:spPr/>
        <p:txBody>
          <a:bodyPr/>
          <a:lstStyle/>
          <a:p>
            <a:fld id="{2E826A28-757C-4AD4-8A72-EF58A3261CD1}" type="slidenum">
              <a:rPr lang="en-US" smtClean="0"/>
              <a:pPr/>
              <a:t>3</a:t>
            </a:fld>
            <a:endParaRPr lang="en-US"/>
          </a:p>
        </p:txBody>
      </p:sp>
    </p:spTree>
    <p:extLst>
      <p:ext uri="{BB962C8B-B14F-4D97-AF65-F5344CB8AC3E}">
        <p14:creationId xmlns:p14="http://schemas.microsoft.com/office/powerpoint/2010/main" val="203846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Meetings</a:t>
            </a:r>
            <a:endParaRPr lang="en-US" dirty="0"/>
          </a:p>
        </p:txBody>
      </p:sp>
      <p:sp>
        <p:nvSpPr>
          <p:cNvPr id="3" name="Content Placeholder 2"/>
          <p:cNvSpPr>
            <a:spLocks noGrp="1"/>
          </p:cNvSpPr>
          <p:nvPr>
            <p:ph idx="1"/>
          </p:nvPr>
        </p:nvSpPr>
        <p:spPr>
          <a:xfrm>
            <a:off x="457200" y="1371600"/>
            <a:ext cx="8229600" cy="5029200"/>
          </a:xfrm>
        </p:spPr>
        <p:txBody>
          <a:bodyPr>
            <a:normAutofit/>
          </a:bodyPr>
          <a:lstStyle/>
          <a:p>
            <a:r>
              <a:rPr lang="en-US" dirty="0" smtClean="0"/>
              <a:t>Demand Side Working</a:t>
            </a:r>
          </a:p>
          <a:p>
            <a:pPr lvl="1"/>
            <a:r>
              <a:rPr lang="en-US" sz="2600" dirty="0" smtClean="0"/>
              <a:t>7/26/13    9:30 a.m. to 3:30 p.m.     ERCOT Met 206</a:t>
            </a:r>
          </a:p>
          <a:p>
            <a:pPr lvl="1"/>
            <a:endParaRPr lang="en-US" sz="2600" dirty="0"/>
          </a:p>
          <a:p>
            <a:r>
              <a:rPr lang="en-US" dirty="0"/>
              <a:t>Demand Side Working</a:t>
            </a:r>
          </a:p>
          <a:p>
            <a:pPr lvl="1"/>
            <a:r>
              <a:rPr lang="en-US" sz="2600" dirty="0" smtClean="0">
                <a:solidFill>
                  <a:srgbClr val="FF0000"/>
                </a:solidFill>
              </a:rPr>
              <a:t>8/13/13 ??    </a:t>
            </a:r>
            <a:r>
              <a:rPr lang="en-US" sz="2600" dirty="0"/>
              <a:t>9:30 a.m. to 3:30 p.m.     ERCOT Met </a:t>
            </a:r>
            <a:r>
              <a:rPr lang="en-US" sz="2600" dirty="0" smtClean="0"/>
              <a:t>168</a:t>
            </a:r>
            <a:endParaRPr lang="en-US" sz="2600" dirty="0"/>
          </a:p>
          <a:p>
            <a:endParaRPr lang="en-US" sz="3000" dirty="0" smtClean="0"/>
          </a:p>
          <a:p>
            <a:pPr lvl="4">
              <a:buFont typeface="Courier New" pitchFamily="49" charset="0"/>
              <a:buChar char="o"/>
            </a:pPr>
            <a:endParaRPr lang="en-US" sz="2400" dirty="0"/>
          </a:p>
        </p:txBody>
      </p:sp>
      <p:sp>
        <p:nvSpPr>
          <p:cNvPr id="5" name="Slide Number Placeholder 4"/>
          <p:cNvSpPr>
            <a:spLocks noGrp="1"/>
          </p:cNvSpPr>
          <p:nvPr>
            <p:ph type="sldNum" sz="quarter" idx="12"/>
          </p:nvPr>
        </p:nvSpPr>
        <p:spPr/>
        <p:txBody>
          <a:bodyPr/>
          <a:lstStyle/>
          <a:p>
            <a:fld id="{2ED86176-D6A4-43D8-BE13-F18245AD9D39}" type="slidenum">
              <a:rPr lang="en-US" smtClean="0"/>
              <a:pPr/>
              <a:t>4</a:t>
            </a:fld>
            <a:endParaRPr lang="en-US"/>
          </a:p>
        </p:txBody>
      </p:sp>
    </p:spTree>
    <p:extLst>
      <p:ext uri="{BB962C8B-B14F-4D97-AF65-F5344CB8AC3E}">
        <p14:creationId xmlns:p14="http://schemas.microsoft.com/office/powerpoint/2010/main" val="1728784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N_Everyday_T06">
  <a:themeElements>
    <a:clrScheme name="Exelon">
      <a:dk1>
        <a:srgbClr val="6F7173"/>
      </a:dk1>
      <a:lt1>
        <a:sysClr val="window" lastClr="FFFFFF"/>
      </a:lt1>
      <a:dk2>
        <a:srgbClr val="000000"/>
      </a:dk2>
      <a:lt2>
        <a:srgbClr val="A1ADB5"/>
      </a:lt2>
      <a:accent1>
        <a:srgbClr val="008D48"/>
      </a:accent1>
      <a:accent2>
        <a:srgbClr val="B9C53A"/>
      </a:accent2>
      <a:accent3>
        <a:srgbClr val="2372B9"/>
      </a:accent3>
      <a:accent4>
        <a:srgbClr val="81CFE7"/>
      </a:accent4>
      <a:accent5>
        <a:srgbClr val="F15323"/>
      </a:accent5>
      <a:accent6>
        <a:srgbClr val="F99B2F"/>
      </a:accent6>
      <a:hlink>
        <a:srgbClr val="0000FF"/>
      </a:hlink>
      <a:folHlink>
        <a:srgbClr val="800080"/>
      </a:folHlink>
    </a:clrScheme>
    <a:fontScheme name="Exelon">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err="1" smtClean="0">
            <a:solidFill>
              <a:schemeClr val="bg1"/>
            </a:solidFill>
          </a:defRPr>
        </a:defPPr>
      </a:lst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spcBef>
            <a:spcPts val="600"/>
          </a:spcBef>
          <a:defRPr sz="1200" dirty="0" err="1" smtClean="0"/>
        </a:defPPr>
      </a:lstStyle>
    </a:txDef>
  </a:objectDefaults>
  <a:extraClrSchemeLst/>
</a:theme>
</file>

<file path=ppt/theme/theme4.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10341</TotalTime>
  <Words>510</Words>
  <Application>Microsoft Office PowerPoint</Application>
  <PresentationFormat>On-screen Show (4:3)</PresentationFormat>
  <Paragraphs>117</Paragraphs>
  <Slides>4</Slides>
  <Notes>1</Notes>
  <HiddenSlides>0</HiddenSlides>
  <MMClips>0</MMClips>
  <ScaleCrop>false</ScaleCrop>
  <HeadingPairs>
    <vt:vector size="4" baseType="variant">
      <vt:variant>
        <vt:lpstr>Theme</vt:lpstr>
      </vt:variant>
      <vt:variant>
        <vt:i4>4</vt:i4>
      </vt:variant>
      <vt:variant>
        <vt:lpstr>Slide Titles</vt:lpstr>
      </vt:variant>
      <vt:variant>
        <vt:i4>4</vt:i4>
      </vt:variant>
    </vt:vector>
  </HeadingPairs>
  <TitlesOfParts>
    <vt:vector size="8" baseType="lpstr">
      <vt:lpstr>Office Theme</vt:lpstr>
      <vt:lpstr>Custom Design</vt:lpstr>
      <vt:lpstr>CON_Everyday_T06</vt:lpstr>
      <vt:lpstr>1_Custom Design</vt:lpstr>
      <vt:lpstr>DSWG Update to WMS 7/10/2013 </vt:lpstr>
      <vt:lpstr>PowerPoint Presentation</vt:lpstr>
      <vt:lpstr>Stranded LR Capacity Due to Transmission Outages:</vt:lpstr>
      <vt:lpstr>Future Meetings</vt:lpstr>
    </vt:vector>
  </TitlesOfParts>
  <Company>CEG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Carter</dc:creator>
  <cp:lastModifiedBy>Tim &amp; Tara Carter</cp:lastModifiedBy>
  <cp:revision>342</cp:revision>
  <dcterms:created xsi:type="dcterms:W3CDTF">2011-08-17T14:24:30Z</dcterms:created>
  <dcterms:modified xsi:type="dcterms:W3CDTF">2013-07-10T01:25:05Z</dcterms:modified>
</cp:coreProperties>
</file>