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63" r:id="rId2"/>
    <p:sldId id="264" r:id="rId3"/>
    <p:sldId id="265" r:id="rId4"/>
    <p:sldId id="266" r:id="rId5"/>
    <p:sldId id="267" r:id="rId6"/>
  </p:sldIdLst>
  <p:sldSz cx="9144000" cy="6858000" type="screen4x3"/>
  <p:notesSz cx="6858000" cy="9144000"/>
  <p:defaultTextStyle>
    <a:defPPr>
      <a:defRPr lang="en-US"/>
    </a:defPPr>
    <a:lvl1pPr algn="l" rtl="0" eaLnBrk="0" fontAlgn="base" hangingPunct="0">
      <a:spcBef>
        <a:spcPct val="0"/>
      </a:spcBef>
      <a:spcAft>
        <a:spcPct val="0"/>
      </a:spcAft>
      <a:defRPr sz="800" kern="1200">
        <a:solidFill>
          <a:schemeClr val="tx1"/>
        </a:solidFill>
        <a:latin typeface="Arial" charset="0"/>
        <a:ea typeface="+mn-ea"/>
        <a:cs typeface="+mn-cs"/>
      </a:defRPr>
    </a:lvl1pPr>
    <a:lvl2pPr marL="457200" algn="l" rtl="0" eaLnBrk="0" fontAlgn="base" hangingPunct="0">
      <a:spcBef>
        <a:spcPct val="0"/>
      </a:spcBef>
      <a:spcAft>
        <a:spcPct val="0"/>
      </a:spcAft>
      <a:defRPr sz="800" kern="1200">
        <a:solidFill>
          <a:schemeClr val="tx1"/>
        </a:solidFill>
        <a:latin typeface="Arial" charset="0"/>
        <a:ea typeface="+mn-ea"/>
        <a:cs typeface="+mn-cs"/>
      </a:defRPr>
    </a:lvl2pPr>
    <a:lvl3pPr marL="914400" algn="l" rtl="0" eaLnBrk="0" fontAlgn="base" hangingPunct="0">
      <a:spcBef>
        <a:spcPct val="0"/>
      </a:spcBef>
      <a:spcAft>
        <a:spcPct val="0"/>
      </a:spcAft>
      <a:defRPr sz="800" kern="1200">
        <a:solidFill>
          <a:schemeClr val="tx1"/>
        </a:solidFill>
        <a:latin typeface="Arial" charset="0"/>
        <a:ea typeface="+mn-ea"/>
        <a:cs typeface="+mn-cs"/>
      </a:defRPr>
    </a:lvl3pPr>
    <a:lvl4pPr marL="1371600" algn="l" rtl="0" eaLnBrk="0" fontAlgn="base" hangingPunct="0">
      <a:spcBef>
        <a:spcPct val="0"/>
      </a:spcBef>
      <a:spcAft>
        <a:spcPct val="0"/>
      </a:spcAft>
      <a:defRPr sz="800" kern="1200">
        <a:solidFill>
          <a:schemeClr val="tx1"/>
        </a:solidFill>
        <a:latin typeface="Arial" charset="0"/>
        <a:ea typeface="+mn-ea"/>
        <a:cs typeface="+mn-cs"/>
      </a:defRPr>
    </a:lvl4pPr>
    <a:lvl5pPr marL="1828800" algn="l" rtl="0" eaLnBrk="0" fontAlgn="base" hangingPunct="0">
      <a:spcBef>
        <a:spcPct val="0"/>
      </a:spcBef>
      <a:spcAft>
        <a:spcPct val="0"/>
      </a:spcAft>
      <a:defRPr sz="800" kern="1200">
        <a:solidFill>
          <a:schemeClr val="tx1"/>
        </a:solidFill>
        <a:latin typeface="Arial" charset="0"/>
        <a:ea typeface="+mn-ea"/>
        <a:cs typeface="+mn-cs"/>
      </a:defRPr>
    </a:lvl5pPr>
    <a:lvl6pPr marL="2286000" algn="l" defTabSz="914400" rtl="0" eaLnBrk="1" latinLnBrk="0" hangingPunct="1">
      <a:defRPr sz="800" kern="1200">
        <a:solidFill>
          <a:schemeClr val="tx1"/>
        </a:solidFill>
        <a:latin typeface="Arial" charset="0"/>
        <a:ea typeface="+mn-ea"/>
        <a:cs typeface="+mn-cs"/>
      </a:defRPr>
    </a:lvl6pPr>
    <a:lvl7pPr marL="2743200" algn="l" defTabSz="914400" rtl="0" eaLnBrk="1" latinLnBrk="0" hangingPunct="1">
      <a:defRPr sz="800" kern="1200">
        <a:solidFill>
          <a:schemeClr val="tx1"/>
        </a:solidFill>
        <a:latin typeface="Arial" charset="0"/>
        <a:ea typeface="+mn-ea"/>
        <a:cs typeface="+mn-cs"/>
      </a:defRPr>
    </a:lvl7pPr>
    <a:lvl8pPr marL="3200400" algn="l" defTabSz="914400" rtl="0" eaLnBrk="1" latinLnBrk="0" hangingPunct="1">
      <a:defRPr sz="800" kern="1200">
        <a:solidFill>
          <a:schemeClr val="tx1"/>
        </a:solidFill>
        <a:latin typeface="Arial" charset="0"/>
        <a:ea typeface="+mn-ea"/>
        <a:cs typeface="+mn-cs"/>
      </a:defRPr>
    </a:lvl8pPr>
    <a:lvl9pPr marL="3657600" algn="l" defTabSz="914400" rtl="0" eaLnBrk="1" latinLnBrk="0" hangingPunct="1">
      <a:defRPr sz="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5" d="100"/>
          <a:sy n="75" d="100"/>
        </p:scale>
        <p:origin x="-153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242" name="Group 2"/>
          <p:cNvGrpSpPr>
            <a:grpSpLocks/>
          </p:cNvGrpSpPr>
          <p:nvPr/>
        </p:nvGrpSpPr>
        <p:grpSpPr bwMode="auto">
          <a:xfrm>
            <a:off x="0" y="0"/>
            <a:ext cx="9144000" cy="6858000"/>
            <a:chOff x="0" y="0"/>
            <a:chExt cx="5760" cy="4320"/>
          </a:xfrm>
        </p:grpSpPr>
        <p:sp>
          <p:nvSpPr>
            <p:cNvPr id="10243"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lang="en-US" sz="2400">
                <a:latin typeface="Times New Roman" charset="0"/>
              </a:endParaRPr>
            </a:p>
          </p:txBody>
        </p:sp>
        <p:sp>
          <p:nvSpPr>
            <p:cNvPr id="10244"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eaLnBrk="1" hangingPunct="1"/>
              <a:endParaRPr lang="en-US" sz="2400">
                <a:latin typeface="Times New Roman" charset="0"/>
              </a:endParaRPr>
            </a:p>
          </p:txBody>
        </p:sp>
        <p:grpSp>
          <p:nvGrpSpPr>
            <p:cNvPr id="10245" name="Group 5"/>
            <p:cNvGrpSpPr>
              <a:grpSpLocks/>
            </p:cNvGrpSpPr>
            <p:nvPr/>
          </p:nvGrpSpPr>
          <p:grpSpPr bwMode="auto">
            <a:xfrm>
              <a:off x="0" y="672"/>
              <a:ext cx="1806" cy="1989"/>
              <a:chOff x="0" y="672"/>
              <a:chExt cx="1806" cy="1989"/>
            </a:xfrm>
          </p:grpSpPr>
          <p:sp>
            <p:nvSpPr>
              <p:cNvPr id="10246"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eaLnBrk="1" hangingPunct="1"/>
                <a:endParaRPr lang="en-US" sz="2400">
                  <a:latin typeface="Times New Roman" charset="0"/>
                </a:endParaRPr>
              </a:p>
            </p:txBody>
          </p:sp>
          <p:sp>
            <p:nvSpPr>
              <p:cNvPr id="10247"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eaLnBrk="1" hangingPunct="1"/>
                <a:endParaRPr lang="en-US" sz="2400">
                  <a:latin typeface="Times New Roman" charset="0"/>
                </a:endParaRPr>
              </a:p>
            </p:txBody>
          </p:sp>
          <p:sp>
            <p:nvSpPr>
              <p:cNvPr id="10248"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eaLnBrk="1" hangingPunct="1"/>
                <a:endParaRPr lang="en-US" sz="2400">
                  <a:latin typeface="Times New Roman" charset="0"/>
                </a:endParaRPr>
              </a:p>
            </p:txBody>
          </p:sp>
          <p:sp>
            <p:nvSpPr>
              <p:cNvPr id="10249"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eaLnBrk="1" hangingPunct="1"/>
                <a:endParaRPr lang="en-US" sz="2400">
                  <a:latin typeface="Times New Roman" charset="0"/>
                </a:endParaRPr>
              </a:p>
            </p:txBody>
          </p:sp>
          <p:sp>
            <p:nvSpPr>
              <p:cNvPr id="10250"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eaLnBrk="1" hangingPunct="1"/>
                <a:endParaRPr lang="en-US" sz="2400">
                  <a:latin typeface="Times New Roman" charset="0"/>
                </a:endParaRPr>
              </a:p>
            </p:txBody>
          </p:sp>
          <p:sp>
            <p:nvSpPr>
              <p:cNvPr id="10251"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eaLnBrk="1" hangingPunct="1"/>
                <a:endParaRPr lang="en-US" sz="2400">
                  <a:latin typeface="Times New Roman" charset="0"/>
                </a:endParaRPr>
              </a:p>
            </p:txBody>
          </p:sp>
          <p:sp>
            <p:nvSpPr>
              <p:cNvPr id="10252"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eaLnBrk="1" hangingPunct="1"/>
                <a:endParaRPr lang="en-US" sz="2400">
                  <a:latin typeface="Times New Roman" charset="0"/>
                </a:endParaRPr>
              </a:p>
            </p:txBody>
          </p:sp>
          <p:sp>
            <p:nvSpPr>
              <p:cNvPr id="10253"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eaLnBrk="1" hangingPunct="1"/>
                <a:endParaRPr lang="en-US" sz="2400">
                  <a:latin typeface="Times New Roman" charset="0"/>
                </a:endParaRPr>
              </a:p>
            </p:txBody>
          </p:sp>
          <p:sp>
            <p:nvSpPr>
              <p:cNvPr id="10254"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eaLnBrk="1" hangingPunct="1"/>
                <a:endParaRPr lang="en-US" sz="2400">
                  <a:latin typeface="Times New Roman" charset="0"/>
                </a:endParaRPr>
              </a:p>
            </p:txBody>
          </p:sp>
          <p:sp>
            <p:nvSpPr>
              <p:cNvPr id="10255"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eaLnBrk="1" hangingPunct="1"/>
                <a:endParaRPr lang="en-US" sz="2400">
                  <a:latin typeface="Times New Roman" charset="0"/>
                </a:endParaRPr>
              </a:p>
            </p:txBody>
          </p:sp>
        </p:grpSp>
      </p:grpSp>
      <p:sp>
        <p:nvSpPr>
          <p:cNvPr id="10256"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10257" name="Rectangle 17"/>
          <p:cNvSpPr>
            <a:spLocks noGrp="1" noChangeArrowheads="1"/>
          </p:cNvSpPr>
          <p:nvPr>
            <p:ph type="ftr" sz="quarter" idx="3"/>
          </p:nvPr>
        </p:nvSpPr>
        <p:spPr/>
        <p:txBody>
          <a:bodyPr/>
          <a:lstStyle>
            <a:lvl1pPr>
              <a:defRPr/>
            </a:lvl1pPr>
          </a:lstStyle>
          <a:p>
            <a:endParaRPr lang="en-US"/>
          </a:p>
        </p:txBody>
      </p:sp>
      <p:sp>
        <p:nvSpPr>
          <p:cNvPr id="10258" name="Rectangle 18"/>
          <p:cNvSpPr>
            <a:spLocks noGrp="1" noChangeArrowheads="1"/>
          </p:cNvSpPr>
          <p:nvPr>
            <p:ph type="sldNum" sz="quarter" idx="4"/>
          </p:nvPr>
        </p:nvSpPr>
        <p:spPr/>
        <p:txBody>
          <a:bodyPr/>
          <a:lstStyle>
            <a:lvl1pPr>
              <a:defRPr/>
            </a:lvl1pPr>
          </a:lstStyle>
          <a:p>
            <a:fld id="{7A229091-B187-4B01-9AB9-D9E03EB74448}" type="slidenum">
              <a:rPr lang="en-US"/>
              <a:pPr/>
              <a:t>‹#›</a:t>
            </a:fld>
            <a:endParaRPr lang="en-US"/>
          </a:p>
        </p:txBody>
      </p:sp>
      <p:sp>
        <p:nvSpPr>
          <p:cNvPr id="10259" name="Rectangle 19"/>
          <p:cNvSpPr>
            <a:spLocks noGrp="1" noChangeArrowheads="1"/>
          </p:cNvSpPr>
          <p:nvPr>
            <p:ph type="ctrTitle"/>
          </p:nvPr>
        </p:nvSpPr>
        <p:spPr>
          <a:xfrm>
            <a:off x="2971800" y="1828800"/>
            <a:ext cx="6019800" cy="2209800"/>
          </a:xfrm>
        </p:spPr>
        <p:txBody>
          <a:bodyPr/>
          <a:lstStyle>
            <a:lvl1pPr>
              <a:defRPr sz="4200">
                <a:solidFill>
                  <a:srgbClr val="FFFFFF"/>
                </a:solidFill>
              </a:defRPr>
            </a:lvl1pPr>
          </a:lstStyle>
          <a:p>
            <a:r>
              <a:rPr lang="en-US" smtClean="0"/>
              <a:t>Click to edit Master title style</a:t>
            </a:r>
            <a:endParaRPr lang="en-US"/>
          </a:p>
        </p:txBody>
      </p:sp>
      <p:sp>
        <p:nvSpPr>
          <p:cNvPr id="1026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E41D530E-700C-40DD-B79B-33BF7602D232}"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7BA0C5D6-6963-4A3A-9D03-E1CF444CC2F4}"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CC7E3FB4-AEDC-4A9D-8F65-5B7DCA929E8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B3D22922-6321-4069-915F-8D022FBA8C8A}"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3BDCDD5-1430-44BD-9E86-8EC1FD14FE17}"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6CBBE5F-323B-4DDA-9AC6-BC50B447F85A}"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715C7442-024D-4B5D-894B-D27A0B6A2629}"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8E6C8E6E-8419-4D4E-A573-C1BFEB8FE268}"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CD36A8E2-69A6-4CBA-A76F-A7C504D34838}"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5E453DDE-759E-4712-B1F5-2CD9DEFACEE1}"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n-US"/>
          </a:p>
        </p:txBody>
      </p:sp>
      <p:sp>
        <p:nvSpPr>
          <p:cNvPr id="9219"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fld id="{7CBA637F-F2F0-49A1-9C23-336D091BF6AC}" type="slidenum">
              <a:rPr lang="en-US"/>
              <a:pPr/>
              <a:t>‹#›</a:t>
            </a:fld>
            <a:endParaRPr lang="en-US"/>
          </a:p>
        </p:txBody>
      </p:sp>
      <p:grpSp>
        <p:nvGrpSpPr>
          <p:cNvPr id="9220" name="Group 4"/>
          <p:cNvGrpSpPr>
            <a:grpSpLocks/>
          </p:cNvGrpSpPr>
          <p:nvPr/>
        </p:nvGrpSpPr>
        <p:grpSpPr bwMode="auto">
          <a:xfrm>
            <a:off x="0" y="0"/>
            <a:ext cx="9144000" cy="546100"/>
            <a:chOff x="0" y="0"/>
            <a:chExt cx="5760" cy="344"/>
          </a:xfrm>
        </p:grpSpPr>
        <p:sp>
          <p:nvSpPr>
            <p:cNvPr id="9221"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lang="en-US" sz="2400">
                <a:latin typeface="Times New Roman" charset="0"/>
              </a:endParaRPr>
            </a:p>
          </p:txBody>
        </p:sp>
        <p:sp>
          <p:nvSpPr>
            <p:cNvPr id="9222"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eaLnBrk="1" hangingPunct="1"/>
              <a:endParaRPr lang="en-US" sz="2400">
                <a:latin typeface="Times New Roman" charset="0"/>
              </a:endParaRPr>
            </a:p>
          </p:txBody>
        </p:sp>
        <p:sp>
          <p:nvSpPr>
            <p:cNvPr id="9223"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eaLnBrk="1" hangingPunct="1"/>
              <a:endParaRPr lang="en-US" sz="1800">
                <a:solidFill>
                  <a:schemeClr val="hlink"/>
                </a:solidFill>
              </a:endParaRPr>
            </a:p>
          </p:txBody>
        </p:sp>
        <p:sp>
          <p:nvSpPr>
            <p:cNvPr id="9224"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eaLnBrk="1" hangingPunct="1"/>
              <a:endParaRPr lang="en-US" sz="1800">
                <a:solidFill>
                  <a:schemeClr val="hlink"/>
                </a:solidFill>
              </a:endParaRPr>
            </a:p>
          </p:txBody>
        </p:sp>
        <p:sp>
          <p:nvSpPr>
            <p:cNvPr id="9225"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eaLnBrk="1" hangingPunct="1"/>
              <a:endParaRPr lang="en-US" sz="1800">
                <a:solidFill>
                  <a:schemeClr val="accent2"/>
                </a:solidFill>
              </a:endParaRPr>
            </a:p>
          </p:txBody>
        </p:sp>
        <p:sp>
          <p:nvSpPr>
            <p:cNvPr id="9226"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eaLnBrk="1" hangingPunct="1"/>
              <a:endParaRPr lang="en-US" sz="1800">
                <a:solidFill>
                  <a:schemeClr val="hlink"/>
                </a:solidFill>
              </a:endParaRPr>
            </a:p>
          </p:txBody>
        </p:sp>
        <p:sp>
          <p:nvSpPr>
            <p:cNvPr id="9227"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eaLnBrk="1" hangingPunct="1"/>
              <a:endParaRPr lang="en-US" sz="2400">
                <a:latin typeface="Times New Roman" charset="0"/>
              </a:endParaRPr>
            </a:p>
          </p:txBody>
        </p:sp>
        <p:sp>
          <p:nvSpPr>
            <p:cNvPr id="9228"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eaLnBrk="1" hangingPunct="1"/>
              <a:endParaRPr lang="en-US" sz="1800">
                <a:solidFill>
                  <a:schemeClr val="accent2"/>
                </a:solidFill>
              </a:endParaRPr>
            </a:p>
          </p:txBody>
        </p:sp>
        <p:sp>
          <p:nvSpPr>
            <p:cNvPr id="9229"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eaLnBrk="1" hangingPunct="1"/>
              <a:endParaRPr lang="en-US" sz="1800">
                <a:solidFill>
                  <a:schemeClr val="accent2"/>
                </a:solidFill>
              </a:endParaRPr>
            </a:p>
          </p:txBody>
        </p:sp>
      </p:grpSp>
      <p:sp>
        <p:nvSpPr>
          <p:cNvPr id="9230" name="Rectangle 14"/>
          <p:cNvSpPr>
            <a:spLocks noGrp="1" noChangeArrowheads="1"/>
          </p:cNvSpPr>
          <p:nvPr>
            <p:ph type="title"/>
          </p:nvPr>
        </p:nvSpPr>
        <p:spPr bwMode="auto">
          <a:xfrm>
            <a:off x="457200" y="457200"/>
            <a:ext cx="69342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31" name="Rectangle 15"/>
          <p:cNvSpPr>
            <a:spLocks noGrp="1" noChangeArrowheads="1"/>
          </p:cNvSpPr>
          <p:nvPr>
            <p:ph type="body" idx="1"/>
          </p:nvPr>
        </p:nvSpPr>
        <p:spPr bwMode="auto">
          <a:xfrm>
            <a:off x="457200" y="1600200"/>
            <a:ext cx="82296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32"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eaLnBrk="1" fontAlgn="base" hangingPunct="1">
        <a:spcBef>
          <a:spcPct val="0"/>
        </a:spcBef>
        <a:spcAft>
          <a:spcPct val="0"/>
        </a:spcAft>
        <a:defRPr sz="3600">
          <a:solidFill>
            <a:schemeClr val="tx1"/>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Unresolved Issues in NPRR 555</a:t>
            </a:r>
            <a:endParaRPr lang="en-US" dirty="0"/>
          </a:p>
        </p:txBody>
      </p:sp>
      <p:sp>
        <p:nvSpPr>
          <p:cNvPr id="5" name="Subtitle 4"/>
          <p:cNvSpPr>
            <a:spLocks noGrp="1"/>
          </p:cNvSpPr>
          <p:nvPr>
            <p:ph type="subTitle" idx="1"/>
          </p:nvPr>
        </p:nvSpPr>
        <p:spPr/>
        <p:txBody>
          <a:bodyPr/>
          <a:lstStyle/>
          <a:p>
            <a:pPr>
              <a:spcBef>
                <a:spcPts val="0"/>
              </a:spcBef>
            </a:pPr>
            <a:r>
              <a:rPr lang="en-US" sz="2800" dirty="0" smtClean="0"/>
              <a:t>Texas Steel Companies</a:t>
            </a:r>
          </a:p>
          <a:p>
            <a:pPr>
              <a:spcBef>
                <a:spcPts val="0"/>
              </a:spcBef>
            </a:pPr>
            <a:r>
              <a:rPr lang="en-US" sz="2800" dirty="0" smtClean="0"/>
              <a:t>July 9, 2013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Issues</a:t>
            </a:r>
            <a:endParaRPr lang="en-US" dirty="0"/>
          </a:p>
        </p:txBody>
      </p:sp>
      <p:sp>
        <p:nvSpPr>
          <p:cNvPr id="5" name="Content Placeholder 4"/>
          <p:cNvSpPr>
            <a:spLocks noGrp="1"/>
          </p:cNvSpPr>
          <p:nvPr>
            <p:ph idx="1"/>
          </p:nvPr>
        </p:nvSpPr>
        <p:spPr>
          <a:xfrm>
            <a:off x="457200" y="1600200"/>
            <a:ext cx="8382000" cy="4572000"/>
          </a:xfrm>
        </p:spPr>
        <p:txBody>
          <a:bodyPr/>
          <a:lstStyle/>
          <a:p>
            <a:r>
              <a:rPr lang="en-US" sz="2400" dirty="0" smtClean="0"/>
              <a:t>Load Resources providing Non-Spin </a:t>
            </a:r>
            <a:r>
              <a:rPr lang="en-US" sz="2400" u="sng" dirty="0" smtClean="0"/>
              <a:t>must be</a:t>
            </a:r>
            <a:r>
              <a:rPr lang="en-US" sz="2400" dirty="0" smtClean="0"/>
              <a:t> a Controllable Load Resource.</a:t>
            </a:r>
          </a:p>
          <a:p>
            <a:pPr lvl="1"/>
            <a:r>
              <a:rPr lang="en-US" sz="1800" dirty="0" smtClean="0"/>
              <a:t>Removes the current capability for Load Resources that do not have the capability to be dispatched by SCED from this </a:t>
            </a:r>
            <a:r>
              <a:rPr lang="en-US" sz="1800" dirty="0" smtClean="0"/>
              <a:t>market</a:t>
            </a:r>
          </a:p>
          <a:p>
            <a:pPr lvl="1"/>
            <a:r>
              <a:rPr lang="en-US" sz="1800" dirty="0" smtClean="0"/>
              <a:t>Potentially leaves Non-Spin AS stranded if the bid price is at SWCAP</a:t>
            </a:r>
            <a:endParaRPr lang="en-US" sz="1800" dirty="0" smtClean="0"/>
          </a:p>
          <a:p>
            <a:r>
              <a:rPr lang="en-US" sz="2400" dirty="0" smtClean="0"/>
              <a:t>ERCOT must provide an aggregate energy Demand curve based on the RTM Energy Bid curves available to SCED as it does for generation offers in the RTM</a:t>
            </a:r>
          </a:p>
          <a:p>
            <a:pPr lvl="1"/>
            <a:r>
              <a:rPr lang="en-US" sz="1800" dirty="0" smtClean="0"/>
              <a:t>The intent of </a:t>
            </a:r>
            <a:r>
              <a:rPr lang="en-US" sz="1800" b="1" dirty="0" smtClean="0"/>
              <a:t>§25.505. Resource Adequacy in the Electric Reliability Council of Texas Power Region</a:t>
            </a:r>
            <a:r>
              <a:rPr lang="en-US" sz="1800" dirty="0" smtClean="0"/>
              <a:t>, </a:t>
            </a:r>
            <a:r>
              <a:rPr lang="en-US" sz="1800" b="1" dirty="0" smtClean="0"/>
              <a:t>(f) Publication of resource and load information in ERCOT markets</a:t>
            </a:r>
            <a:r>
              <a:rPr lang="en-US" sz="1800" dirty="0" smtClean="0"/>
              <a:t>. “To increase the transparency of the ERCOT-administered markets, ERCOT shall post at a publicly accessible location on its website…..”]</a:t>
            </a:r>
          </a:p>
          <a:p>
            <a:pPr lvl="1"/>
            <a:r>
              <a:rPr lang="en-US" sz="1800" dirty="0" smtClean="0"/>
              <a:t>Without such an aggregate curve, market participants will not understand the true </a:t>
            </a:r>
            <a:r>
              <a:rPr lang="en-US" sz="1800" dirty="0" smtClean="0"/>
              <a:t>extent </a:t>
            </a:r>
            <a:r>
              <a:rPr lang="en-US" sz="1800" dirty="0" smtClean="0"/>
              <a:t>of </a:t>
            </a:r>
            <a:r>
              <a:rPr lang="en-US" sz="1800" dirty="0" smtClean="0"/>
              <a:t>SCED’s </a:t>
            </a:r>
            <a:r>
              <a:rPr lang="en-US" sz="1800" dirty="0" smtClean="0"/>
              <a:t>ability to control Resources</a:t>
            </a:r>
          </a:p>
          <a:p>
            <a:pPr lvl="1"/>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a:xfrm>
            <a:off x="457200" y="1295400"/>
            <a:ext cx="8229600" cy="4572000"/>
          </a:xfrm>
        </p:spPr>
        <p:txBody>
          <a:bodyPr/>
          <a:lstStyle/>
          <a:p>
            <a:r>
              <a:rPr lang="en-US" sz="2400" dirty="0" smtClean="0"/>
              <a:t>ERCOT must post the name of the controlling entity for a Load Resource engaged in the RTM</a:t>
            </a:r>
          </a:p>
          <a:p>
            <a:pPr lvl="1"/>
            <a:r>
              <a:rPr lang="en-US" sz="1800" dirty="0" smtClean="0"/>
              <a:t>Note the Entity controlling a Load Resource must meet the requirements of </a:t>
            </a:r>
            <a:r>
              <a:rPr lang="en-US" sz="1800" b="1" dirty="0" smtClean="0"/>
              <a:t>§25.502. Pricing Safeguards in Markets Operated by the Electric Reliability Council of Texas </a:t>
            </a:r>
            <a:r>
              <a:rPr lang="en-US" sz="1800" dirty="0" smtClean="0"/>
              <a:t>and of any state laws requiring separation of “control” of generation and load.  As such entities controlling a Load Resource in the RTM must be a different entity than the QSE or Generation Entity controlling generation.</a:t>
            </a:r>
          </a:p>
          <a:p>
            <a:pPr lvl="1"/>
            <a:r>
              <a:rPr lang="en-US" sz="1800" dirty="0" smtClean="0"/>
              <a:t>Not as likely a problem with Load Resources only participated in the DAM, but now can set prices in RTM potentially to the benefit of generation owners as well as themselves.</a:t>
            </a:r>
          </a:p>
          <a:p>
            <a:r>
              <a:rPr lang="en-US" sz="2200" dirty="0" smtClean="0"/>
              <a:t>SCED calculation of HDL and LDL for Load Resources must have a separate Normal Up Ramp Rate Curve from its Normal Down Ramp Rate Curve</a:t>
            </a:r>
          </a:p>
          <a:p>
            <a:pPr lvl="1"/>
            <a:r>
              <a:rPr lang="en-US" sz="1800" dirty="0" smtClean="0"/>
              <a:t>Many more loads may be able to participate as the time to stop consuming versus resuming consumption level can be significantly different</a:t>
            </a:r>
          </a:p>
          <a:p>
            <a:endParaRPr lang="en-US" sz="2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a:xfrm>
            <a:off x="457200" y="1295400"/>
            <a:ext cx="8229600" cy="4572000"/>
          </a:xfrm>
        </p:spPr>
        <p:txBody>
          <a:bodyPr/>
          <a:lstStyle/>
          <a:p>
            <a:r>
              <a:rPr lang="en-US" sz="2200" dirty="0" smtClean="0"/>
              <a:t>The </a:t>
            </a:r>
            <a:r>
              <a:rPr lang="en-US" sz="2400" dirty="0" smtClean="0"/>
              <a:t>SCED methodology described in the protocols should be clarified that Offers will be considered at Resource Nodes while Bids will be distributed across all the load Nodes in the Load Zone containing the Load Resource</a:t>
            </a:r>
          </a:p>
          <a:p>
            <a:r>
              <a:rPr lang="en-US" sz="2400" dirty="0" smtClean="0"/>
              <a:t>Demand Response Capability from a Controllable Load Resource in SCED must be included in Physical Responsive Capability calculations</a:t>
            </a:r>
          </a:p>
          <a:p>
            <a:pPr lvl="1"/>
            <a:r>
              <a:rPr lang="en-US" sz="1800" dirty="0" smtClean="0"/>
              <a:t>If a Load Resource is able to set prices for the entire market through automatic dispatch of SCED, then it must also be counted as ERCOT PRC for all operator actions including declaration of the EEA.</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a:xfrm>
            <a:off x="457200" y="1295400"/>
            <a:ext cx="8229600" cy="4572000"/>
          </a:xfrm>
        </p:spPr>
        <p:txBody>
          <a:bodyPr/>
          <a:lstStyle/>
          <a:p>
            <a:r>
              <a:rPr lang="en-US" sz="2400" dirty="0" smtClean="0"/>
              <a:t>Special provisions regarding the Base Point Deviation charges must be provided to resolve performance issues with SCED intervals of 5 minutes versus Settlement Intervals of 15 minutes.  </a:t>
            </a:r>
          </a:p>
          <a:p>
            <a:pPr lvl="1"/>
            <a:r>
              <a:rPr lang="en-US" sz="2000" dirty="0" smtClean="0"/>
              <a:t>Load Base Points will rarely be different than MPC telemetry (Load remains not deployed as prices are less than its Bid).  Measuring performance for such rare events by averaging all actions over an entire month will hide any performance problems that may have occurred when such a load actually set prices.</a:t>
            </a:r>
          </a:p>
          <a:p>
            <a:pPr lvl="1"/>
            <a:r>
              <a:rPr lang="en-US" sz="1800" dirty="0" smtClean="0"/>
              <a:t>Suggestion to only validate performance when the Load Resource actually sets the LMP</a:t>
            </a:r>
            <a:endParaRPr lang="en-US" sz="1800" dirty="0"/>
          </a:p>
        </p:txBody>
      </p:sp>
    </p:spTree>
  </p:cSld>
  <p:clrMapOvr>
    <a:masterClrMapping/>
  </p:clrMapOvr>
</p:sld>
</file>

<file path=ppt/theme/theme1.xml><?xml version="1.0" encoding="utf-8"?>
<a:theme xmlns:a="http://schemas.openxmlformats.org/drawingml/2006/main" name="Floyds Favorite">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defRPr>
        </a:defPPr>
      </a:lstStyle>
    </a:lnDef>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Floyds Favorite</Template>
  <TotalTime>107</TotalTime>
  <Words>511</Words>
  <Application>Microsoft Office PowerPoint</Application>
  <PresentationFormat>On-screen Show (4:3)</PresentationFormat>
  <Paragraphs>24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Floyds Favorite</vt:lpstr>
      <vt:lpstr>Unresolved Issues in NPRR 555</vt:lpstr>
      <vt:lpstr>Issues</vt:lpstr>
      <vt:lpstr>Issues</vt:lpstr>
      <vt:lpstr>Issues</vt:lpstr>
      <vt:lpstr>Issues</vt:lpstr>
    </vt:vector>
  </TitlesOfParts>
  <Company>Reliant Energy,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Unresolved Issues in NPRR 555</dc:title>
  <dc:creator>Texas Steel Companies1</dc:creator>
  <cp:lastModifiedBy>Texas Steel Companies1</cp:lastModifiedBy>
  <cp:revision>14</cp:revision>
  <dcterms:created xsi:type="dcterms:W3CDTF">2013-07-09T16:21:03Z</dcterms:created>
  <dcterms:modified xsi:type="dcterms:W3CDTF">2013-07-09T21:27:21Z</dcterms:modified>
</cp:coreProperties>
</file>