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52" r:id="rId2"/>
    <p:sldMasterId id="2147483754" r:id="rId3"/>
    <p:sldMasterId id="2147483755" r:id="rId4"/>
  </p:sldMasterIdLst>
  <p:notesMasterIdLst>
    <p:notesMasterId r:id="rId9"/>
  </p:notesMasterIdLst>
  <p:handoutMasterIdLst>
    <p:handoutMasterId r:id="rId10"/>
  </p:handoutMasterIdLst>
  <p:sldIdLst>
    <p:sldId id="258" r:id="rId5"/>
    <p:sldId id="617" r:id="rId6"/>
    <p:sldId id="618" r:id="rId7"/>
    <p:sldId id="610" r:id="rId8"/>
  </p:sldIdLst>
  <p:sldSz cx="9144000" cy="6858000" type="screen4x3"/>
  <p:notesSz cx="9296400" cy="70104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434"/>
    <a:srgbClr val="99CC00"/>
    <a:srgbClr val="40949A"/>
    <a:srgbClr val="0033CC"/>
    <a:srgbClr val="003466"/>
    <a:srgbClr val="800000"/>
    <a:srgbClr val="72B0B4"/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53" autoAdjust="0"/>
    <p:restoredTop sz="90955" autoAdjust="0"/>
  </p:normalViewPr>
  <p:slideViewPr>
    <p:cSldViewPr>
      <p:cViewPr>
        <p:scale>
          <a:sx n="100" d="100"/>
          <a:sy n="100" d="100"/>
        </p:scale>
        <p:origin x="-204" y="-7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900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4069293113130441"/>
                  <c:y val="-0.244568634947367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441739167501834"/>
                  <c:y val="0.20779215112870406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Sheet1!$H$5:$H$6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Sheet1!$I$5:$I$6</c:f>
              <c:numCache>
                <c:formatCode>General</c:formatCode>
                <c:ptCount val="2"/>
                <c:pt idx="0">
                  <c:v>58500</c:v>
                </c:pt>
                <c:pt idx="1">
                  <c:v>33951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2842086202333584"/>
                  <c:y val="-0.2249876333673836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972374023224393"/>
                  <c:y val="0.14356365175344399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Sheet1!$H$14:$H$15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Sheet1!$I$14:$I$15</c:f>
              <c:numCache>
                <c:formatCode>General</c:formatCode>
                <c:ptCount val="2"/>
                <c:pt idx="0">
                  <c:v>63878</c:v>
                </c:pt>
                <c:pt idx="1">
                  <c:v>28573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9125245800768401"/>
                  <c:y val="-0.289627899341337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185179487844794"/>
                  <c:y val="0.16623372090296323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Sheet1!$H$23:$H$24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Sheet1!$I$23:$I$24</c:f>
              <c:numCache>
                <c:formatCode>General</c:formatCode>
                <c:ptCount val="2"/>
                <c:pt idx="0">
                  <c:v>63666</c:v>
                </c:pt>
                <c:pt idx="1">
                  <c:v>28785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61054594180847"/>
                  <c:y val="-0.3018527315396307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383927363440415"/>
                  <c:y val="0.11774888563959897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Sheet1!$N$4:$N$5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Sheet1!$O$4:$O$5</c:f>
              <c:numCache>
                <c:formatCode>General</c:formatCode>
                <c:ptCount val="2"/>
                <c:pt idx="0">
                  <c:v>12480</c:v>
                </c:pt>
                <c:pt idx="1">
                  <c:v>2843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958633190192805"/>
                  <c:y val="-0.2447098899792371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383927363440415"/>
                  <c:y val="0.1108224806019755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Sheet1!$N$13:$N$14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Sheet1!$O$13:$O$14</c:f>
              <c:numCache>
                <c:formatCode>General</c:formatCode>
                <c:ptCount val="2"/>
                <c:pt idx="0">
                  <c:v>12537</c:v>
                </c:pt>
                <c:pt idx="1">
                  <c:v>2786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61054594180847"/>
                  <c:y val="-0.26722070635151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618609875028496"/>
                  <c:y val="0.11774888563959897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Sheet1!$N$22:$N$23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Sheet1!$O$22:$O$23</c:f>
              <c:numCache>
                <c:formatCode>General</c:formatCode>
                <c:ptCount val="2"/>
                <c:pt idx="0">
                  <c:v>12658</c:v>
                </c:pt>
                <c:pt idx="1">
                  <c:v>2665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0.19972374322535913"/>
                  <c:y val="-0.21615523362148295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Sheet1!$A$4:$A$5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Sheet1!$B$4:$B$5</c:f>
              <c:numCache>
                <c:formatCode>General</c:formatCode>
                <c:ptCount val="2"/>
                <c:pt idx="0">
                  <c:v>56</c:v>
                </c:pt>
                <c:pt idx="1">
                  <c:v>95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408754113328041"/>
                  <c:y val="7.203415112135098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726914245170287"/>
                  <c:y val="-7.690771945686814E-2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Sheet1!$A$13:$A$14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Sheet1!$B$13:$B$14</c:f>
              <c:numCache>
                <c:formatCode>General</c:formatCode>
                <c:ptCount val="2"/>
                <c:pt idx="0">
                  <c:v>65</c:v>
                </c:pt>
                <c:pt idx="1">
                  <c:v>86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3833086656676108"/>
                  <c:y val="7.05451626150832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4069266434870878"/>
                  <c:y val="-5.5411240300987749E-2"/>
                </c:manualLayout>
              </c:layout>
              <c:spPr/>
              <c:txPr>
                <a:bodyPr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Sheet1!$A$22:$A$23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Sheet1!$B$22:$B$23</c:f>
              <c:numCache>
                <c:formatCode>General</c:formatCode>
                <c:ptCount val="2"/>
                <c:pt idx="0">
                  <c:v>65</c:v>
                </c:pt>
                <c:pt idx="1">
                  <c:v>86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88122" tIns="44062" rIns="88122" bIns="44062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88122" tIns="44062" rIns="88122" bIns="44062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537C580-1E32-4994-A8BA-0366633A9055}" type="datetimeFigureOut">
              <a:rPr lang="en-US"/>
              <a:pPr>
                <a:defRPr/>
              </a:pPr>
              <a:t>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9563"/>
            <a:ext cx="4029075" cy="349250"/>
          </a:xfrm>
          <a:prstGeom prst="rect">
            <a:avLst/>
          </a:prstGeom>
        </p:spPr>
        <p:txBody>
          <a:bodyPr vert="horz" lIns="88122" tIns="44062" rIns="88122" bIns="44062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738" y="6659563"/>
            <a:ext cx="4029075" cy="349250"/>
          </a:xfrm>
          <a:prstGeom prst="rect">
            <a:avLst/>
          </a:prstGeom>
        </p:spPr>
        <p:txBody>
          <a:bodyPr vert="horz" lIns="88122" tIns="44062" rIns="88122" bIns="44062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0D6082E-F018-4342-8F5B-17EC963B1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029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3330575"/>
            <a:ext cx="743585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4991D42-0209-43FD-B98D-3009C2EEA0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906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3B2396-1682-4C53-AEB0-41A5D67A338C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91D42-0209-43FD-B98D-3009C2EEA0D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37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" name="Picture 7" descr="ERCOT_Logo_2c_no_bckgrn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242888" y="304800"/>
            <a:ext cx="128111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cap="small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87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65000"/>
                </a:schemeClr>
              </a:gs>
            </a:gsLst>
            <a:lin ang="162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bg1">
                  <a:lumMod val="85000"/>
                </a:schemeClr>
              </a:solidFill>
              <a:cs typeface="+mn-cs"/>
            </a:endParaRP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1219200" y="6492875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437431E7-0972-41F4-97DC-B45EB13A50DA}" type="slidenum">
              <a:rPr lang="en-US" sz="1000" b="1" cap="all">
                <a:cs typeface="+mn-cs"/>
              </a:rPr>
              <a:pPr algn="ctr">
                <a:defRPr/>
              </a:pPr>
              <a:t>‹#›</a:t>
            </a:fld>
            <a:endParaRPr lang="en-US" sz="1000" b="1" cap="all" dirty="0">
              <a:cs typeface="+mn-cs"/>
            </a:endParaRPr>
          </a:p>
        </p:txBody>
      </p:sp>
      <p:pic>
        <p:nvPicPr>
          <p:cNvPr id="7" name="Picture 9" descr="ERCOT_Logo_2c_no_bckgr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152400" y="6432550"/>
            <a:ext cx="8382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 sz="1000" b="1" cap="all"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000" b="1" cap="all"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936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3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55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6319838" y="25400"/>
            <a:ext cx="2373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FF3300"/>
                </a:solidFill>
              </a:rPr>
              <a:t>OLD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32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4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rgbClr val="40949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92875"/>
            <a:ext cx="2514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cap="all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cap="all"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cap="small">
          <a:solidFill>
            <a:srgbClr val="4094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rgbClr val="40949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A9B9C512-1057-494C-8A17-EF5B19A0B4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3080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83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F8804B1A-6DC7-40CC-AA8A-E33A787C0495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7CAF3FA7-D773-48A3-B416-395F236DD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1" name="Picture 8" descr="logo_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4104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4106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7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3F6FB685-7870-4314-90A8-BF17CEB6BD5C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19400"/>
            <a:ext cx="6343650" cy="1752600"/>
          </a:xfrm>
        </p:spPr>
        <p:txBody>
          <a:bodyPr/>
          <a:lstStyle/>
          <a:p>
            <a:r>
              <a:rPr lang="en-US" dirty="0" smtClean="0"/>
              <a:t>Woody Rickerson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				ROS/WMS Update </a:t>
            </a:r>
          </a:p>
          <a:p>
            <a:r>
              <a:rPr lang="en-US" sz="2000" dirty="0" smtClean="0"/>
              <a:t>				July 2013</a:t>
            </a:r>
          </a:p>
          <a:p>
            <a:endParaRPr lang="en-US" sz="2000" dirty="0" smtClean="0"/>
          </a:p>
        </p:txBody>
      </p:sp>
      <p:sp>
        <p:nvSpPr>
          <p:cNvPr id="717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286000" y="1828800"/>
            <a:ext cx="6477000" cy="1066800"/>
          </a:xfrm>
        </p:spPr>
        <p:txBody>
          <a:bodyPr/>
          <a:lstStyle/>
          <a:p>
            <a:pPr>
              <a:defRPr/>
            </a:pPr>
            <a:r>
              <a:rPr lang="en-US" cap="none" dirty="0" smtClean="0"/>
              <a:t>RARF Data Completion Project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Progress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723900"/>
            <a:ext cx="1524000" cy="381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000" dirty="0" smtClean="0"/>
              <a:t>Resource Entities with Complete RARF 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86200" y="733425"/>
            <a:ext cx="228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Capacity Percentage Represented with Complete RARF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010400" y="7239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Percentage of RARF Data Missing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1619" y="2057400"/>
            <a:ext cx="712839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Starting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-29497" y="36195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Last Month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458" y="51816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Current</a:t>
            </a: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686505"/>
              </p:ext>
            </p:extLst>
          </p:nvPr>
        </p:nvGraphicFramePr>
        <p:xfrm>
          <a:off x="1371600" y="4648200"/>
          <a:ext cx="1905000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345188"/>
              </p:ext>
            </p:extLst>
          </p:nvPr>
        </p:nvGraphicFramePr>
        <p:xfrm>
          <a:off x="4267200" y="1295400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3836033"/>
              </p:ext>
            </p:extLst>
          </p:nvPr>
        </p:nvGraphicFramePr>
        <p:xfrm>
          <a:off x="4079171" y="3619500"/>
          <a:ext cx="1900058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45822"/>
              </p:ext>
            </p:extLst>
          </p:nvPr>
        </p:nvGraphicFramePr>
        <p:xfrm>
          <a:off x="4267200" y="4648200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490735"/>
              </p:ext>
            </p:extLst>
          </p:nvPr>
        </p:nvGraphicFramePr>
        <p:xfrm>
          <a:off x="6892506" y="1247775"/>
          <a:ext cx="1893138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588165"/>
              </p:ext>
            </p:extLst>
          </p:nvPr>
        </p:nvGraphicFramePr>
        <p:xfrm>
          <a:off x="6858000" y="2931318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5414237"/>
              </p:ext>
            </p:extLst>
          </p:nvPr>
        </p:nvGraphicFramePr>
        <p:xfrm>
          <a:off x="1031502" y="1152524"/>
          <a:ext cx="2039407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7035839"/>
              </p:ext>
            </p:extLst>
          </p:nvPr>
        </p:nvGraphicFramePr>
        <p:xfrm>
          <a:off x="1066800" y="2938462"/>
          <a:ext cx="2039407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113894"/>
              </p:ext>
            </p:extLst>
          </p:nvPr>
        </p:nvGraphicFramePr>
        <p:xfrm>
          <a:off x="1143000" y="4724400"/>
          <a:ext cx="2039407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380322"/>
              </p:ext>
            </p:extLst>
          </p:nvPr>
        </p:nvGraphicFramePr>
        <p:xfrm>
          <a:off x="3905250" y="1076324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6727591"/>
              </p:ext>
            </p:extLst>
          </p:nvPr>
        </p:nvGraphicFramePr>
        <p:xfrm>
          <a:off x="3886199" y="2895600"/>
          <a:ext cx="2034117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9259634"/>
              </p:ext>
            </p:extLst>
          </p:nvPr>
        </p:nvGraphicFramePr>
        <p:xfrm>
          <a:off x="3895725" y="4712493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645322"/>
              </p:ext>
            </p:extLst>
          </p:nvPr>
        </p:nvGraphicFramePr>
        <p:xfrm>
          <a:off x="6858000" y="1143000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9702509"/>
              </p:ext>
            </p:extLst>
          </p:nvPr>
        </p:nvGraphicFramePr>
        <p:xfrm>
          <a:off x="6858000" y="2959893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0023561"/>
              </p:ext>
            </p:extLst>
          </p:nvPr>
        </p:nvGraphicFramePr>
        <p:xfrm>
          <a:off x="6858000" y="4800600"/>
          <a:ext cx="2038350" cy="174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</p:spTree>
    <p:extLst>
      <p:ext uri="{BB962C8B-B14F-4D97-AF65-F5344CB8AC3E}">
        <p14:creationId xmlns:p14="http://schemas.microsoft.com/office/powerpoint/2010/main" val="179255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RARF Workshop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75203"/>
            <a:ext cx="4695825" cy="352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7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Siemens Team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7" y="698420"/>
            <a:ext cx="75437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Nelson </a:t>
            </a:r>
            <a:r>
              <a:rPr lang="en-US" sz="1100" b="1" i="1" dirty="0" err="1"/>
              <a:t>Bacalao</a:t>
            </a:r>
            <a:r>
              <a:rPr lang="en-US" sz="1100" b="1" i="1" dirty="0"/>
              <a:t>, PhD, </a:t>
            </a:r>
            <a:r>
              <a:rPr lang="en-US" sz="1100" dirty="0"/>
              <a:t>Senior Manager of Consulting, with Siemens PTI </a:t>
            </a:r>
            <a:r>
              <a:rPr lang="en-US" sz="1100" dirty="0" smtClean="0"/>
              <a:t>in Houston</a:t>
            </a:r>
            <a:r>
              <a:rPr lang="en-US" sz="1100" dirty="0"/>
              <a:t>, Texas, will be the Project Manager for the study. Dr. </a:t>
            </a:r>
            <a:r>
              <a:rPr lang="en-US" sz="1100" dirty="0" err="1"/>
              <a:t>Bacalao</a:t>
            </a:r>
            <a:r>
              <a:rPr lang="en-US" sz="1100" dirty="0"/>
              <a:t> is </a:t>
            </a:r>
            <a:r>
              <a:rPr lang="en-US" sz="1100" dirty="0" smtClean="0"/>
              <a:t>an Electrical </a:t>
            </a:r>
            <a:r>
              <a:rPr lang="en-US" sz="1100" dirty="0"/>
              <a:t>Engineer with a Master of Science degree in </a:t>
            </a:r>
            <a:r>
              <a:rPr lang="en-US" sz="1100" dirty="0" smtClean="0"/>
              <a:t>electrical engineering</a:t>
            </a:r>
            <a:r>
              <a:rPr lang="en-US" sz="1100" dirty="0"/>
              <a:t>, a Master of Business Administration degree, and a </a:t>
            </a:r>
            <a:r>
              <a:rPr lang="en-US" sz="1100" dirty="0" smtClean="0"/>
              <a:t>Ph.D. degree </a:t>
            </a:r>
            <a:r>
              <a:rPr lang="en-US" sz="1100" dirty="0"/>
              <a:t>in power systems. With over 30 years of professional experience</a:t>
            </a:r>
            <a:r>
              <a:rPr lang="en-US" sz="1100" dirty="0" smtClean="0"/>
              <a:t>, Dr</a:t>
            </a:r>
            <a:r>
              <a:rPr lang="en-US" sz="1100" dirty="0"/>
              <a:t>. </a:t>
            </a:r>
            <a:r>
              <a:rPr lang="en-US" sz="1100" dirty="0" err="1"/>
              <a:t>Bacalao</a:t>
            </a:r>
            <a:r>
              <a:rPr lang="en-US" sz="1100" dirty="0"/>
              <a:t> has extensive worldwide experience in evaluating </a:t>
            </a:r>
            <a:r>
              <a:rPr lang="en-US" sz="1100" dirty="0" smtClean="0"/>
              <a:t>the performance </a:t>
            </a:r>
            <a:r>
              <a:rPr lang="en-US" sz="1100" dirty="0"/>
              <a:t>and planning of transmission systems in both in developed and </a:t>
            </a:r>
            <a:r>
              <a:rPr lang="en-US" sz="1100" dirty="0" smtClean="0"/>
              <a:t>developing Corporate </a:t>
            </a:r>
            <a:r>
              <a:rPr lang="en-US" sz="1100" dirty="0"/>
              <a:t>Background and </a:t>
            </a:r>
            <a:r>
              <a:rPr lang="en-US" sz="1100" dirty="0" smtClean="0"/>
              <a:t>Experience </a:t>
            </a:r>
            <a:r>
              <a:rPr lang="fr-FR" sz="1100" dirty="0" smtClean="0"/>
              <a:t>Siemens </a:t>
            </a:r>
            <a:r>
              <a:rPr lang="fr-FR" sz="1100" dirty="0" err="1"/>
              <a:t>Industry</a:t>
            </a:r>
            <a:r>
              <a:rPr lang="fr-FR" sz="1100" dirty="0"/>
              <a:t>, Inc. – Siemens Power Technologies </a:t>
            </a:r>
            <a:r>
              <a:rPr lang="fr-FR" sz="1100" dirty="0" smtClean="0"/>
              <a:t>International </a:t>
            </a:r>
            <a:r>
              <a:rPr lang="en-US" sz="1100" dirty="0" smtClean="0"/>
              <a:t>P032-13 </a:t>
            </a:r>
            <a:r>
              <a:rPr lang="en-US" sz="1100" dirty="0"/>
              <a:t>– Resource Asset Registration F 3-8 </a:t>
            </a:r>
            <a:r>
              <a:rPr lang="en-US" sz="1100" dirty="0" err="1"/>
              <a:t>orm</a:t>
            </a:r>
            <a:r>
              <a:rPr lang="en-US" sz="1100" dirty="0"/>
              <a:t> (RARF) </a:t>
            </a:r>
            <a:r>
              <a:rPr lang="en-US" sz="1100" dirty="0" smtClean="0"/>
              <a:t>Services Copyright </a:t>
            </a:r>
            <a:r>
              <a:rPr lang="en-US" sz="1100" dirty="0"/>
              <a:t>© 2012 Siemens Industry, Inc. All Rights Reserved</a:t>
            </a:r>
            <a:r>
              <a:rPr lang="en-US" sz="1100" dirty="0" smtClean="0"/>
              <a:t>. countries</a:t>
            </a:r>
            <a:r>
              <a:rPr lang="en-US" sz="1100" dirty="0"/>
              <a:t>. His experience is centered in system studies and economic evaluation, </a:t>
            </a:r>
            <a:r>
              <a:rPr lang="en-US" sz="1100" dirty="0" smtClean="0"/>
              <a:t>including recently </a:t>
            </a:r>
            <a:r>
              <a:rPr lang="en-US" sz="1100" dirty="0"/>
              <a:t>advising TSPs in the evaluation of the CREZ transmission expansion plan in </a:t>
            </a:r>
            <a:r>
              <a:rPr lang="en-US" sz="1100" dirty="0" smtClean="0"/>
              <a:t>Texas as </a:t>
            </a:r>
            <a:r>
              <a:rPr lang="en-US" sz="1100" dirty="0"/>
              <a:t>well as in the evaluation of several interconnections of large wind farms to the ERCOT </a:t>
            </a:r>
            <a:r>
              <a:rPr lang="en-US" sz="1100" dirty="0" smtClean="0"/>
              <a:t>345 kV </a:t>
            </a:r>
            <a:r>
              <a:rPr lang="en-US" sz="1100" dirty="0"/>
              <a:t>system.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61317" y="2397567"/>
            <a:ext cx="761999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John Hanson, PE</a:t>
            </a:r>
            <a:r>
              <a:rPr lang="en-US" sz="1100" dirty="0"/>
              <a:t>, Principal Consultant, with Siemens PTI in Houston</a:t>
            </a:r>
            <a:r>
              <a:rPr lang="en-US" sz="1100" dirty="0" smtClean="0"/>
              <a:t>, Texas</a:t>
            </a:r>
            <a:r>
              <a:rPr lang="en-US" sz="1100" dirty="0"/>
              <a:t>. Mr. Hanson is a licensed Professional Engineer (PE) in Texas </a:t>
            </a:r>
            <a:r>
              <a:rPr lang="en-US" sz="1100" dirty="0" smtClean="0"/>
              <a:t>with 40 </a:t>
            </a:r>
            <a:r>
              <a:rPr lang="en-US" sz="1100" dirty="0"/>
              <a:t>years of experience in the power systems industry. His </a:t>
            </a:r>
            <a:r>
              <a:rPr lang="en-US" sz="1100" dirty="0" smtClean="0"/>
              <a:t>experience covers </a:t>
            </a:r>
            <a:r>
              <a:rPr lang="en-US" sz="1100" dirty="0"/>
              <a:t>a wide range of topics including power plant </a:t>
            </a:r>
            <a:r>
              <a:rPr lang="en-US" sz="1100" dirty="0" smtClean="0"/>
              <a:t>engineering instrumentation </a:t>
            </a:r>
            <a:r>
              <a:rPr lang="en-US" sz="1100" dirty="0"/>
              <a:t>and control, transmission planning, system protection</a:t>
            </a:r>
            <a:r>
              <a:rPr lang="en-US" sz="1100" dirty="0" smtClean="0"/>
              <a:t>, EMTP </a:t>
            </a:r>
            <a:r>
              <a:rPr lang="en-US" sz="1100" dirty="0"/>
              <a:t>studies, power flow analysis, short circuit analysis, dynamic </a:t>
            </a:r>
            <a:r>
              <a:rPr lang="en-US" sz="1100" dirty="0" smtClean="0"/>
              <a:t>stability analysis</a:t>
            </a:r>
            <a:r>
              <a:rPr lang="en-US" sz="1100" dirty="0"/>
              <a:t>, voltage stability analysis, and geomagnetic induced current analysis. Mr. </a:t>
            </a:r>
            <a:r>
              <a:rPr lang="en-US" sz="1100" dirty="0" smtClean="0"/>
              <a:t>Hanson joined </a:t>
            </a:r>
            <a:r>
              <a:rPr lang="en-US" sz="1100" dirty="0"/>
              <a:t>Siemens PTI in 2012.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1" y="2329876"/>
            <a:ext cx="1105361" cy="110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82" y="952424"/>
            <a:ext cx="1107818" cy="110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33052" y="5286885"/>
            <a:ext cx="76961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Alicia </a:t>
            </a:r>
            <a:r>
              <a:rPr lang="en-US" sz="1100" b="1" dirty="0" err="1"/>
              <a:t>Dortch</a:t>
            </a:r>
            <a:r>
              <a:rPr lang="en-US" sz="1100" b="1" dirty="0"/>
              <a:t>, </a:t>
            </a:r>
            <a:r>
              <a:rPr lang="en-US" sz="1100" dirty="0"/>
              <a:t>Senior Consultant with Siemens PTI in Houston, Texas, </a:t>
            </a:r>
            <a:r>
              <a:rPr lang="en-US" sz="1100" dirty="0" smtClean="0"/>
              <a:t>has a </a:t>
            </a:r>
            <a:r>
              <a:rPr lang="en-US" sz="1100" dirty="0"/>
              <a:t>solid foundation in electric system operations and transmission </a:t>
            </a:r>
            <a:r>
              <a:rPr lang="en-US" sz="1100" dirty="0" smtClean="0"/>
              <a:t>system planning</a:t>
            </a:r>
            <a:r>
              <a:rPr lang="en-US" sz="1100" dirty="0"/>
              <a:t>. Her 8 years of professional experience covers an </a:t>
            </a:r>
            <a:r>
              <a:rPr lang="en-US" sz="1100" dirty="0" smtClean="0"/>
              <a:t>extensive range </a:t>
            </a:r>
            <a:r>
              <a:rPr lang="en-US" sz="1100" dirty="0"/>
              <a:t>of topics including transmission planning, power flow analysis</a:t>
            </a:r>
            <a:r>
              <a:rPr lang="en-US" sz="1100" dirty="0" smtClean="0"/>
              <a:t>, dynamic </a:t>
            </a:r>
            <a:r>
              <a:rPr lang="en-US" sz="1100" dirty="0"/>
              <a:t>stability analysis, and voltage stability analysis. She </a:t>
            </a:r>
            <a:r>
              <a:rPr lang="en-US" sz="1100" dirty="0" smtClean="0"/>
              <a:t>has performed </a:t>
            </a:r>
            <a:r>
              <a:rPr lang="en-US" sz="1100" dirty="0"/>
              <a:t>numerous power system analyses and simulation studies </a:t>
            </a:r>
            <a:r>
              <a:rPr lang="en-US" sz="1100" dirty="0" smtClean="0"/>
              <a:t>for system </a:t>
            </a:r>
            <a:r>
              <a:rPr lang="en-US" sz="1100" dirty="0"/>
              <a:t>expansions and new system interconnections. She complements her technical </a:t>
            </a:r>
            <a:r>
              <a:rPr lang="en-US" sz="1100" dirty="0" smtClean="0"/>
              <a:t>skills with experience </a:t>
            </a:r>
            <a:r>
              <a:rPr lang="en-US" sz="1100" dirty="0"/>
              <a:t>in NERC and </a:t>
            </a:r>
            <a:r>
              <a:rPr lang="en-US" sz="1100" dirty="0" smtClean="0"/>
              <a:t>FERC compliance and audit preparedness.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53" y="5268087"/>
            <a:ext cx="1081448" cy="108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461317" y="3543140"/>
            <a:ext cx="76199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Jack Henry, PE, </a:t>
            </a:r>
            <a:r>
              <a:rPr lang="en-US" sz="1100" dirty="0"/>
              <a:t>Senior Staff Consultant, with Siemens PTI in Houston</a:t>
            </a:r>
            <a:r>
              <a:rPr lang="en-US" sz="1100" dirty="0" smtClean="0"/>
              <a:t>, Texas</a:t>
            </a:r>
            <a:r>
              <a:rPr lang="en-US" sz="1100" dirty="0"/>
              <a:t>. Mr. Henry is a licensed Professional Engineer (PE) in Texas </a:t>
            </a:r>
            <a:r>
              <a:rPr lang="en-US" sz="1100" dirty="0" smtClean="0"/>
              <a:t>with more </a:t>
            </a:r>
            <a:r>
              <a:rPr lang="en-US" sz="1100" dirty="0"/>
              <a:t>than 30 years of extensive power systems industry experience in </a:t>
            </a:r>
            <a:r>
              <a:rPr lang="en-US" sz="1100" dirty="0" smtClean="0"/>
              <a:t>the transmission </a:t>
            </a:r>
            <a:r>
              <a:rPr lang="en-US" sz="1100" dirty="0"/>
              <a:t>and generation sectors. He has a solid power </a:t>
            </a:r>
            <a:r>
              <a:rPr lang="en-US" sz="1100" dirty="0" smtClean="0"/>
              <a:t>system background </a:t>
            </a:r>
            <a:r>
              <a:rPr lang="en-US" sz="1100" dirty="0"/>
              <a:t>in transmission planning and distribution, including power </a:t>
            </a:r>
            <a:r>
              <a:rPr lang="en-US" sz="1100" dirty="0" smtClean="0"/>
              <a:t>flow analysis</a:t>
            </a:r>
            <a:r>
              <a:rPr lang="en-US" sz="1100" dirty="0"/>
              <a:t>, post-transient analysis, voltage stability analysis and </a:t>
            </a:r>
            <a:r>
              <a:rPr lang="en-US" sz="1100" dirty="0" smtClean="0"/>
              <a:t>dynamic stability </a:t>
            </a:r>
            <a:r>
              <a:rPr lang="en-US" sz="1100" dirty="0"/>
              <a:t>analysis. His expertise also includes modeling and simulation of </a:t>
            </a:r>
            <a:r>
              <a:rPr lang="en-US" sz="1100" dirty="0" smtClean="0"/>
              <a:t>transmission projects </a:t>
            </a:r>
            <a:r>
              <a:rPr lang="en-US" sz="1100" dirty="0"/>
              <a:t>for long-term development plans, real-time generation operations with respect to </a:t>
            </a:r>
            <a:r>
              <a:rPr lang="en-US" sz="1100" dirty="0" smtClean="0"/>
              <a:t>the integrated </a:t>
            </a:r>
            <a:r>
              <a:rPr lang="en-US" sz="1100" dirty="0"/>
              <a:t>transmission system, and day/month-ahead transmission and generator </a:t>
            </a:r>
            <a:r>
              <a:rPr lang="en-US" sz="1100" dirty="0" smtClean="0"/>
              <a:t>strategic operations </a:t>
            </a:r>
            <a:r>
              <a:rPr lang="en-US" sz="1100" dirty="0"/>
              <a:t>planning integrating real-time and planned transmission maintenance information</a:t>
            </a:r>
            <a:r>
              <a:rPr lang="en-US" sz="1100" dirty="0" smtClean="0"/>
              <a:t>. Mr</a:t>
            </a:r>
            <a:r>
              <a:rPr lang="en-US" sz="1100" dirty="0"/>
              <a:t>. Henry joined Siemens PTI in 2010 and has been conducting power system studies</a:t>
            </a:r>
            <a:r>
              <a:rPr lang="en-US" sz="1100" dirty="0" smtClean="0"/>
              <a:t>, power </a:t>
            </a:r>
            <a:r>
              <a:rPr lang="en-US" sz="1100" dirty="0"/>
              <a:t>system modeling, and generator interconnection assessments, providing </a:t>
            </a:r>
            <a:r>
              <a:rPr lang="en-US" sz="1100" dirty="0" smtClean="0"/>
              <a:t>engineering solutions </a:t>
            </a:r>
            <a:r>
              <a:rPr lang="en-US" sz="1100" dirty="0"/>
              <a:t>for the power industry.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53" y="3783055"/>
            <a:ext cx="1109051" cy="1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0007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ARTICULATE_PROJECT_OPEN" val="0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EO UPDATE&amp;#x0D;&amp;#x0A;August 17, 2010&amp;quot;&quot;/&gt;&lt;property id=&quot;20307&quot; value=&quot;258&quot;/&gt;&lt;/object&gt;&lt;object type=&quot;3&quot; unique_id=&quot;10005&quot;&gt;&lt;property id=&quot;20148&quot; value=&quot;5&quot;/&gt;&lt;property id=&quot;20300&quot; value=&quot;Slide 4 - &amp;quot;Nodal&amp;quot;&quot;/&gt;&lt;property id=&quot;20307&quot; value=&quot;268&quot;/&gt;&lt;/object&gt;&lt;object type=&quot;3&quot; unique_id=&quot;10340&quot;&gt;&lt;property id=&quot;20148&quot; value=&quot;5&quot;/&gt;&lt;property id=&quot;20300&quot; value=&quot;Slide 11 - &amp;quot;Compliance&amp;quot;&quot;/&gt;&lt;property id=&quot;20307&quot; value=&quot;300&quot;/&gt;&lt;/object&gt;&lt;object type=&quot;3&quot; unique_id=&quot;10341&quot;&gt;&lt;property id=&quot;20148&quot; value=&quot;5&quot;/&gt;&lt;property id=&quot;20300&quot; value=&quot;Slide 13 - &amp;quot;Information Technology &amp;amp; Facilities&amp;quot;&quot;/&gt;&lt;property id=&quot;20307&quot; value=&quot;295&quot;/&gt;&lt;/object&gt;&lt;object type=&quot;3&quot; unique_id=&quot;10539&quot;&gt;&lt;property id=&quot;20148&quot; value=&quot;5&quot;/&gt;&lt;property id=&quot;20300&quot; value=&quot;Slide 12 - &amp;quot;Human Resource&amp;quot;&quot;/&gt;&lt;property id=&quot;20307&quot; value=&quot;301&quot;/&gt;&lt;/object&gt;&lt;object type=&quot;3&quot; unique_id=&quot;10718&quot;&gt;&lt;property id=&quot;20148&quot; value=&quot;5&quot;/&gt;&lt;property id=&quot;20300&quot; value=&quot;Slide 9 - &amp;quot;Finance&amp;quot;&quot;/&gt;&lt;property id=&quot;20307&quot; value=&quot;305&quot;/&gt;&lt;/object&gt;&lt;object type=&quot;3&quot; unique_id=&quot;10719&quot;&gt;&lt;property id=&quot;20148&quot; value=&quot;5&quot;/&gt;&lt;property id=&quot;20300&quot; value=&quot;Slide 2 - &amp;quot;Grid Operations&amp;quot;&quot;/&gt;&lt;property id=&quot;20307&quot; value=&quot;307&quot;/&gt;&lt;/object&gt;&lt;object type=&quot;3&quot; unique_id=&quot;10720&quot;&gt;&lt;property id=&quot;20148&quot; value=&quot;5&quot;/&gt;&lt;property id=&quot;20300&quot; value=&quot;Slide 3 - &amp;quot;Grid Operations&amp;quot;&quot;/&gt;&lt;property id=&quot;20307&quot; value=&quot;308&quot;/&gt;&lt;/object&gt;&lt;object type=&quot;3&quot; unique_id=&quot;10721&quot;&gt;&lt;property id=&quot;20148&quot; value=&quot;5&quot;/&gt;&lt;property id=&quot;20300&quot; value=&quot;Slide 6 - &amp;quot;Market Operations&amp;quot;&quot;/&gt;&lt;property id=&quot;20307&quot; value=&quot;306&quot;/&gt;&lt;/object&gt;&lt;object type=&quot;3&quot; unique_id=&quot;10722&quot;&gt;&lt;property id=&quot;20148&quot; value=&quot;5&quot;/&gt;&lt;property id=&quot;20300&quot; value=&quot;Slide 10 - &amp;quot;Finance&amp;quot;&quot;/&gt;&lt;property id=&quot;20307&quot; value=&quot;309&quot;/&gt;&lt;/object&gt;&lt;object type=&quot;3&quot; unique_id=&quot;10957&quot;&gt;&lt;property id=&quot;20148&quot; value=&quot;5&quot;/&gt;&lt;property id=&quot;20300&quot; value=&quot;Slide 5 - &amp;quot;Nodal&amp;quot;&quot;/&gt;&lt;property id=&quot;20307&quot; value=&quot;311&quot;/&gt;&lt;/object&gt;&lt;object type=&quot;3&quot; unique_id=&quot;10958&quot;&gt;&lt;property id=&quot;20148&quot; value=&quot;5&quot;/&gt;&lt;property id=&quot;20300&quot; value=&quot;Slide 14 - &amp;quot;Taylor and Bastrop Construction Update&amp;#x0D;&amp;#x0A;Week ending:  July 30, 2010&amp;quot;&quot;/&gt;&lt;property id=&quot;20307&quot; value=&quot;310&quot;/&gt;&lt;/object&gt;&lt;object type=&quot;3&quot; unique_id=&quot;10959&quot;&gt;&lt;property id=&quot;20148&quot; value=&quot;5&quot;/&gt;&lt;property id=&quot;20300&quot; value=&quot;Slide 7 - &amp;quot;Finance &amp;quot;&quot;/&gt;&lt;property id=&quot;20307&quot; value=&quot;312&quot;/&gt;&lt;/object&gt;&lt;object type=&quot;3&quot; unique_id=&quot;10960&quot;&gt;&lt;property id=&quot;20148&quot; value=&quot;5&quot;/&gt;&lt;property id=&quot;20300&quot; value=&quot;Slide 8 - &amp;quot;Finance&amp;quot;&quot;/&gt;&lt;property id=&quot;20307&quot; value=&quot;31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41272</TotalTime>
  <Words>606</Words>
  <Application>Microsoft Office PowerPoint</Application>
  <PresentationFormat>On-screen Show (4:3)</PresentationFormat>
  <Paragraphs>44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Custom Design</vt:lpstr>
      <vt:lpstr>1_Custom Design</vt:lpstr>
      <vt:lpstr>2_Custom Design</vt:lpstr>
      <vt:lpstr>3_Custom Design</vt:lpstr>
      <vt:lpstr>RARF Data Completion Project</vt:lpstr>
      <vt:lpstr>Monthly Progress Reports</vt:lpstr>
      <vt:lpstr>RARF Workshop</vt:lpstr>
      <vt:lpstr>Siemens Team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Tamby, Jeyant</dc:creator>
  <cp:lastModifiedBy>Rickerson, Woody</cp:lastModifiedBy>
  <cp:revision>2000</cp:revision>
  <cp:lastPrinted>2013-07-10T21:05:31Z</cp:lastPrinted>
  <dcterms:created xsi:type="dcterms:W3CDTF">2010-09-13T17:35:42Z</dcterms:created>
  <dcterms:modified xsi:type="dcterms:W3CDTF">2013-07-10T21:45:17Z</dcterms:modified>
</cp:coreProperties>
</file>