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447" r:id="rId4"/>
    <p:sldId id="421" r:id="rId5"/>
    <p:sldId id="448" r:id="rId6"/>
    <p:sldId id="340" r:id="rId7"/>
    <p:sldId id="449" r:id="rId8"/>
    <p:sldId id="450" r:id="rId9"/>
    <p:sldId id="451" r:id="rId10"/>
    <p:sldId id="452" r:id="rId11"/>
    <p:sldId id="453" r:id="rId12"/>
    <p:sldId id="454" r:id="rId13"/>
    <p:sldId id="455" r:id="rId14"/>
    <p:sldId id="456" r:id="rId15"/>
    <p:sldId id="457" r:id="rId16"/>
    <p:sldId id="458" r:id="rId17"/>
    <p:sldId id="459" r:id="rId18"/>
    <p:sldId id="460" r:id="rId19"/>
    <p:sldId id="461" r:id="rId20"/>
    <p:sldId id="462" r:id="rId21"/>
    <p:sldId id="463" r:id="rId22"/>
    <p:sldId id="464" r:id="rId23"/>
    <p:sldId id="465" r:id="rId24"/>
    <p:sldId id="466" r:id="rId25"/>
    <p:sldId id="467" r:id="rId26"/>
    <p:sldId id="468" r:id="rId27"/>
    <p:sldId id="469" r:id="rId28"/>
    <p:sldId id="470" r:id="rId29"/>
    <p:sldId id="387" r:id="rId30"/>
    <p:sldId id="313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vid Kee" initials="D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8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7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323F4-D993-429C-863D-B2A9A6E9EF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D9CE4-69B6-46B6-A790-15673869BE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04D5F-46E8-4883-8E2B-C682311F05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056AA0-4D82-4509-B2F1-0650E73930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85875-0236-45FD-8DD2-C33D2F98CD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70AE7-5759-42C0-A4A7-E44E7408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79FFCD-49B3-44D8-932C-FFAA6EE99CA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0328C-543D-4FB0-A2CC-EC521AC0F6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AB1A1D-D79F-44BF-BC52-9065F71978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A80C7-5DAC-4793-A59E-D509C5262A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73A27E-3C19-498B-B5A8-131D2C3238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3E40387C-1949-4963-AE43-0C06EBA557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e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mktrules/issues/nprr/501-525/524/index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ontent/mktrules/issues/nprr/526-550/527/keydocs/527NPRR-09_PDCWG_Comments_062013.doc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ontent/mktrules/issues/nogrr/101-125/111/keydocs/111NOGRR-06_PDCWG_Comments_070213.doc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1577975"/>
            <a:ext cx="7772400" cy="1470025"/>
          </a:xfrm>
        </p:spPr>
        <p:txBody>
          <a:bodyPr/>
          <a:lstStyle/>
          <a:p>
            <a:r>
              <a:rPr lang="en-US" dirty="0" smtClean="0"/>
              <a:t>PDCWG</a:t>
            </a:r>
            <a:br>
              <a:rPr lang="en-US" dirty="0" smtClean="0"/>
            </a:br>
            <a:r>
              <a:rPr lang="en-US" dirty="0" smtClean="0"/>
              <a:t>Report to ROS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/>
          <a:lstStyle/>
          <a:p>
            <a:r>
              <a:rPr lang="en-US" sz="2000" dirty="0" smtClean="0"/>
              <a:t>David Kee Chair</a:t>
            </a:r>
          </a:p>
          <a:p>
            <a:r>
              <a:rPr lang="en-US" sz="2000" dirty="0" smtClean="0"/>
              <a:t>CPS Energy</a:t>
            </a:r>
          </a:p>
          <a:p>
            <a:r>
              <a:rPr lang="en-US" sz="2000" dirty="0" smtClean="0"/>
              <a:t>Sydney Niemeyer Vice Chair</a:t>
            </a:r>
          </a:p>
          <a:p>
            <a:r>
              <a:rPr lang="en-US" sz="2000" dirty="0" smtClean="0"/>
              <a:t>NRG Energy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57163"/>
            <a:ext cx="9143999" cy="654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666750"/>
            <a:ext cx="9096375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3" y="500063"/>
            <a:ext cx="8601075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3"/>
            <a:ext cx="9144000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347663"/>
            <a:ext cx="9144001" cy="616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342900"/>
            <a:ext cx="9144001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25" y="57150"/>
            <a:ext cx="8667750" cy="674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25" y="57150"/>
            <a:ext cx="8667750" cy="674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50" y="295275"/>
            <a:ext cx="8877300" cy="626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Meeting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0772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Met June 24, 2013</a:t>
            </a:r>
          </a:p>
          <a:p>
            <a:pPr lvl="1"/>
            <a:r>
              <a:rPr lang="en-US" dirty="0" smtClean="0"/>
              <a:t>15 members representing 10 companies as well as ERCOT &amp; TRE.</a:t>
            </a:r>
          </a:p>
          <a:p>
            <a:r>
              <a:rPr lang="en-US" dirty="0" smtClean="0"/>
              <a:t>NPRR 524 – update</a:t>
            </a:r>
          </a:p>
          <a:p>
            <a:r>
              <a:rPr lang="en-US" dirty="0" smtClean="0"/>
              <a:t>NOGRR 111</a:t>
            </a:r>
          </a:p>
          <a:p>
            <a:r>
              <a:rPr lang="en-US" dirty="0" smtClean="0"/>
              <a:t>Event reviews</a:t>
            </a:r>
          </a:p>
          <a:p>
            <a:r>
              <a:rPr lang="en-US" dirty="0" smtClean="0"/>
              <a:t>Frequency Control Report June 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0" y="0"/>
            <a:ext cx="46482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/>
              <a:t>May </a:t>
            </a:r>
            <a:r>
              <a:rPr lang="en-US" sz="3200" dirty="0"/>
              <a:t>Daily Time Error Change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981075"/>
            <a:ext cx="3874800" cy="587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990600"/>
            <a:ext cx="3917208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4267200" y="0"/>
            <a:ext cx="46482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/>
              <a:t>June </a:t>
            </a:r>
            <a:r>
              <a:rPr lang="en-US" sz="3200" dirty="0"/>
              <a:t>Daily Time Error Change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71463"/>
            <a:ext cx="8686800" cy="631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5638800" y="4343400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X</a:t>
            </a:r>
            <a:endParaRPr lang="en-US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5715000" y="4572000"/>
            <a:ext cx="457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104</a:t>
            </a:r>
            <a:endParaRPr lang="en-US" sz="1000" b="1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5105400" y="4495800"/>
            <a:ext cx="685800" cy="228600"/>
          </a:xfrm>
          <a:prstGeom prst="line">
            <a:avLst/>
          </a:prstGeom>
          <a:ln w="349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391400" y="7620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June 2013</a:t>
            </a:r>
            <a:endParaRPr lang="en-US" sz="12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7391400" y="1066800"/>
            <a:ext cx="762000" cy="0"/>
          </a:xfrm>
          <a:prstGeom prst="line">
            <a:avLst/>
          </a:prstGeom>
          <a:ln w="73025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09800" y="4572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Time Correction History</a:t>
            </a:r>
            <a:endParaRPr lang="en-US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990600"/>
            <a:ext cx="777240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7716" y="1371599"/>
            <a:ext cx="7816683" cy="4172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413" y="457200"/>
            <a:ext cx="8639175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557213"/>
            <a:ext cx="8658225" cy="574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152400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ERCOT Primary Frequency Response – BAL-003-1</a:t>
            </a:r>
          </a:p>
          <a:p>
            <a:pPr algn="ctr"/>
            <a:r>
              <a:rPr lang="en-US" sz="2400" dirty="0" smtClean="0"/>
              <a:t>2014 Bias and Frequency Response Measure</a:t>
            </a:r>
            <a:endParaRPr lang="en-US" sz="2400" dirty="0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920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2484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" y="1752600"/>
            <a:ext cx="9144001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" y="309563"/>
            <a:ext cx="9048750" cy="623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3" y="304800"/>
            <a:ext cx="9058275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300038"/>
            <a:ext cx="9067800" cy="625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 for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229600" cy="4953000"/>
          </a:xfrm>
        </p:spPr>
        <p:txBody>
          <a:bodyPr>
            <a:normAutofit fontScale="62500" lnSpcReduction="20000"/>
          </a:bodyPr>
          <a:lstStyle/>
          <a:p>
            <a:pPr lvl="0">
              <a:buFont typeface="Wingdings" pitchFamily="2" charset="2"/>
              <a:buChar char="ü"/>
            </a:pPr>
            <a:r>
              <a:rPr lang="en-US" dirty="0" smtClean="0">
                <a:solidFill>
                  <a:srgbClr val="FF0000"/>
                </a:solidFill>
              </a:rPr>
              <a:t>Formal &amp; documented review/report of frequency responsiveness for Power Augmentation on Combined Cycle Resources (train not individual unit)</a:t>
            </a:r>
          </a:p>
          <a:p>
            <a:pPr lvl="0"/>
            <a:r>
              <a:rPr lang="en-US" dirty="0" smtClean="0">
                <a:solidFill>
                  <a:srgbClr val="FF0000"/>
                </a:solidFill>
              </a:rPr>
              <a:t>Review regulation/GTBD deployment effectiveness (SCR 773)</a:t>
            </a:r>
          </a:p>
          <a:p>
            <a:pPr lvl="0"/>
            <a:r>
              <a:rPr lang="en-US" dirty="0" smtClean="0"/>
              <a:t>Study the impact of HSL/basepoint/generation deviation on compliance and reliability</a:t>
            </a:r>
          </a:p>
          <a:p>
            <a:pPr lvl="0"/>
            <a:r>
              <a:rPr lang="en-US" dirty="0" smtClean="0"/>
              <a:t>Responsive Reserve requirements, qualification vs. compliance. (10min vs. 16 second)</a:t>
            </a:r>
          </a:p>
          <a:p>
            <a:pPr lvl="0"/>
            <a:r>
              <a:rPr lang="en-US" dirty="0" smtClean="0"/>
              <a:t>Standardized/consistent metrics for PFR analysis (BAL001-TRE).</a:t>
            </a:r>
            <a:r>
              <a:rPr lang="en-US" sz="2400" dirty="0" smtClean="0"/>
              <a:t> </a:t>
            </a:r>
            <a:endParaRPr lang="en-US" dirty="0" smtClean="0"/>
          </a:p>
          <a:p>
            <a:pPr lvl="0"/>
            <a:r>
              <a:rPr lang="en-US" dirty="0" smtClean="0"/>
              <a:t>Standardized/reasonable expectations for extreme events (2750MW or larger lost) – driven by NERC.</a:t>
            </a:r>
          </a:p>
          <a:p>
            <a:pPr lvl="0"/>
            <a:r>
              <a:rPr lang="en-US" dirty="0" smtClean="0"/>
              <a:t>No performance required for nonpayment (freq. resp AS)</a:t>
            </a:r>
          </a:p>
          <a:p>
            <a:pPr lvl="0"/>
            <a:r>
              <a:rPr lang="en-US" dirty="0" smtClean="0"/>
              <a:t>ERS impact review with appropriate ERCOT group.  Target Q1-2014</a:t>
            </a:r>
          </a:p>
          <a:p>
            <a:pPr lvl="0"/>
            <a:r>
              <a:rPr lang="en-US" dirty="0" smtClean="0"/>
              <a:t>PMU data understanding of implications</a:t>
            </a:r>
          </a:p>
          <a:p>
            <a:pPr lvl="0"/>
            <a:r>
              <a:rPr lang="en-US" dirty="0" smtClean="0"/>
              <a:t>Pilot of fast frequency response – characterize &amp; create evaluation process.</a:t>
            </a:r>
          </a:p>
          <a:p>
            <a:r>
              <a:rPr lang="en-US" dirty="0" smtClean="0"/>
              <a:t>Work on realistic measurement of combined cycles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 524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Comments submitted – pending ROS chair approval.</a:t>
            </a:r>
          </a:p>
          <a:p>
            <a:r>
              <a:rPr lang="en-US" dirty="0" smtClean="0">
                <a:hlinkClick r:id="rId2"/>
              </a:rPr>
              <a:t>http://www.ercot.com/mktrules/issues/nprr/501-525/524/index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2"/>
          <p:cNvSpPr txBox="1">
            <a:spLocks noChangeArrowheads="1"/>
          </p:cNvSpPr>
          <p:nvPr/>
        </p:nvSpPr>
        <p:spPr bwMode="auto">
          <a:xfrm>
            <a:off x="1295400" y="2895600"/>
            <a:ext cx="6477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/>
              <a:t>Questions?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 527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Comments submitted and posted</a:t>
            </a:r>
          </a:p>
          <a:p>
            <a:r>
              <a:rPr lang="en-US" dirty="0" smtClean="0">
                <a:hlinkClick r:id="rId2"/>
              </a:rPr>
              <a:t>http://www.ercot.com/content/mktrules/issues/nprr/526-550/527/keydocs/527NPRR-09_PDCWG_Comments_062013.doc</a:t>
            </a:r>
            <a:r>
              <a:rPr lang="en-US" dirty="0" smtClean="0"/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NOGRR 111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Comments submitted and posted</a:t>
            </a:r>
          </a:p>
          <a:p>
            <a:r>
              <a:rPr lang="en-US" dirty="0" smtClean="0">
                <a:hlinkClick r:id="rId2"/>
              </a:rPr>
              <a:t>http://www.ercot.com/content/mktrules/issues/nogrr/101-125/111/keydocs/111NOGRR-06_PDCWG_Comments_070213.doc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PDCWG Reviewed 5 events</a:t>
            </a:r>
          </a:p>
          <a:p>
            <a:pPr lvl="1"/>
            <a:r>
              <a:rPr lang="en-US" dirty="0" smtClean="0"/>
              <a:t>All events resulted in good system frequency performance with few poor performers identified</a:t>
            </a:r>
          </a:p>
          <a:p>
            <a:pPr lvl="1"/>
            <a:r>
              <a:rPr lang="en-US" dirty="0" smtClean="0"/>
              <a:t>Non Frequency responsive RRS providers were noted and ERCOT will follow up with QSEs regarding their performance</a:t>
            </a:r>
          </a:p>
          <a:p>
            <a:r>
              <a:rPr lang="en-US" dirty="0" smtClean="0"/>
              <a:t>Modifications to performance evaluation sheet were discussed </a:t>
            </a:r>
            <a:r>
              <a:rPr lang="en-US" smtClean="0"/>
              <a:t>and requested</a:t>
            </a:r>
            <a:endParaRPr lang="en-US" dirty="0" smtClean="0"/>
          </a:p>
          <a:p>
            <a:pPr lvl="2"/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ERCOT Frequency Control Report</a:t>
            </a:r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Sydney Niemeyer NRG Energy</a:t>
            </a:r>
          </a:p>
          <a:p>
            <a:r>
              <a:rPr lang="en-US" dirty="0" smtClean="0"/>
              <a:t>July 3, 2013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CPS2 data from NRG frequency data.</a:t>
            </a:r>
          </a:p>
          <a:p>
            <a:r>
              <a:rPr lang="en-US" dirty="0" smtClean="0"/>
              <a:t>Time error values from NRG True Time device can be slightly different from ERCOT’s Time Error but the daily delta times should be accurate.</a:t>
            </a:r>
          </a:p>
          <a:p>
            <a:r>
              <a:rPr lang="en-US" dirty="0" smtClean="0"/>
              <a:t>ERCOT total Time Error Correction time is from NRG data.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1925"/>
            <a:ext cx="9144000" cy="653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2287</TotalTime>
  <Words>334</Words>
  <Application>Microsoft Office PowerPoint</Application>
  <PresentationFormat>On-screen Show (4:3)</PresentationFormat>
  <Paragraphs>54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Default Design</vt:lpstr>
      <vt:lpstr>PDCWG Report to ROS</vt:lpstr>
      <vt:lpstr>June Meeting</vt:lpstr>
      <vt:lpstr>NPRR 524 update</vt:lpstr>
      <vt:lpstr>NPRR 527</vt:lpstr>
      <vt:lpstr>NOGRR 111</vt:lpstr>
      <vt:lpstr>Event Review</vt:lpstr>
      <vt:lpstr>ERCOT Frequency Control Report</vt:lpstr>
      <vt:lpstr>Notes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Focus for 2013</vt:lpstr>
      <vt:lpstr>Slide 30</vt:lpstr>
    </vt:vector>
  </TitlesOfParts>
  <Company>NRG ENERGY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PDCWG</dc:creator>
  <cp:lastModifiedBy>David Kee</cp:lastModifiedBy>
  <cp:revision>206</cp:revision>
  <dcterms:created xsi:type="dcterms:W3CDTF">2012-02-27T21:51:50Z</dcterms:created>
  <dcterms:modified xsi:type="dcterms:W3CDTF">2013-07-08T12:56:33Z</dcterms:modified>
</cp:coreProperties>
</file>