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72" r:id="rId2"/>
    <p:sldId id="302" r:id="rId3"/>
    <p:sldId id="438" r:id="rId4"/>
    <p:sldId id="437" r:id="rId5"/>
    <p:sldId id="442" r:id="rId6"/>
    <p:sldId id="447" r:id="rId7"/>
    <p:sldId id="450" r:id="rId8"/>
    <p:sldId id="406" r:id="rId9"/>
    <p:sldId id="395" r:id="rId10"/>
    <p:sldId id="397" r:id="rId11"/>
    <p:sldId id="398" r:id="rId12"/>
    <p:sldId id="399" r:id="rId13"/>
    <p:sldId id="430" r:id="rId14"/>
    <p:sldId id="431" r:id="rId15"/>
    <p:sldId id="432" r:id="rId16"/>
    <p:sldId id="449" r:id="rId17"/>
    <p:sldId id="451" r:id="rId18"/>
    <p:sldId id="452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June 20, </a:t>
            </a:r>
            <a:r>
              <a:rPr lang="en-US" sz="2000" kern="0" dirty="0" smtClean="0">
                <a:latin typeface="+mn-lt"/>
              </a:rPr>
              <a:t>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94439"/>
            <a:ext cx="9016466" cy="555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85800"/>
            <a:ext cx="901813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2" y="685800"/>
            <a:ext cx="8993524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09447"/>
            <a:ext cx="8979798" cy="5538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1" y="708718"/>
            <a:ext cx="9079667" cy="561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7" y="711198"/>
            <a:ext cx="8993523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7" y="711201"/>
            <a:ext cx="8993523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710657"/>
            <a:ext cx="8915399" cy="55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9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7" y="711198"/>
            <a:ext cx="8957127" cy="553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9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</a:t>
            </a:r>
            <a:r>
              <a:rPr lang="en-US" sz="1600" dirty="0" smtClean="0"/>
              <a:t>Upcoming </a:t>
            </a:r>
            <a:r>
              <a:rPr lang="en-US" sz="1600" dirty="0" smtClean="0"/>
              <a:t>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Project </a:t>
            </a:r>
            <a:r>
              <a:rPr lang="en-US" sz="1600" dirty="0" smtClean="0"/>
              <a:t>Funding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8-18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</a:t>
            </a:r>
            <a:r>
              <a:rPr lang="en-US" sz="1800" dirty="0" smtClean="0"/>
              <a:t>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838200"/>
            <a:ext cx="8991600" cy="4800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Release 3 Go-Lives	</a:t>
            </a:r>
            <a:r>
              <a:rPr lang="en-US" sz="1600" dirty="0"/>
              <a:t>	</a:t>
            </a:r>
            <a:r>
              <a:rPr lang="en-US" sz="1600" i="1" dirty="0" smtClean="0"/>
              <a:t>(6/10/2013 </a:t>
            </a:r>
            <a:r>
              <a:rPr lang="en-US" sz="1600" dirty="0"/>
              <a:t>–</a:t>
            </a:r>
            <a:r>
              <a:rPr lang="en-US" sz="1600" i="1" dirty="0" smtClean="0"/>
              <a:t> 6/14/2013)</a:t>
            </a:r>
            <a:endParaRPr lang="en-US" sz="1600" i="1" dirty="0"/>
          </a:p>
          <a:p>
            <a:pPr lvl="1" eaLnBrk="1" hangingPunct="1"/>
            <a:r>
              <a:rPr lang="en-US" sz="1400" dirty="0"/>
              <a:t>SCR773 – Addition of Regulation Feedback to Generation to be Dispatched </a:t>
            </a:r>
            <a:r>
              <a:rPr lang="en-US" sz="1400" dirty="0" smtClean="0"/>
              <a:t>Calculation</a:t>
            </a:r>
          </a:p>
          <a:p>
            <a:pPr lvl="2" eaLnBrk="1" hangingPunct="1"/>
            <a:r>
              <a:rPr lang="en-US" sz="1400" i="1" dirty="0" smtClean="0"/>
              <a:t>Potential </a:t>
            </a:r>
            <a:r>
              <a:rPr lang="en-US" sz="1400" i="1" dirty="0"/>
              <a:t>for early release before </a:t>
            </a:r>
            <a:r>
              <a:rPr lang="en-US" sz="1400" i="1" dirty="0" smtClean="0"/>
              <a:t>6/10/2013 – see market notice dated 5/13/2013</a:t>
            </a:r>
            <a:endParaRPr lang="en-US" sz="1400" i="1" dirty="0"/>
          </a:p>
          <a:p>
            <a:pPr lvl="1" eaLnBrk="1" hangingPunct="1"/>
            <a:r>
              <a:rPr lang="en-US" sz="1400" dirty="0" smtClean="0"/>
              <a:t>NPRR481 </a:t>
            </a:r>
            <a:r>
              <a:rPr lang="en-US" sz="1400" dirty="0"/>
              <a:t>– Report of Hourly Actual System Load by Weather </a:t>
            </a:r>
            <a:r>
              <a:rPr lang="en-US" sz="1400" dirty="0" smtClean="0"/>
              <a:t>Zone</a:t>
            </a:r>
          </a:p>
          <a:p>
            <a:pPr lvl="1" eaLnBrk="1" hangingPunct="1"/>
            <a:r>
              <a:rPr lang="en-US" sz="1400" dirty="0" smtClean="0"/>
              <a:t>NPRR520 </a:t>
            </a:r>
            <a:r>
              <a:rPr lang="en-US" sz="1400" dirty="0"/>
              <a:t>–</a:t>
            </a:r>
            <a:r>
              <a:rPr lang="en-US" sz="1400" dirty="0" smtClean="0"/>
              <a:t> </a:t>
            </a:r>
            <a:r>
              <a:rPr lang="en-US" sz="1400" dirty="0"/>
              <a:t>Real-Time Mitigation Rules and Creation of a Real-Time Constraint Competitiveness </a:t>
            </a:r>
            <a:r>
              <a:rPr lang="en-US" sz="1400" dirty="0" smtClean="0"/>
              <a:t>Test</a:t>
            </a:r>
          </a:p>
          <a:p>
            <a:pPr lvl="2" eaLnBrk="1" hangingPunct="1"/>
            <a:r>
              <a:rPr lang="en-US" sz="1400" dirty="0" smtClean="0"/>
              <a:t>MMS, MIS, CDR portions </a:t>
            </a:r>
            <a:r>
              <a:rPr lang="en-US" sz="1400" i="1" dirty="0" smtClean="0"/>
              <a:t>– </a:t>
            </a:r>
            <a:r>
              <a:rPr lang="en-US" sz="1400" i="1" dirty="0"/>
              <a:t>see market notice dated 5/13/2013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NOGRR093 </a:t>
            </a:r>
            <a:r>
              <a:rPr lang="en-US" sz="1400" dirty="0"/>
              <a:t>– Synchronization with NPRR365</a:t>
            </a:r>
            <a:endParaRPr lang="en-US" sz="1400" dirty="0" smtClean="0"/>
          </a:p>
          <a:p>
            <a:pPr lvl="1" eaLnBrk="1" hangingPunct="1"/>
            <a:r>
              <a:rPr lang="en-US" sz="1400" dirty="0" err="1"/>
              <a:t>MarkeTrak</a:t>
            </a:r>
            <a:r>
              <a:rPr lang="en-US" sz="1400" dirty="0"/>
              <a:t> </a:t>
            </a:r>
            <a:r>
              <a:rPr lang="en-US" sz="1400" dirty="0" smtClean="0"/>
              <a:t>Upgrade</a:t>
            </a:r>
          </a:p>
          <a:p>
            <a:pPr lvl="1" eaLnBrk="1" hangingPunct="1"/>
            <a:r>
              <a:rPr lang="fr-FR" sz="1400" dirty="0" err="1"/>
              <a:t>Macomber</a:t>
            </a:r>
            <a:r>
              <a:rPr lang="fr-FR" sz="1400" dirty="0"/>
              <a:t> </a:t>
            </a:r>
            <a:r>
              <a:rPr lang="fr-FR" sz="1400" dirty="0" err="1"/>
              <a:t>Map</a:t>
            </a:r>
            <a:r>
              <a:rPr lang="fr-FR" sz="1400" dirty="0"/>
              <a:t> NERC SA/</a:t>
            </a:r>
            <a:r>
              <a:rPr lang="fr-FR" sz="1400" dirty="0" err="1"/>
              <a:t>Compliance</a:t>
            </a:r>
            <a:r>
              <a:rPr lang="fr-FR" sz="1400" dirty="0"/>
              <a:t> </a:t>
            </a:r>
            <a:r>
              <a:rPr lang="fr-FR" sz="1400" dirty="0" err="1" smtClean="0"/>
              <a:t>Enhancements</a:t>
            </a:r>
            <a:endParaRPr lang="fr-FR" sz="1400" dirty="0" smtClean="0"/>
          </a:p>
          <a:p>
            <a:pPr lvl="1" eaLnBrk="1" hangingPunct="1"/>
            <a:r>
              <a:rPr lang="en-US" sz="1400" dirty="0"/>
              <a:t>Information Lifecycle </a:t>
            </a:r>
            <a:r>
              <a:rPr lang="en-US" sz="1400" dirty="0" err="1"/>
              <a:t>Mgmt</a:t>
            </a:r>
            <a:r>
              <a:rPr lang="en-US" sz="1400" dirty="0"/>
              <a:t> – </a:t>
            </a:r>
            <a:r>
              <a:rPr lang="en-US" sz="1400" dirty="0" err="1"/>
              <a:t>Mkt</a:t>
            </a:r>
            <a:r>
              <a:rPr lang="en-US" sz="1400" dirty="0"/>
              <a:t> Systems, Archive, </a:t>
            </a:r>
            <a:r>
              <a:rPr lang="en-US" sz="1400" dirty="0" smtClean="0"/>
              <a:t>Reporting</a:t>
            </a:r>
          </a:p>
          <a:p>
            <a:pPr lvl="1" eaLnBrk="1" hangingPunct="1"/>
            <a:r>
              <a:rPr lang="en-US" sz="1400" dirty="0"/>
              <a:t>Backup Software Strategy</a:t>
            </a:r>
            <a:endParaRPr lang="en-US" sz="1400" dirty="0" smtClean="0"/>
          </a:p>
          <a:p>
            <a:pPr lvl="1" eaLnBrk="1" hangingPunct="1"/>
            <a:r>
              <a:rPr lang="en-US" sz="1400" dirty="0"/>
              <a:t>Cyber Security Project #</a:t>
            </a:r>
            <a:r>
              <a:rPr lang="en-US" sz="1400" dirty="0" smtClean="0"/>
              <a:t>8</a:t>
            </a:r>
            <a:endParaRPr lang="en-US" sz="1400" dirty="0"/>
          </a:p>
          <a:p>
            <a:pPr lvl="1" eaLnBrk="1" hangingPunct="1"/>
            <a:endParaRPr lang="en-US" sz="1400" dirty="0" smtClean="0"/>
          </a:p>
          <a:p>
            <a:pPr eaLnBrk="1" hangingPunct="1"/>
            <a:r>
              <a:rPr lang="en-US" sz="1600" dirty="0"/>
              <a:t>Off-Cycle Release		</a:t>
            </a:r>
            <a:r>
              <a:rPr lang="en-US" sz="1600" dirty="0" smtClean="0"/>
              <a:t>(July</a:t>
            </a:r>
            <a:r>
              <a:rPr lang="en-US" sz="1600" dirty="0" smtClean="0"/>
              <a:t>)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SCR760 </a:t>
            </a:r>
            <a:r>
              <a:rPr lang="en-US" sz="1400" dirty="0"/>
              <a:t>– Enhancements to IMM and TP to support </a:t>
            </a:r>
            <a:r>
              <a:rPr lang="en-US" sz="1400" dirty="0" smtClean="0"/>
              <a:t>Planning</a:t>
            </a:r>
          </a:p>
          <a:p>
            <a:pPr lvl="2" eaLnBrk="1" hangingPunct="1"/>
            <a:r>
              <a:rPr lang="en-US" sz="1200" dirty="0" smtClean="0"/>
              <a:t>Final release</a:t>
            </a:r>
            <a:endParaRPr lang="en-US" sz="1200" dirty="0"/>
          </a:p>
          <a:p>
            <a:pPr eaLnBrk="1" hangingPunct="1"/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672393535"/>
              </p:ext>
            </p:extLst>
          </p:nvPr>
        </p:nvGraphicFramePr>
        <p:xfrm>
          <a:off x="36444" y="762000"/>
          <a:ext cx="9067801" cy="4656435"/>
        </p:xfrm>
        <a:graphic>
          <a:graphicData uri="http://schemas.openxmlformats.org/drawingml/2006/table">
            <a:tbl>
              <a:tblPr/>
              <a:tblGrid>
                <a:gridCol w="1030356"/>
                <a:gridCol w="1143000"/>
                <a:gridCol w="1143000"/>
                <a:gridCol w="1143000"/>
                <a:gridCol w="1143000"/>
                <a:gridCol w="1143000"/>
                <a:gridCol w="1066800"/>
                <a:gridCol w="1255645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2/11 – 2/15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4/22 – 4/26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6/10 – 6/14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7/29 – 8/2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9/23 – 9/27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12/9-12/13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(1a)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4991100" y="6400800"/>
            <a:ext cx="1562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 dirty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799" y="3962400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066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95800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July</a:t>
            </a:r>
            <a:endParaRPr lang="en-US" sz="1100" dirty="0"/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August</a:t>
            </a:r>
            <a:endParaRPr lang="en-US" sz="1100" dirty="0"/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52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May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857067" y="3971779"/>
            <a:ext cx="1219200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Future Years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22203"/>
            <a:ext cx="234473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NPRR407(a) – MMS portion</a:t>
            </a:r>
          </a:p>
          <a:p>
            <a:pPr eaLnBrk="1" hangingPunct="1"/>
            <a:r>
              <a:rPr lang="en-US" sz="800" b="0" dirty="0" smtClean="0"/>
              <a:t>NPRR407(b) – CRR portion</a:t>
            </a:r>
          </a:p>
          <a:p>
            <a:pPr eaLnBrk="1" hangingPunct="1"/>
            <a:r>
              <a:rPr lang="en-US" sz="800" b="0" dirty="0" smtClean="0"/>
              <a:t>NPRR484(1a) – initial CMM/CRR components</a:t>
            </a:r>
          </a:p>
          <a:p>
            <a:pPr eaLnBrk="1" hangingPunct="1"/>
            <a:r>
              <a:rPr lang="en-US" sz="800" b="0" dirty="0"/>
              <a:t>NPRR520(a) – </a:t>
            </a:r>
            <a:r>
              <a:rPr lang="en-US" sz="800" b="0" dirty="0" smtClean="0"/>
              <a:t>MMS, MIS, CDR portions</a:t>
            </a:r>
          </a:p>
          <a:p>
            <a:pPr eaLnBrk="1" hangingPunct="1"/>
            <a:r>
              <a:rPr lang="en-US" sz="800" b="0" dirty="0" smtClean="0"/>
              <a:t>NPRR520(b)</a:t>
            </a:r>
            <a:r>
              <a:rPr lang="en-US" sz="800" b="0" dirty="0"/>
              <a:t> – </a:t>
            </a:r>
            <a:r>
              <a:rPr lang="en-US" sz="800" b="0" dirty="0" smtClean="0"/>
              <a:t>EMS, NMMS, ICCP portions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1424940" y="3576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7938" y="3576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0940" y="45675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938" y="45675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0940" y="3569381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ERCOT Board of Directors approved a project budget increase of $1M on 5/14/2013</a:t>
            </a:r>
          </a:p>
          <a:p>
            <a:pPr algn="ctr" eaLnBrk="1" hangingPunct="1"/>
            <a:endParaRPr lang="en-US" sz="800" b="0" dirty="0"/>
          </a:p>
          <a:p>
            <a:pPr algn="ctr" eaLnBrk="1" hangingPunct="1"/>
            <a:r>
              <a:rPr lang="en-US" sz="1000" b="0" dirty="0" smtClean="0"/>
              <a:t>Revised 2013 project budget is </a:t>
            </a:r>
            <a:r>
              <a:rPr lang="en-US" sz="1000" b="0" dirty="0" smtClean="0"/>
              <a:t>$</a:t>
            </a:r>
            <a:r>
              <a:rPr lang="en-US" sz="1000" b="0" dirty="0" smtClean="0"/>
              <a:t>16M</a:t>
            </a:r>
            <a:endParaRPr lang="en-US" sz="1000" b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4" y="762000"/>
            <a:ext cx="8970079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451320434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1219200"/>
                <a:gridCol w="1066800"/>
                <a:gridCol w="1066800"/>
                <a:gridCol w="1066800"/>
                <a:gridCol w="1066800"/>
                <a:gridCol w="12191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85999" y="3962400"/>
            <a:ext cx="12191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June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772400" y="3699933"/>
            <a:ext cx="1172370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35933"/>
            <a:ext cx="2344737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 smtClean="0"/>
              <a:t>Project </a:t>
            </a:r>
            <a:r>
              <a:rPr lang="en-US" sz="1800" dirty="0" smtClean="0"/>
              <a:t>Funding  </a:t>
            </a:r>
            <a:r>
              <a:rPr lang="en-US" sz="1600" dirty="0" smtClean="0"/>
              <a:t>(no change from May PRS)</a:t>
            </a:r>
            <a:endParaRPr lang="en-US" sz="1800" dirty="0" smtClean="0"/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1816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ERCOT’s 2014 budget filing was previewed at the May Board meeting</a:t>
            </a:r>
          </a:p>
          <a:p>
            <a:pPr lvl="1" eaLnBrk="1" hangingPunct="1"/>
            <a:r>
              <a:rPr lang="en-US" sz="1600" dirty="0" smtClean="0"/>
              <a:t>July Board review and approval targeted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$25M is being requested for capital projects in </a:t>
            </a:r>
            <a:r>
              <a:rPr lang="en-US" sz="1800" dirty="0" smtClean="0"/>
              <a:t>2014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~$30M current demand in </a:t>
            </a:r>
            <a:r>
              <a:rPr lang="en-US" sz="1600" dirty="0" smtClean="0"/>
              <a:t>2014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Growing demand for Technical Foundation efforts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Multi-Year PPL is being used to forecast projects expected in </a:t>
            </a:r>
            <a:r>
              <a:rPr lang="en-US" sz="1800" dirty="0" smtClean="0"/>
              <a:t>2014</a:t>
            </a:r>
            <a:endParaRPr lang="en-US" sz="1800" dirty="0" smtClean="0"/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For Revision Requests that </a:t>
            </a:r>
            <a:r>
              <a:rPr lang="en-US" sz="1800" dirty="0" smtClean="0"/>
              <a:t>are approved </a:t>
            </a:r>
            <a:r>
              <a:rPr lang="en-US" sz="1800" dirty="0" smtClean="0"/>
              <a:t>over the next 18 months, ERCOT has forecasted $4M in PPL funding</a:t>
            </a:r>
          </a:p>
          <a:p>
            <a:pPr lvl="1" eaLnBrk="1" hangingPunct="1"/>
            <a:r>
              <a:rPr lang="en-US" sz="1600" dirty="0" smtClean="0"/>
              <a:t>This is in addition to $1.5M forecasted for Revision Requests that are already Board approved or in the stakeholder process</a:t>
            </a:r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411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6/18/2013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6/18/2013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719665"/>
            <a:ext cx="8914303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52233</TotalTime>
  <Words>651</Words>
  <Application>Microsoft Office PowerPoint</Application>
  <PresentationFormat>On-screen Show (4:3)</PresentationFormat>
  <Paragraphs>254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2013 Project Update – Agenda</vt:lpstr>
      <vt:lpstr>Recent/Upcoming Project Implementations</vt:lpstr>
      <vt:lpstr>2013 Release Targets – Board-Approved NPRRs/SCRs/xGRRs</vt:lpstr>
      <vt:lpstr>2013 Cash Flow Projection – Approved Projects</vt:lpstr>
      <vt:lpstr>2014 Release Targets – Board-Approved NPRRs/SCRs/xGRRs</vt:lpstr>
      <vt:lpstr>2014 Project Funding  (no change from May PRS)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1342</cp:revision>
  <cp:lastPrinted>2013-03-20T16:37:22Z</cp:lastPrinted>
  <dcterms:created xsi:type="dcterms:W3CDTF">2005-04-21T14:28:35Z</dcterms:created>
  <dcterms:modified xsi:type="dcterms:W3CDTF">2013-06-18T18:54:56Z</dcterms:modified>
</cp:coreProperties>
</file>