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6"/>
  </p:notesMasterIdLst>
  <p:sldIdLst>
    <p:sldId id="372" r:id="rId2"/>
    <p:sldId id="302" r:id="rId3"/>
    <p:sldId id="373" r:id="rId4"/>
    <p:sldId id="374" r:id="rId5"/>
  </p:sldIdLst>
  <p:sldSz cx="9144000" cy="6858000" type="screen4x3"/>
  <p:notesSz cx="7010400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600" b="1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FF99"/>
    <a:srgbClr val="FFFF66"/>
    <a:srgbClr val="40949A"/>
    <a:srgbClr val="0000CC"/>
    <a:srgbClr val="FF3300"/>
    <a:srgbClr val="FF9900"/>
    <a:srgbClr val="5469A2"/>
    <a:srgbClr val="2941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965" autoAdjust="0"/>
    <p:restoredTop sz="98718" autoAdjust="0"/>
  </p:normalViewPr>
  <p:slideViewPr>
    <p:cSldViewPr>
      <p:cViewPr varScale="1">
        <p:scale>
          <a:sx n="113" d="100"/>
          <a:sy n="113" d="100"/>
        </p:scale>
        <p:origin x="-306" y="-108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l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338" y="0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95388" y="692150"/>
            <a:ext cx="4619625" cy="34639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675" y="4387850"/>
            <a:ext cx="5607050" cy="415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2525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l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338" y="8772525"/>
            <a:ext cx="3038475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fld id="{EF9FDEEA-5704-4A08-B22C-F16CA0CD24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72619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CC51442-EDE7-4953-BB55-E71AD2260C8B}" type="slidenum">
              <a:rPr lang="en-US" sz="1200" b="0" smtClean="0"/>
              <a:pPr eaLnBrk="1" hangingPunct="1"/>
              <a:t>1</a:t>
            </a:fld>
            <a:endParaRPr lang="en-US" sz="1200" b="0" smtClean="0"/>
          </a:p>
        </p:txBody>
      </p:sp>
      <p:sp>
        <p:nvSpPr>
          <p:cNvPr id="174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defTabSz="931863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defTabSz="931863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58C6C10A-D400-4959-AADD-84A684719EDF}" type="slidenum">
              <a:rPr lang="en-US" sz="1200" b="0" smtClean="0"/>
              <a:pPr eaLnBrk="1" hangingPunct="1"/>
              <a:t>2</a:t>
            </a:fld>
            <a:endParaRPr lang="en-US" sz="1200" b="0" smtClean="0"/>
          </a:p>
        </p:txBody>
      </p:sp>
      <p:sp>
        <p:nvSpPr>
          <p:cNvPr id="184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Rectangle 13"/>
          <p:cNvSpPr>
            <a:spLocks noChangeArrowheads="1"/>
          </p:cNvSpPr>
          <p:nvPr userDrawn="1"/>
        </p:nvSpPr>
        <p:spPr bwMode="auto">
          <a:xfrm>
            <a:off x="0" y="1143000"/>
            <a:ext cx="9144000" cy="57150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n-US"/>
          </a:p>
        </p:txBody>
      </p:sp>
      <p:sp>
        <p:nvSpPr>
          <p:cNvPr id="6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533400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bg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7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2133600" cy="476250"/>
          </a:xfrm>
        </p:spPr>
        <p:txBody>
          <a:bodyPr/>
          <a:lstStyle>
            <a:lvl1pPr>
              <a:defRPr sz="1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  <p:sp>
        <p:nvSpPr>
          <p:cNvPr id="8" name="Footer Placeholder 7"/>
          <p:cNvSpPr>
            <a:spLocks noGrp="1" noChangeArrowheads="1"/>
          </p:cNvSpPr>
          <p:nvPr>
            <p:ph type="ftr" sz="quarter" idx="11"/>
          </p:nvPr>
        </p:nvSpPr>
        <p:spPr bwMode="auto">
          <a:xfrm>
            <a:off x="2333625" y="5067300"/>
            <a:ext cx="2895600" cy="4191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spcBef>
                <a:spcPct val="0"/>
              </a:spcBef>
              <a:defRPr sz="1800">
                <a:solidFill>
                  <a:schemeClr val="bg1"/>
                </a:solidFill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Meeting Title (optional)</a:t>
            </a:r>
          </a:p>
        </p:txBody>
      </p:sp>
    </p:spTree>
    <p:extLst>
      <p:ext uri="{BB962C8B-B14F-4D97-AF65-F5344CB8AC3E}">
        <p14:creationId xmlns:p14="http://schemas.microsoft.com/office/powerpoint/2010/main" val="812494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DD6BAE-A68F-473A-A2D7-CEEA128D748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16105118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81CF20-39D3-4579-9E24-257361C91D1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7210348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31981A-7905-41B0-8858-66AAA0FFBC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2065621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9CEAF1-53AD-46BE-9176-013B2A2B7A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633556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B97839-E9E5-4038-9852-0A72C69A2A4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9644772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4D15DB-F492-417C-B3C1-95863FCAA2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22415409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155851-3123-4476-B2AC-37AA7655915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42057589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B0A38D-180F-42DE-8177-B03C76167E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18342670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FCC2D1-2CC9-45D0-AD2A-3A9F9D772C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9532109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806BC6-3DFE-4977-B534-48CCD8B6B1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1339998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ADADD4-17AA-47F5-8402-FBC938F97C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9012674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 b="0">
                <a:latin typeface="Arial" charset="0"/>
              </a:defRPr>
            </a:lvl1pPr>
          </a:lstStyle>
          <a:p>
            <a:pPr>
              <a:defRPr/>
            </a:pPr>
            <a:fld id="{E718ABEB-4B20-4DAD-9F08-0F3C9742EAB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28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n-US"/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9"/>
          <p:cNvSpPr>
            <a:spLocks noChangeArrowheads="1"/>
          </p:cNvSpPr>
          <p:nvPr userDrawn="1"/>
        </p:nvSpPr>
        <p:spPr bwMode="auto">
          <a:xfrm>
            <a:off x="0" y="0"/>
            <a:ext cx="9144000" cy="6858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>
              <a:lnSpc>
                <a:spcPct val="80000"/>
              </a:lnSpc>
              <a:spcBef>
                <a:spcPct val="20000"/>
              </a:spcBef>
            </a:pPr>
            <a:endParaRPr lang="en-US"/>
          </a:p>
        </p:txBody>
      </p:sp>
      <p:sp>
        <p:nvSpPr>
          <p:cNvPr id="1031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2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Date</a:t>
            </a:r>
          </a:p>
        </p:txBody>
      </p:sp>
      <p:sp>
        <p:nvSpPr>
          <p:cNvPr id="103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5" name="Rectangle 13"/>
          <p:cNvSpPr>
            <a:spLocks noChangeArrowheads="1"/>
          </p:cNvSpPr>
          <p:nvPr userDrawn="1"/>
        </p:nvSpPr>
        <p:spPr bwMode="auto">
          <a:xfrm>
            <a:off x="8229600" y="6248400"/>
            <a:ext cx="5334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ctr"/>
            <a:fld id="{03670EEC-6877-42F5-BF6B-1CB534FE5D5D}" type="slidenum">
              <a:rPr lang="en-US" sz="1200" b="0"/>
              <a:pPr algn="ctr"/>
              <a:t>‹#›</a:t>
            </a:fld>
            <a:endParaRPr lang="en-US" sz="1200" b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85" r:id="rId1"/>
    <p:sldLayoutId id="2147484174" r:id="rId2"/>
    <p:sldLayoutId id="2147484175" r:id="rId3"/>
    <p:sldLayoutId id="2147484176" r:id="rId4"/>
    <p:sldLayoutId id="2147484177" r:id="rId5"/>
    <p:sldLayoutId id="2147484178" r:id="rId6"/>
    <p:sldLayoutId id="2147484179" r:id="rId7"/>
    <p:sldLayoutId id="2147484180" r:id="rId8"/>
    <p:sldLayoutId id="2147484181" r:id="rId9"/>
    <p:sldLayoutId id="2147484182" r:id="rId10"/>
    <p:sldLayoutId id="2147484183" r:id="rId11"/>
    <p:sldLayoutId id="2147484184" r:id="rId12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rcot.com/services/projects/index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1371600" y="2133600"/>
            <a:ext cx="7239000" cy="1238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>
              <a:defRPr/>
            </a:pPr>
            <a:r>
              <a:rPr lang="en-US" sz="2800" b="0" kern="0" dirty="0">
                <a:latin typeface="+mj-lt"/>
              </a:rPr>
              <a:t>Project </a:t>
            </a:r>
            <a:r>
              <a:rPr lang="en-US" sz="2800" b="0" kern="0" dirty="0" smtClean="0">
                <a:latin typeface="+mj-lt"/>
              </a:rPr>
              <a:t>Prioritization Review</a:t>
            </a:r>
            <a:endParaRPr lang="en-US" sz="2800" b="0" kern="0" dirty="0">
              <a:latin typeface="+mj-lt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1371600" y="3581400"/>
            <a:ext cx="2590800" cy="190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endParaRPr lang="en-US" sz="2000" kern="0" dirty="0">
              <a:latin typeface="+mn-lt"/>
            </a:endParaRPr>
          </a:p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endParaRPr lang="en-US" sz="2000" kern="0" dirty="0">
              <a:latin typeface="+mn-lt"/>
            </a:endParaRPr>
          </a:p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endParaRPr lang="en-US" sz="2000" kern="0" dirty="0">
              <a:latin typeface="+mn-lt"/>
            </a:endParaRPr>
          </a:p>
          <a:p>
            <a:pPr marL="342900" indent="-342900">
              <a:lnSpc>
                <a:spcPct val="80000"/>
              </a:lnSpc>
              <a:spcBef>
                <a:spcPct val="20000"/>
              </a:spcBef>
              <a:defRPr/>
            </a:pPr>
            <a:r>
              <a:rPr lang="en-US" sz="2000" kern="0" dirty="0" smtClean="0">
                <a:latin typeface="+mn-lt"/>
              </a:rPr>
              <a:t>June 20, </a:t>
            </a:r>
            <a:r>
              <a:rPr lang="en-US" sz="2000" kern="0" dirty="0" smtClean="0">
                <a:latin typeface="+mn-lt"/>
              </a:rPr>
              <a:t>2013</a:t>
            </a:r>
            <a:endParaRPr lang="en-US" sz="2000" kern="0" dirty="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0"/>
            <a:ext cx="6019800" cy="685800"/>
          </a:xfrm>
        </p:spPr>
        <p:txBody>
          <a:bodyPr/>
          <a:lstStyle/>
          <a:p>
            <a:pPr eaLnBrk="1" hangingPunct="1"/>
            <a:r>
              <a:rPr lang="en-US" sz="1800" dirty="0" smtClean="0"/>
              <a:t>2013 Project Update – Agenda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990600"/>
            <a:ext cx="8382000" cy="4267200"/>
          </a:xfrm>
        </p:spPr>
        <p:txBody>
          <a:bodyPr/>
          <a:lstStyle/>
          <a:p>
            <a:pPr marL="342900" lvl="1" indent="0" eaLnBrk="1" hangingPunct="1">
              <a:buFontTx/>
              <a:buNone/>
              <a:tabLst>
                <a:tab pos="1143000" algn="l"/>
                <a:tab pos="2514600" algn="l"/>
                <a:tab pos="6864350" algn="l"/>
              </a:tabLst>
              <a:defRPr/>
            </a:pPr>
            <a:endParaRPr lang="en-US" sz="1000" dirty="0" smtClean="0"/>
          </a:p>
          <a:p>
            <a:pPr marL="628650" lvl="1" eaLnBrk="1" hangingPunct="1">
              <a:tabLst>
                <a:tab pos="1143000" algn="l"/>
                <a:tab pos="2514600" algn="l"/>
                <a:tab pos="6864350" algn="l"/>
              </a:tabLst>
              <a:defRPr/>
            </a:pPr>
            <a:r>
              <a:rPr lang="en-US" sz="1800" dirty="0" smtClean="0"/>
              <a:t>Project Prioritization Action Items	</a:t>
            </a:r>
            <a:r>
              <a:rPr lang="en-US" sz="1600" dirty="0" smtClean="0"/>
              <a:t>p. 3-4</a:t>
            </a:r>
          </a:p>
          <a:p>
            <a:pPr marL="1028700" lvl="2" eaLnBrk="1" hangingPunct="1">
              <a:tabLst>
                <a:tab pos="1143000" algn="l"/>
                <a:tab pos="2514600" algn="l"/>
                <a:tab pos="6864350" algn="l"/>
              </a:tabLst>
              <a:defRPr/>
            </a:pPr>
            <a:r>
              <a:rPr lang="en-US" sz="1600" dirty="0" smtClean="0"/>
              <a:t>Planned Revision Requests Starts </a:t>
            </a:r>
            <a:r>
              <a:rPr lang="en-US" sz="1600" dirty="0"/>
              <a:t>– </a:t>
            </a:r>
            <a:r>
              <a:rPr lang="en-US" sz="1600" dirty="0" smtClean="0"/>
              <a:t>2013/2014</a:t>
            </a:r>
            <a:endParaRPr lang="en-US" sz="1600" dirty="0" smtClean="0"/>
          </a:p>
          <a:p>
            <a:pPr marL="1028700" lvl="2" eaLnBrk="1" hangingPunct="1">
              <a:tabLst>
                <a:tab pos="1143000" algn="l"/>
                <a:tab pos="2514600" algn="l"/>
                <a:tab pos="6864350" algn="l"/>
              </a:tabLst>
              <a:defRPr/>
            </a:pPr>
            <a:r>
              <a:rPr lang="en-US" sz="1600" dirty="0"/>
              <a:t>Guiding Principles Document</a:t>
            </a:r>
          </a:p>
          <a:p>
            <a:pPr marL="1028700" lvl="2" eaLnBrk="1" hangingPunct="1">
              <a:tabLst>
                <a:tab pos="1143000" algn="l"/>
                <a:tab pos="2514600" algn="l"/>
                <a:tab pos="6864350" algn="l"/>
              </a:tabLst>
              <a:defRPr/>
            </a:pPr>
            <a:endParaRPr lang="en-US" sz="1600" dirty="0"/>
          </a:p>
          <a:p>
            <a:pPr marL="342900" lvl="1" indent="0" eaLnBrk="1" hangingPunct="1">
              <a:buFontTx/>
              <a:buNone/>
              <a:tabLst>
                <a:tab pos="1143000" algn="l"/>
                <a:tab pos="2514600" algn="l"/>
                <a:tab pos="6864350" algn="l"/>
              </a:tabLst>
              <a:defRPr/>
            </a:pPr>
            <a:endParaRPr lang="en-US" sz="1000" dirty="0"/>
          </a:p>
          <a:p>
            <a:pPr marL="342900" lvl="1" indent="0" eaLnBrk="1" hangingPunct="1">
              <a:buFontTx/>
              <a:buNone/>
              <a:tabLst>
                <a:tab pos="1143000" algn="l"/>
                <a:tab pos="2514600" algn="l"/>
                <a:tab pos="6864350" algn="l"/>
              </a:tabLst>
              <a:defRPr/>
            </a:pPr>
            <a:endParaRPr lang="en-US" sz="1600" dirty="0"/>
          </a:p>
          <a:p>
            <a:pPr marL="571500" lvl="1" indent="-228600" eaLnBrk="1" hangingPunct="1">
              <a:tabLst>
                <a:tab pos="1143000" algn="l"/>
                <a:tab pos="2514600" algn="l"/>
                <a:tab pos="6864350" algn="l"/>
              </a:tabLst>
              <a:defRPr/>
            </a:pPr>
            <a:endParaRPr lang="en-US" sz="1600" dirty="0" smtClean="0"/>
          </a:p>
        </p:txBody>
      </p:sp>
      <p:sp>
        <p:nvSpPr>
          <p:cNvPr id="4100" name="TextBox 3"/>
          <p:cNvSpPr txBox="1">
            <a:spLocks noChangeArrowheads="1"/>
          </p:cNvSpPr>
          <p:nvPr/>
        </p:nvSpPr>
        <p:spPr bwMode="auto">
          <a:xfrm>
            <a:off x="685800" y="5410200"/>
            <a:ext cx="7772400" cy="57626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 sz="16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6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6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lnSpc>
                <a:spcPct val="80000"/>
              </a:lnSpc>
              <a:spcBef>
                <a:spcPct val="20000"/>
              </a:spcBef>
            </a:pPr>
            <a:endParaRPr lang="en-US" sz="800" b="0"/>
          </a:p>
          <a:p>
            <a:pPr algn="ctr" eaLnBrk="1" hangingPunct="1">
              <a:lnSpc>
                <a:spcPct val="80000"/>
              </a:lnSpc>
              <a:spcBef>
                <a:spcPct val="20000"/>
              </a:spcBef>
            </a:pPr>
            <a:r>
              <a:rPr lang="en-US" b="0"/>
              <a:t>Location of Project Priority List (PPL):   </a:t>
            </a:r>
            <a:r>
              <a:rPr lang="en-US" b="0">
                <a:hlinkClick r:id="rId3"/>
              </a:rPr>
              <a:t>http://www.ercot.com/services/projects/index</a:t>
            </a:r>
            <a:endParaRPr lang="en-US" b="0"/>
          </a:p>
          <a:p>
            <a:pPr algn="ctr" eaLnBrk="1" hangingPunct="1">
              <a:lnSpc>
                <a:spcPct val="80000"/>
              </a:lnSpc>
              <a:spcBef>
                <a:spcPct val="20000"/>
              </a:spcBef>
            </a:pPr>
            <a:endParaRPr lang="en-US" sz="800" b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1"/>
          <p:cNvSpPr>
            <a:spLocks noGrp="1"/>
          </p:cNvSpPr>
          <p:nvPr>
            <p:ph type="title"/>
          </p:nvPr>
        </p:nvSpPr>
        <p:spPr>
          <a:xfrm>
            <a:off x="152400" y="0"/>
            <a:ext cx="8915400" cy="685800"/>
          </a:xfrm>
        </p:spPr>
        <p:txBody>
          <a:bodyPr/>
          <a:lstStyle/>
          <a:p>
            <a:pPr eaLnBrk="1" hangingPunct="1"/>
            <a:r>
              <a:rPr lang="en-US" sz="1600" dirty="0" smtClean="0"/>
              <a:t>Approved Revision Requests “Not Started</a:t>
            </a:r>
            <a:r>
              <a:rPr lang="en-US" sz="1600" dirty="0"/>
              <a:t>” – </a:t>
            </a:r>
            <a:r>
              <a:rPr lang="en-US" sz="1600" dirty="0" smtClean="0"/>
              <a:t>Planned to Start in </a:t>
            </a:r>
            <a:r>
              <a:rPr lang="en-US" sz="1600" dirty="0" smtClean="0"/>
              <a:t>Future Months</a:t>
            </a:r>
            <a:endParaRPr lang="en-US" sz="1600" dirty="0" smtClean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5530168"/>
              </p:ext>
            </p:extLst>
          </p:nvPr>
        </p:nvGraphicFramePr>
        <p:xfrm>
          <a:off x="76200" y="762000"/>
          <a:ext cx="8991599" cy="393349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65937"/>
                <a:gridCol w="858663"/>
                <a:gridCol w="796239"/>
                <a:gridCol w="1032561"/>
                <a:gridCol w="838199"/>
              </a:tblGrid>
              <a:tr h="457200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Revision Request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FF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b="1" dirty="0" smtClean="0"/>
                        <a:t>Target</a:t>
                      </a:r>
                    </a:p>
                    <a:p>
                      <a:pPr algn="ctr"/>
                      <a:r>
                        <a:rPr lang="en-US" sz="1100" b="1" dirty="0" smtClean="0"/>
                        <a:t>Start Date</a:t>
                      </a:r>
                      <a:endParaRPr lang="en-US" sz="11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b="1" dirty="0" smtClean="0">
                          <a:solidFill>
                            <a:schemeClr val="tx1"/>
                          </a:solidFill>
                        </a:rPr>
                        <a:t>Release Target</a:t>
                      </a:r>
                      <a:endParaRPr lang="en-US" sz="11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FF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Cost Estimate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FF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tx1"/>
                          </a:solidFill>
                        </a:rPr>
                        <a:t>Author</a:t>
                      </a:r>
                      <a:endParaRPr lang="en-US" sz="1200" b="1" dirty="0">
                        <a:solidFill>
                          <a:schemeClr val="tx1"/>
                        </a:solidFill>
                      </a:endParaRPr>
                    </a:p>
                  </a:txBody>
                  <a:tcPr marT="45732" marB="45732" anchor="ctr">
                    <a:solidFill>
                      <a:srgbClr val="FFFF99"/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strike="noStrike" dirty="0" smtClean="0"/>
                        <a:t>NOGRR101 </a:t>
                      </a:r>
                      <a:r>
                        <a:rPr lang="en-US" sz="1050" strike="noStrike" dirty="0" smtClean="0"/>
                        <a:t>– Market</a:t>
                      </a:r>
                      <a:r>
                        <a:rPr lang="en-US" sz="1050" strike="noStrike" baseline="0" dirty="0" smtClean="0"/>
                        <a:t> Notice for DC-TIE Outage Information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Jun </a:t>
                      </a:r>
                      <a:r>
                        <a:rPr lang="en-US" sz="1050" strike="noStrike" dirty="0" smtClean="0"/>
                        <a:t>2013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2013-R5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&lt;$10k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Tenaska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strike="noStrike" dirty="0" smtClean="0"/>
                        <a:t>SCR756 </a:t>
                      </a:r>
                      <a:r>
                        <a:rPr lang="en-US" sz="1050" strike="noStrike" dirty="0" smtClean="0"/>
                        <a:t>– </a:t>
                      </a:r>
                      <a:r>
                        <a:rPr lang="en-US" sz="1050" strike="noStrike" dirty="0" err="1" smtClean="0"/>
                        <a:t>MarkeTrak</a:t>
                      </a:r>
                      <a:r>
                        <a:rPr lang="en-US" sz="1050" strike="noStrike" dirty="0" smtClean="0"/>
                        <a:t> Enhancements - Remaining SCR756 Items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Jun 2013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2014-R2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$250k-$300k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700" b="0" i="0" u="none" strike="noStrike" kern="1200" dirty="0" err="1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MarkeTrak</a:t>
                      </a:r>
                      <a:r>
                        <a:rPr lang="en-US" sz="7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TF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NPRR210 </a:t>
                      </a:r>
                      <a:r>
                        <a:rPr lang="en-US" sz="1050" dirty="0" smtClean="0"/>
                        <a:t>– Wind Forecasting Change to P50, Sync with PRR841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Jul 2013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2013-R6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$45k-$55k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7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Morgan Stanley</a:t>
                      </a:r>
                      <a:endParaRPr lang="en-US" sz="105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NPRR492 </a:t>
                      </a:r>
                      <a:r>
                        <a:rPr lang="en-US" sz="1050" dirty="0" smtClean="0"/>
                        <a:t>– Addition</a:t>
                      </a:r>
                      <a:r>
                        <a:rPr lang="en-US" sz="1050" baseline="0" dirty="0" smtClean="0"/>
                        <a:t> of System Lambda Information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Jul 2013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2013-R6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$15k-$20k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MISUG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strike="noStrike" dirty="0" smtClean="0"/>
                        <a:t>NOGRR105 </a:t>
                      </a:r>
                      <a:r>
                        <a:rPr lang="en-US" sz="1050" strike="noStrike" dirty="0" smtClean="0"/>
                        <a:t>– Generation</a:t>
                      </a:r>
                      <a:r>
                        <a:rPr lang="en-US" sz="1050" strike="noStrike" baseline="0" dirty="0" smtClean="0"/>
                        <a:t> Resource Frequency Response Test Procedure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Jul </a:t>
                      </a:r>
                      <a:r>
                        <a:rPr lang="en-US" sz="1050" strike="noStrike" dirty="0" smtClean="0"/>
                        <a:t>2013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2013-R6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$30k-$40k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PDCWG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NPRR240 </a:t>
                      </a:r>
                      <a:r>
                        <a:rPr lang="en-US" sz="1050" dirty="0" smtClean="0"/>
                        <a:t>– Proxy Energy Offer Curve</a:t>
                      </a:r>
                      <a:endParaRPr lang="en-US" sz="110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Aug 2013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2013-R6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$50k-$60k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7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Potomac Econ</a:t>
                      </a:r>
                    </a:p>
                  </a:txBody>
                  <a:tcPr marT="45732" marB="45732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SCR771 </a:t>
                      </a:r>
                      <a:r>
                        <a:rPr lang="en-US" sz="1050" dirty="0" smtClean="0"/>
                        <a:t>– Allow Ind. Master QSE to Represent Split Gen. Resources</a:t>
                      </a:r>
                      <a:endParaRPr lang="en-US" sz="1050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Sep 2013</a:t>
                      </a:r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2014-R2</a:t>
                      </a:r>
                      <a:endParaRPr lang="en-US" sz="1050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$95k-$110k</a:t>
                      </a:r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Sandy</a:t>
                      </a:r>
                      <a:r>
                        <a:rPr lang="en-US" sz="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Creek</a:t>
                      </a:r>
                      <a:endParaRPr lang="en-US" sz="105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/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strike="noStrike" dirty="0" smtClean="0"/>
                        <a:t>NOGRR084 </a:t>
                      </a:r>
                      <a:r>
                        <a:rPr lang="en-US" sz="1050" strike="noStrike" dirty="0" smtClean="0"/>
                        <a:t>– Daily Grid Operations Summary Report</a:t>
                      </a:r>
                      <a:endParaRPr lang="en-US" sz="1050" strike="noStrike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Sep 2013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2014-R4</a:t>
                      </a:r>
                      <a:endParaRPr lang="en-US" sz="1050" strike="noStrike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$300k-$500k</a:t>
                      </a:r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MISUG</a:t>
                      </a:r>
                    </a:p>
                  </a:txBody>
                  <a:tcPr marT="45732" marB="45732" anchor="ctr"/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strike="noStrike" dirty="0" smtClean="0"/>
                        <a:t>NPRR256 </a:t>
                      </a:r>
                      <a:r>
                        <a:rPr lang="en-US" sz="1050" strike="noStrike" dirty="0" smtClean="0"/>
                        <a:t>– Sync</a:t>
                      </a:r>
                      <a:r>
                        <a:rPr lang="en-US" sz="1050" strike="noStrike" baseline="0" dirty="0" smtClean="0"/>
                        <a:t> PRR787, Add Non-Compliance Lang. to QSE </a:t>
                      </a:r>
                      <a:r>
                        <a:rPr lang="en-US" sz="1050" strike="noStrike" baseline="0" dirty="0" err="1" smtClean="0"/>
                        <a:t>Perf</a:t>
                      </a:r>
                      <a:r>
                        <a:rPr lang="en-US" sz="1050" strike="noStrike" baseline="0" dirty="0" smtClean="0"/>
                        <a:t>. Standards</a:t>
                      </a:r>
                      <a:endParaRPr lang="en-US" sz="1050" strike="noStrike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Oct 2013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2014-R3</a:t>
                      </a:r>
                      <a:endParaRPr lang="en-US" sz="1050" strike="noStrike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$100k-$250k</a:t>
                      </a:r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Luminant</a:t>
                      </a:r>
                      <a:endParaRPr lang="en-US" sz="105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/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NPRR407 </a:t>
                      </a:r>
                      <a:r>
                        <a:rPr lang="en-US" sz="1050" dirty="0" smtClean="0"/>
                        <a:t>– Credit Monitoring Posting</a:t>
                      </a:r>
                      <a:r>
                        <a:rPr lang="en-US" sz="1050" baseline="0" dirty="0" smtClean="0"/>
                        <a:t> Requirements – CRR Portion</a:t>
                      </a:r>
                      <a:endParaRPr lang="en-US" sz="1050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Jun 2013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dirty="0" smtClean="0"/>
                        <a:t>2014-R2</a:t>
                      </a:r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$90k-$110k</a:t>
                      </a:r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Tenaska</a:t>
                      </a:r>
                    </a:p>
                  </a:txBody>
                  <a:tcPr marT="45732" marB="45732" anchor="ctr"/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dirty="0" smtClean="0"/>
                        <a:t>SCR769 </a:t>
                      </a:r>
                      <a:r>
                        <a:rPr lang="en-US" sz="1050" dirty="0" smtClean="0"/>
                        <a:t>– CRRAH Digital Certificate New Role for Read Only Access</a:t>
                      </a:r>
                      <a:endParaRPr lang="en-US" sz="1050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Nov 2013</a:t>
                      </a:r>
                      <a:endParaRPr lang="en-US" sz="1050" dirty="0"/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dirty="0" smtClean="0"/>
                        <a:t>2014-R2</a:t>
                      </a:r>
                      <a:endParaRPr lang="en-US" sz="1050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$100k-$110k</a:t>
                      </a:r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Austin</a:t>
                      </a:r>
                      <a:r>
                        <a:rPr lang="en-US" sz="8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Energy</a:t>
                      </a:r>
                      <a:endParaRPr lang="en-US" sz="80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/>
                </a:tc>
              </a:tr>
              <a:tr h="289689">
                <a:tc>
                  <a:txBody>
                    <a:bodyPr/>
                    <a:lstStyle/>
                    <a:p>
                      <a:r>
                        <a:rPr lang="en-US" sz="1100" b="1" strike="noStrike" dirty="0" smtClean="0"/>
                        <a:t>NPRR439 </a:t>
                      </a:r>
                      <a:r>
                        <a:rPr lang="en-US" sz="1050" strike="noStrike" dirty="0" smtClean="0"/>
                        <a:t>– </a:t>
                      </a:r>
                      <a:r>
                        <a:rPr lang="en-US" sz="105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Updating a Counter-Party’s Available Credit Limit for Current Day DAM</a:t>
                      </a:r>
                      <a:endParaRPr lang="en-US" sz="105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Jan 2014</a:t>
                      </a:r>
                      <a:endParaRPr lang="en-US" sz="1050" strike="noStrike" dirty="0"/>
                    </a:p>
                  </a:txBody>
                  <a:tcPr marT="45732" marB="45732" anchor="ctr">
                    <a:solidFill>
                      <a:srgbClr val="99FF99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50" strike="noStrike" dirty="0" smtClean="0"/>
                        <a:t>2014-R4</a:t>
                      </a:r>
                      <a:endParaRPr lang="en-US" sz="1050" strike="noStrike" dirty="0"/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$</a:t>
                      </a: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125k-$135k</a:t>
                      </a:r>
                      <a:endParaRPr lang="en-US" sz="105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ERCOT</a:t>
                      </a:r>
                      <a:endParaRPr lang="en-US" sz="1050" b="0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T="45732" marB="45732" anchor="ctr"/>
                </a:tc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1066800" y="5486400"/>
            <a:ext cx="7239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FF0000"/>
                </a:solidFill>
              </a:rPr>
              <a:t>ERCOT requests your input:  Are these the most important revision requests to work on in 2013?</a:t>
            </a:r>
            <a:endParaRPr lang="en-US" sz="1200" dirty="0">
              <a:solidFill>
                <a:srgbClr val="FF00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4157135" y="3934767"/>
            <a:ext cx="14478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00" b="0" i="1" dirty="0" smtClean="0">
                <a:solidFill>
                  <a:srgbClr val="FF0000"/>
                </a:solidFill>
              </a:rPr>
              <a:t>Moved from </a:t>
            </a:r>
            <a:r>
              <a:rPr lang="en-US" sz="900" b="0" i="1" dirty="0" smtClean="0">
                <a:solidFill>
                  <a:srgbClr val="FF0000"/>
                </a:solidFill>
              </a:rPr>
              <a:t>June</a:t>
            </a:r>
            <a:r>
              <a:rPr lang="en-US" sz="900" b="0" i="1" dirty="0" smtClean="0">
                <a:solidFill>
                  <a:srgbClr val="FF0000"/>
                </a:solidFill>
              </a:rPr>
              <a:t> </a:t>
            </a:r>
            <a:r>
              <a:rPr lang="en-US" sz="900" b="0" i="1" dirty="0" smtClean="0">
                <a:solidFill>
                  <a:srgbClr val="FF0000"/>
                </a:solidFill>
              </a:rPr>
              <a:t>2013</a:t>
            </a:r>
            <a:endParaRPr lang="en-US" sz="900" b="0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9128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1"/>
          <p:cNvSpPr>
            <a:spLocks noGrp="1"/>
          </p:cNvSpPr>
          <p:nvPr>
            <p:ph type="title"/>
          </p:nvPr>
        </p:nvSpPr>
        <p:spPr>
          <a:xfrm>
            <a:off x="152400" y="0"/>
            <a:ext cx="8001000" cy="685800"/>
          </a:xfrm>
        </p:spPr>
        <p:txBody>
          <a:bodyPr/>
          <a:lstStyle/>
          <a:p>
            <a:pPr eaLnBrk="1" hangingPunct="1"/>
            <a:r>
              <a:rPr lang="en-US" sz="1800" dirty="0" smtClean="0"/>
              <a:t>Guiding Principles Document – Discuss </a:t>
            </a:r>
            <a:r>
              <a:rPr lang="en-US" sz="1800" dirty="0" smtClean="0"/>
              <a:t>Latest Draft</a:t>
            </a:r>
            <a:endParaRPr lang="en-US" sz="1800" dirty="0" smtClean="0"/>
          </a:p>
        </p:txBody>
      </p:sp>
      <p:sp>
        <p:nvSpPr>
          <p:cNvPr id="10243" name="Content Placeholder 16"/>
          <p:cNvSpPr>
            <a:spLocks noGrp="1"/>
          </p:cNvSpPr>
          <p:nvPr>
            <p:ph idx="1"/>
          </p:nvPr>
        </p:nvSpPr>
        <p:spPr>
          <a:xfrm>
            <a:off x="152400" y="990600"/>
            <a:ext cx="8686800" cy="5257800"/>
          </a:xfrm>
        </p:spPr>
        <p:txBody>
          <a:bodyPr/>
          <a:lstStyle/>
          <a:p>
            <a:pPr eaLnBrk="1" hangingPunct="1">
              <a:defRPr/>
            </a:pPr>
            <a:r>
              <a:rPr lang="en-US" sz="1800" dirty="0" smtClean="0"/>
              <a:t>Guiding Principles of Project Prioritization</a:t>
            </a:r>
          </a:p>
          <a:p>
            <a:pPr lvl="1" eaLnBrk="1" hangingPunct="1">
              <a:defRPr/>
            </a:pPr>
            <a:r>
              <a:rPr lang="en-US" sz="1800" dirty="0" smtClean="0"/>
              <a:t>General document structure:</a:t>
            </a:r>
          </a:p>
          <a:p>
            <a:pPr lvl="2" eaLnBrk="1" hangingPunct="1">
              <a:defRPr/>
            </a:pPr>
            <a:r>
              <a:rPr lang="en-US" dirty="0" smtClean="0"/>
              <a:t>Definition of Key Prioritization Terms</a:t>
            </a:r>
          </a:p>
          <a:p>
            <a:pPr lvl="2" eaLnBrk="1" hangingPunct="1">
              <a:defRPr/>
            </a:pPr>
            <a:r>
              <a:rPr lang="en-US" dirty="0" smtClean="0"/>
              <a:t>Approach to Project Prioritization</a:t>
            </a:r>
          </a:p>
          <a:p>
            <a:pPr lvl="3" eaLnBrk="1" hangingPunct="1">
              <a:defRPr/>
            </a:pPr>
            <a:r>
              <a:rPr lang="en-US" sz="1600" u="sng" dirty="0" smtClean="0"/>
              <a:t>New Additions </a:t>
            </a:r>
            <a:r>
              <a:rPr lang="en-US" sz="1600" dirty="0" smtClean="0"/>
              <a:t>to the PPL</a:t>
            </a:r>
          </a:p>
          <a:p>
            <a:pPr lvl="3" eaLnBrk="1" hangingPunct="1">
              <a:defRPr/>
            </a:pPr>
            <a:r>
              <a:rPr lang="en-US" sz="1600" u="sng" dirty="0" smtClean="0"/>
              <a:t>Reprioritizing</a:t>
            </a:r>
            <a:r>
              <a:rPr lang="en-US" sz="1600" dirty="0" smtClean="0"/>
              <a:t> Projects on the PPL</a:t>
            </a:r>
          </a:p>
          <a:p>
            <a:pPr lvl="2" eaLnBrk="1" hangingPunct="1">
              <a:defRPr/>
            </a:pPr>
            <a:r>
              <a:rPr lang="en-US" dirty="0" smtClean="0"/>
              <a:t>Periodic Review of Upcoming Project </a:t>
            </a:r>
            <a:r>
              <a:rPr lang="en-US" dirty="0" smtClean="0"/>
              <a:t>Starts</a:t>
            </a:r>
          </a:p>
          <a:p>
            <a:pPr lvl="2" eaLnBrk="1" hangingPunct="1">
              <a:defRPr/>
            </a:pPr>
            <a:endParaRPr lang="en-US" dirty="0"/>
          </a:p>
          <a:p>
            <a:pPr eaLnBrk="1" hangingPunct="1">
              <a:defRPr/>
            </a:pPr>
            <a:r>
              <a:rPr lang="en-US" dirty="0" smtClean="0"/>
              <a:t>Updates</a:t>
            </a:r>
          </a:p>
          <a:p>
            <a:pPr lvl="1" eaLnBrk="1" hangingPunct="1">
              <a:defRPr/>
            </a:pPr>
            <a:r>
              <a:rPr lang="en-US" dirty="0" smtClean="0"/>
              <a:t>Input received from </a:t>
            </a:r>
            <a:r>
              <a:rPr lang="en-US" dirty="0" err="1" smtClean="0"/>
              <a:t>Oncor</a:t>
            </a:r>
            <a:r>
              <a:rPr lang="en-US" dirty="0" smtClean="0"/>
              <a:t> on comparison of total project cost to total project benefit</a:t>
            </a:r>
          </a:p>
          <a:p>
            <a:pPr lvl="1" eaLnBrk="1" hangingPunct="1">
              <a:defRPr/>
            </a:pPr>
            <a:r>
              <a:rPr lang="en-US" dirty="0" smtClean="0"/>
              <a:t>Additional minor edits from ERCOT</a:t>
            </a:r>
            <a:endParaRPr lang="en-US" dirty="0" smtClean="0"/>
          </a:p>
          <a:p>
            <a:pPr marL="1371600" lvl="3" indent="0" eaLnBrk="1" hangingPunct="1">
              <a:buNone/>
              <a:defRPr/>
            </a:pPr>
            <a:endParaRPr lang="en-US" sz="1600" dirty="0" smtClean="0"/>
          </a:p>
          <a:p>
            <a:pPr marL="0" indent="0" eaLnBrk="1" hangingPunct="1">
              <a:buNone/>
              <a:defRPr/>
            </a:pPr>
            <a:endParaRPr lang="en-US" sz="1800" dirty="0" smtClean="0"/>
          </a:p>
        </p:txBody>
      </p:sp>
    </p:spTree>
    <p:extLst>
      <p:ext uri="{BB962C8B-B14F-4D97-AF65-F5344CB8AC3E}">
        <p14:creationId xmlns:p14="http://schemas.microsoft.com/office/powerpoint/2010/main" val="23446554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228600" marR="0" indent="-228600" algn="ctr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>
            <a:tab pos="1033463" algn="l"/>
            <a:tab pos="1143000" algn="l"/>
            <a:tab pos="2624138" algn="l"/>
          </a:tabLst>
          <a:defRPr kumimoji="0" lang="en-US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228600" marR="0" indent="-228600" algn="ctr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>
            <a:tab pos="1033463" algn="l"/>
            <a:tab pos="1143000" algn="l"/>
            <a:tab pos="2624138" algn="l"/>
          </a:tabLst>
          <a:defRPr kumimoji="0" lang="en-US" sz="16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49478</TotalTime>
  <Words>349</Words>
  <Application>Microsoft Office PowerPoint</Application>
  <PresentationFormat>On-screen Show (4:3)</PresentationFormat>
  <Paragraphs>97</Paragraphs>
  <Slides>4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Custom Design</vt:lpstr>
      <vt:lpstr>PowerPoint Presentation</vt:lpstr>
      <vt:lpstr>2013 Project Update – Agenda</vt:lpstr>
      <vt:lpstr>Approved Revision Requests “Not Started” – Planned to Start in Future Months</vt:lpstr>
      <vt:lpstr>Guiding Principles Document – Discuss Latest Draft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Anderson, Troy</dc:creator>
  <cp:lastModifiedBy>Anderson, Troy</cp:lastModifiedBy>
  <cp:revision>1305</cp:revision>
  <cp:lastPrinted>2013-03-20T16:37:22Z</cp:lastPrinted>
  <dcterms:created xsi:type="dcterms:W3CDTF">2005-04-21T14:28:35Z</dcterms:created>
  <dcterms:modified xsi:type="dcterms:W3CDTF">2013-06-18T16:00:41Z</dcterms:modified>
</cp:coreProperties>
</file>

<file path=docProps/thumbnail.jpeg>
</file>