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37"/>
  </p:notesMasterIdLst>
  <p:handoutMasterIdLst>
    <p:handoutMasterId r:id="rId38"/>
  </p:handoutMasterIdLst>
  <p:sldIdLst>
    <p:sldId id="258" r:id="rId5"/>
    <p:sldId id="275" r:id="rId6"/>
    <p:sldId id="390" r:id="rId7"/>
    <p:sldId id="391" r:id="rId8"/>
    <p:sldId id="352" r:id="rId9"/>
    <p:sldId id="371" r:id="rId10"/>
    <p:sldId id="372" r:id="rId11"/>
    <p:sldId id="373" r:id="rId12"/>
    <p:sldId id="378" r:id="rId13"/>
    <p:sldId id="385" r:id="rId14"/>
    <p:sldId id="357" r:id="rId15"/>
    <p:sldId id="359" r:id="rId16"/>
    <p:sldId id="364" r:id="rId17"/>
    <p:sldId id="375" r:id="rId18"/>
    <p:sldId id="387" r:id="rId19"/>
    <p:sldId id="400" r:id="rId20"/>
    <p:sldId id="395" r:id="rId21"/>
    <p:sldId id="393" r:id="rId22"/>
    <p:sldId id="394" r:id="rId23"/>
    <p:sldId id="370" r:id="rId24"/>
    <p:sldId id="381" r:id="rId25"/>
    <p:sldId id="389" r:id="rId26"/>
    <p:sldId id="396" r:id="rId27"/>
    <p:sldId id="398" r:id="rId28"/>
    <p:sldId id="399" r:id="rId29"/>
    <p:sldId id="401" r:id="rId30"/>
    <p:sldId id="402" r:id="rId31"/>
    <p:sldId id="403" r:id="rId32"/>
    <p:sldId id="407" r:id="rId33"/>
    <p:sldId id="404" r:id="rId34"/>
    <p:sldId id="405" r:id="rId35"/>
    <p:sldId id="406" r:id="rId3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33"/>
    <a:srgbClr val="00FF00"/>
    <a:srgbClr val="0000CC"/>
    <a:srgbClr val="FF9900"/>
    <a:srgbClr val="FF3300"/>
    <a:srgbClr val="40949A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719" autoAdjust="0"/>
    <p:restoredTop sz="94660" autoAdjust="0"/>
  </p:normalViewPr>
  <p:slideViewPr>
    <p:cSldViewPr>
      <p:cViewPr>
        <p:scale>
          <a:sx n="70" d="100"/>
          <a:sy n="70" d="100"/>
        </p:scale>
        <p:origin x="-894" y="-948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17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 smtClean="0"/>
            </a:lvl1pPr>
          </a:lstStyle>
          <a:p>
            <a:pPr>
              <a:defRPr/>
            </a:pPr>
            <a:fld id="{403FA85B-386A-422C-A471-71BD737C626F}" type="datetimeFigureOut">
              <a:rPr lang="en-US"/>
              <a:pPr>
                <a:defRPr/>
              </a:pPr>
              <a:t>6/11/2013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E9CED28-622C-42DD-A88A-E06F760621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21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642188-9187-42E6-87CA-FB7501745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175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49" y="3581400"/>
            <a:ext cx="6343651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1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36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03FD4-A960-46E1-AC26-CA9A0E883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914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1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1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1CAD1-0AE8-4D05-BC8E-5140B2F18C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7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76190-8F45-4345-947A-FD40B5D80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358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2B9DC-3DDE-4D2C-8D70-4FD60E466F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378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EE308-8796-4A95-8E49-1B040DC78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3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27BE3-3A3E-4A42-933F-2EA118969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76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E6A18-7C1C-47BD-AD0F-B438D4909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89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F3113-A656-489C-AB5E-4920C3DD4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2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211D2-8B92-4B4B-B6B0-1A174E094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78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27AE9-CCAF-4388-898F-27F18C5A24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4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3CAC7A1-EF90-4C58-B72F-0E47D222B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7464AA60-69B3-4E4F-B815-33C95CCF721A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990600" y="1962150"/>
            <a:ext cx="7924800" cy="1238250"/>
          </a:xfrm>
        </p:spPr>
        <p:txBody>
          <a:bodyPr/>
          <a:lstStyle/>
          <a:p>
            <a:pPr algn="just" eaLnBrk="1" hangingPunct="1"/>
            <a:r>
              <a:rPr lang="en-US" b="1" dirty="0" smtClean="0"/>
              <a:t>Preliminary Report on ERCOT Pilot Project for Fast Responding Regulation Service (FRRS)</a:t>
            </a:r>
          </a:p>
        </p:txBody>
      </p:sp>
      <p:sp>
        <p:nvSpPr>
          <p:cNvPr id="3075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733800"/>
            <a:ext cx="5791200" cy="1143000"/>
          </a:xfrm>
        </p:spPr>
        <p:txBody>
          <a:bodyPr/>
          <a:lstStyle/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June 12th, 2013 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05-22-2013 Frequency event</a:t>
            </a:r>
            <a:endParaRPr lang="en-US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1"/>
            <a:ext cx="89154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0"/>
            <a:ext cx="30384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76190-8F45-4345-947A-FD40B5D80AB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54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03-30-2013 </a:t>
            </a:r>
            <a:r>
              <a:rPr lang="en-US" sz="2400" dirty="0"/>
              <a:t>High Frequency Event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52400" y="838200"/>
            <a:ext cx="8610600" cy="4901525"/>
            <a:chOff x="304800" y="838200"/>
            <a:chExt cx="8458200" cy="4767263"/>
          </a:xfrm>
        </p:grpSpPr>
        <p:grpSp>
          <p:nvGrpSpPr>
            <p:cNvPr id="7" name="Group 6"/>
            <p:cNvGrpSpPr/>
            <p:nvPr/>
          </p:nvGrpSpPr>
          <p:grpSpPr>
            <a:xfrm>
              <a:off x="304800" y="838200"/>
              <a:ext cx="8458200" cy="4767263"/>
              <a:chOff x="304800" y="838200"/>
              <a:chExt cx="8458200" cy="4767263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4800" y="838200"/>
                <a:ext cx="8458200" cy="4767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4" name="Straight Connector 3"/>
              <p:cNvCxnSpPr/>
              <p:nvPr/>
            </p:nvCxnSpPr>
            <p:spPr>
              <a:xfrm>
                <a:off x="304800" y="3810000"/>
                <a:ext cx="84582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7848600" y="3499205"/>
              <a:ext cx="914400" cy="252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60 Hz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060" y="573972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Frequency</a:t>
            </a:r>
            <a:r>
              <a:rPr lang="en-US" b="1" dirty="0" smtClean="0"/>
              <a:t>     </a:t>
            </a:r>
            <a:r>
              <a:rPr lang="en-US" b="1" dirty="0" smtClean="0">
                <a:solidFill>
                  <a:srgbClr val="0000CC"/>
                </a:solidFill>
              </a:rPr>
              <a:t>FRRS-Up Deployed      </a:t>
            </a:r>
            <a:r>
              <a:rPr lang="en-US" b="1" dirty="0" smtClean="0">
                <a:solidFill>
                  <a:srgbClr val="990033"/>
                </a:solidFill>
              </a:rPr>
              <a:t>FRRS  Response</a:t>
            </a:r>
            <a:endParaRPr lang="en-US" b="1" dirty="0">
              <a:solidFill>
                <a:srgbClr val="00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76190-8F45-4345-947A-FD40B5D80AB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7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86868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8686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8991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0" y="792413"/>
            <a:ext cx="8991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060" y="573972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Frequency</a:t>
            </a:r>
            <a:r>
              <a:rPr lang="en-US" b="1" dirty="0" smtClean="0"/>
              <a:t>     </a:t>
            </a:r>
            <a:r>
              <a:rPr lang="en-US" b="1" dirty="0" smtClean="0">
                <a:solidFill>
                  <a:srgbClr val="0000CC"/>
                </a:solidFill>
              </a:rPr>
              <a:t>FRRS-Up Deployed      </a:t>
            </a:r>
            <a:r>
              <a:rPr lang="en-US" b="1" dirty="0" smtClean="0">
                <a:solidFill>
                  <a:srgbClr val="990033"/>
                </a:solidFill>
              </a:rPr>
              <a:t>FRRS  </a:t>
            </a:r>
            <a:r>
              <a:rPr lang="en-US" b="1" dirty="0">
                <a:solidFill>
                  <a:srgbClr val="990033"/>
                </a:solidFill>
              </a:rPr>
              <a:t>Response </a:t>
            </a:r>
            <a:r>
              <a:rPr lang="en-US" b="1" dirty="0" smtClean="0">
                <a:solidFill>
                  <a:srgbClr val="990033"/>
                </a:solidFill>
              </a:rPr>
              <a:t>      </a:t>
            </a:r>
            <a:r>
              <a:rPr lang="en-US" b="1" dirty="0" smtClean="0">
                <a:solidFill>
                  <a:srgbClr val="00FF00"/>
                </a:solidFill>
              </a:rPr>
              <a:t>Regulation Deployed </a:t>
            </a:r>
            <a:endParaRPr lang="en-US" b="1" dirty="0">
              <a:solidFill>
                <a:srgbClr val="00FF00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5334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Effect of FRRS-Up on Frequency and </a:t>
            </a:r>
            <a:r>
              <a:rPr lang="en-US" sz="2800" dirty="0" err="1" smtClean="0"/>
              <a:t>Reg</a:t>
            </a:r>
            <a:r>
              <a:rPr lang="en-US" sz="2800" dirty="0" smtClean="0"/>
              <a:t>-Up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-76200" y="2514600"/>
            <a:ext cx="900866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98935" y="2590800"/>
            <a:ext cx="914400" cy="252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60 Hz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211D2-8B92-4B4B-B6B0-1A174E09475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1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90600" y="76199"/>
            <a:ext cx="7467600" cy="542499"/>
          </a:xfrm>
        </p:spPr>
        <p:txBody>
          <a:bodyPr/>
          <a:lstStyle/>
          <a:p>
            <a:pPr algn="ctr" eaLnBrk="1" hangingPunct="1"/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/>
              <a:t/>
            </a:r>
            <a:br>
              <a:rPr lang="en-US" sz="3600" b="0" dirty="0"/>
            </a:b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/>
              <a:t/>
            </a:r>
            <a:br>
              <a:rPr lang="en-US" sz="3600" b="0" dirty="0"/>
            </a:br>
            <a:r>
              <a:rPr lang="en-US" sz="3600" b="0" dirty="0" smtClean="0"/>
              <a:t>                                                 FRRS Impact on </a:t>
            </a:r>
            <a:r>
              <a:rPr lang="en-US" sz="3600" b="0" dirty="0" err="1" smtClean="0"/>
              <a:t>RoCoF</a:t>
            </a:r>
            <a:r>
              <a:rPr lang="en-US" sz="3600" b="0" dirty="0" smtClean="0"/>
              <a:t> </a:t>
            </a:r>
            <a:endParaRPr lang="en-US" sz="3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211D2-8B92-4B4B-B6B0-1A174E09475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84582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860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90600" y="76199"/>
            <a:ext cx="7467600" cy="542499"/>
          </a:xfrm>
        </p:spPr>
        <p:txBody>
          <a:bodyPr/>
          <a:lstStyle/>
          <a:p>
            <a:pPr algn="ctr" eaLnBrk="1" hangingPunct="1"/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/>
              <a:t/>
            </a:r>
            <a:br>
              <a:rPr lang="en-US" sz="3600" b="0" dirty="0"/>
            </a:b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/>
              <a:t/>
            </a:r>
            <a:br>
              <a:rPr lang="en-US" sz="3600" b="0" dirty="0"/>
            </a:br>
            <a:r>
              <a:rPr lang="en-US" sz="3600" b="0" dirty="0" smtClean="0"/>
              <a:t>                                                 </a:t>
            </a:r>
            <a:r>
              <a:rPr lang="en-US" sz="2800" b="0" dirty="0" smtClean="0"/>
              <a:t>FRRS Impact on </a:t>
            </a:r>
            <a:r>
              <a:rPr lang="en-US" sz="2800" b="0" dirty="0" err="1" smtClean="0"/>
              <a:t>Reg</a:t>
            </a:r>
            <a:r>
              <a:rPr lang="en-US" sz="2800" b="0" dirty="0" smtClean="0"/>
              <a:t>-Up Deployment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8458199" cy="5257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211D2-8B92-4B4B-B6B0-1A174E09475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pPr algn="ctr" eaLnBrk="1" hangingPunct="1"/>
            <a:r>
              <a:rPr lang="en-US" sz="2800" dirty="0" smtClean="0"/>
              <a:t>Additional Analysis Underway Using KERMIT</a:t>
            </a:r>
          </a:p>
        </p:txBody>
      </p:sp>
      <p:sp>
        <p:nvSpPr>
          <p:cNvPr id="18435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762000"/>
            <a:ext cx="8382000" cy="5334000"/>
          </a:xfrm>
        </p:spPr>
        <p:txBody>
          <a:bodyPr/>
          <a:lstStyle/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/>
              <a:t>KERMIT is a </a:t>
            </a:r>
            <a:r>
              <a:rPr lang="en-US" sz="2400" b="0" dirty="0" err="1" smtClean="0"/>
              <a:t>Matlab</a:t>
            </a:r>
            <a:r>
              <a:rPr lang="en-US" sz="2400" b="0" dirty="0" smtClean="0"/>
              <a:t>/Simulink/Excel based platform used for simulating daily system operation with 1 second resolution.</a:t>
            </a:r>
          </a:p>
          <a:p>
            <a:pPr algn="just" eaLnBrk="1" hangingPunct="1">
              <a:spcBef>
                <a:spcPts val="0"/>
              </a:spcBef>
            </a:pPr>
            <a:endParaRPr lang="en-US" sz="2400" b="0" dirty="0" smtClean="0"/>
          </a:p>
          <a:p>
            <a:pPr marL="342900" lvl="1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dirty="0" smtClean="0"/>
              <a:t>Capable of providing </a:t>
            </a:r>
            <a:r>
              <a:rPr lang="en-US" sz="2400" dirty="0"/>
              <a:t>an assessment of a system’s ability to achieve adequate balancing and maintain system </a:t>
            </a:r>
            <a:r>
              <a:rPr lang="en-US" sz="2400" dirty="0" smtClean="0"/>
              <a:t>frequency</a:t>
            </a:r>
          </a:p>
          <a:p>
            <a:pPr marL="0" lvl="1" algn="just" eaLnBrk="1" hangingPunct="1">
              <a:spcBef>
                <a:spcPts val="0"/>
              </a:spcBef>
            </a:pPr>
            <a:endParaRPr lang="en-US" sz="2400" dirty="0"/>
          </a:p>
          <a:p>
            <a:pPr marL="342900" lvl="1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dirty="0" smtClean="0"/>
              <a:t>Once the KERMIT model is calibrated and the deployment </a:t>
            </a:r>
            <a:r>
              <a:rPr lang="en-US" sz="2400" dirty="0"/>
              <a:t>and un-deployment logic of </a:t>
            </a:r>
            <a:r>
              <a:rPr lang="en-US" sz="2400" dirty="0" smtClean="0"/>
              <a:t>FRRS are </a:t>
            </a:r>
            <a:r>
              <a:rPr lang="en-US" sz="2400" dirty="0" smtClean="0"/>
              <a:t>added, it </a:t>
            </a:r>
            <a:r>
              <a:rPr lang="en-US" sz="2400" dirty="0" smtClean="0"/>
              <a:t>can be used to study impacts of FRRS in the ERCOT system.</a:t>
            </a:r>
          </a:p>
          <a:p>
            <a:pPr marL="0" lvl="1" algn="just" eaLnBrk="1" hangingPunct="1">
              <a:spcBef>
                <a:spcPts val="0"/>
              </a:spcBef>
            </a:pPr>
            <a:endParaRPr lang="en-US" sz="2400" dirty="0" smtClean="0"/>
          </a:p>
          <a:p>
            <a:pPr algn="just" eaLnBrk="1" hangingPunct="1">
              <a:spcBef>
                <a:spcPts val="0"/>
              </a:spcBef>
            </a:pPr>
            <a:endParaRPr lang="en-US" sz="2400" b="0" dirty="0" smtClean="0"/>
          </a:p>
          <a:p>
            <a:pPr algn="just" eaLnBrk="1" hangingPunct="1"/>
            <a:endParaRPr lang="en-US" sz="2000" b="0" dirty="0" smtClean="0"/>
          </a:p>
          <a:p>
            <a:pPr algn="just" eaLnBrk="1" hangingPunct="1"/>
            <a:r>
              <a:rPr lang="en-US" sz="2000" b="0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211D2-8B92-4B4B-B6B0-1A174E09475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781800" cy="609600"/>
          </a:xfrm>
        </p:spPr>
        <p:txBody>
          <a:bodyPr/>
          <a:lstStyle/>
          <a:p>
            <a:pPr algn="ctr" eaLnBrk="1" hangingPunct="1"/>
            <a:r>
              <a:rPr lang="en-US" sz="2800" dirty="0" smtClean="0"/>
              <a:t>Stakeholder Review Process</a:t>
            </a:r>
          </a:p>
        </p:txBody>
      </p:sp>
      <p:sp>
        <p:nvSpPr>
          <p:cNvPr id="18435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838200"/>
            <a:ext cx="8382000" cy="5334000"/>
          </a:xfrm>
        </p:spPr>
        <p:txBody>
          <a:bodyPr/>
          <a:lstStyle/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ERCOT discussed progress of FRRS-pilot and some performance data with ETWG and PDCWG in  March, April and May 2013 </a:t>
            </a:r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800" b="0" dirty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More discussions in June with the various subcommittees  (ID options)</a:t>
            </a:r>
          </a:p>
          <a:p>
            <a:pPr algn="just" eaLnBrk="1" hangingPunct="1">
              <a:spcBef>
                <a:spcPts val="0"/>
              </a:spcBef>
            </a:pPr>
            <a:endParaRPr lang="en-US" sz="28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TAC July 2  (Update on Pilot and outline options) </a:t>
            </a:r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8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BOD </a:t>
            </a:r>
            <a:r>
              <a:rPr lang="en-US" sz="2800" b="0" dirty="0"/>
              <a:t>J</a:t>
            </a:r>
            <a:r>
              <a:rPr lang="en-US" sz="2800" b="0" dirty="0" smtClean="0"/>
              <a:t>uly 16 (Present update and options)</a:t>
            </a:r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000" b="0" dirty="0" smtClean="0"/>
          </a:p>
          <a:p>
            <a:pPr algn="just" eaLnBrk="1" hangingPunct="1"/>
            <a:endParaRPr lang="en-US" sz="2000" b="0" dirty="0" smtClean="0"/>
          </a:p>
          <a:p>
            <a:pPr algn="just" eaLnBrk="1" hangingPunct="1"/>
            <a:r>
              <a:rPr lang="en-US" sz="2000" b="0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211D2-8B92-4B4B-B6B0-1A174E09475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2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762000" y="2895600"/>
            <a:ext cx="7162800" cy="2057400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solidFill>
                  <a:schemeClr val="tx1"/>
                </a:solidFill>
              </a:rPr>
              <a:t>Appendix</a:t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5400" dirty="0" smtClean="0">
                <a:solidFill>
                  <a:schemeClr val="tx1"/>
                </a:solidFill>
              </a:rPr>
              <a:t/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211D2-8B92-4B4B-B6B0-1A174E09475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96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Purpose of FRRS Pilot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763000" cy="51054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600" b="0" dirty="0"/>
              <a:t>The pilot governing document states the purpose of the pilot project is to: 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742950" lvl="0" indent="-742950" algn="just">
              <a:buFont typeface="+mj-lt"/>
              <a:buAutoNum type="arabicPeriod"/>
            </a:pPr>
            <a:r>
              <a:rPr lang="en-US" sz="3600" b="0" dirty="0"/>
              <a:t>Determine whether FRRS can improve ERCOT’s ability to arrest frequency decay during unit </a:t>
            </a:r>
            <a:r>
              <a:rPr lang="en-US" sz="3600" b="0" dirty="0" smtClean="0"/>
              <a:t>trips</a:t>
            </a:r>
          </a:p>
          <a:p>
            <a:pPr marL="742950" lvl="0" indent="-742950" algn="just">
              <a:buFont typeface="+mj-lt"/>
              <a:buAutoNum type="arabicPeriod"/>
            </a:pPr>
            <a:endParaRPr lang="en-US" sz="3600" b="0" dirty="0"/>
          </a:p>
          <a:p>
            <a:pPr marL="742950" lvl="0" indent="-742950" algn="just">
              <a:buFont typeface="+mj-lt"/>
              <a:buAutoNum type="arabicPeriod"/>
            </a:pPr>
            <a:r>
              <a:rPr lang="en-US" sz="3600" b="0" dirty="0"/>
              <a:t>Determine the optimal means of deploying FRRS by testing various deployment </a:t>
            </a:r>
            <a:r>
              <a:rPr lang="en-US" sz="3600" b="0" dirty="0" smtClean="0"/>
              <a:t>methodologies</a:t>
            </a:r>
          </a:p>
          <a:p>
            <a:pPr marL="742950" lvl="0" indent="-742950" algn="just">
              <a:buFont typeface="+mj-lt"/>
              <a:buAutoNum type="arabicPeriod"/>
            </a:pPr>
            <a:endParaRPr lang="en-US" sz="3600" b="0" dirty="0"/>
          </a:p>
          <a:p>
            <a:pPr marL="742950" lvl="0" indent="-742950" algn="just">
              <a:buFont typeface="+mj-lt"/>
              <a:buAutoNum type="arabicPeriod"/>
            </a:pPr>
            <a:r>
              <a:rPr lang="en-US" sz="3600" b="0" dirty="0"/>
              <a:t>Determine whether FRRS can reduce the need for Regulation Service and thereby reduce total Ancillary Service </a:t>
            </a:r>
            <a:r>
              <a:rPr lang="en-US" sz="3600" b="0" dirty="0" smtClean="0"/>
              <a:t>costs</a:t>
            </a:r>
          </a:p>
          <a:p>
            <a:pPr marL="742950" lvl="0" indent="-742950" algn="just">
              <a:buFont typeface="+mj-lt"/>
              <a:buAutoNum type="arabicPeriod"/>
            </a:pPr>
            <a:endParaRPr lang="en-US" sz="3600" b="0" dirty="0"/>
          </a:p>
          <a:p>
            <a:pPr marL="742950" lvl="0" indent="-742950" algn="just">
              <a:buFont typeface="+mj-lt"/>
              <a:buAutoNum type="arabicPeriod"/>
            </a:pPr>
            <a:r>
              <a:rPr lang="en-US" sz="3600" b="0" dirty="0"/>
              <a:t>Assess the operational benefits and challenges of deploying </a:t>
            </a:r>
            <a:r>
              <a:rPr lang="en-US" sz="3600" b="0" dirty="0" smtClean="0"/>
              <a:t>FRRS</a:t>
            </a:r>
          </a:p>
          <a:p>
            <a:pPr marL="742950" lvl="0" indent="-742950" algn="just">
              <a:buFont typeface="+mj-lt"/>
              <a:buAutoNum type="arabicPeriod"/>
            </a:pPr>
            <a:endParaRPr lang="en-US" sz="3600" b="0" dirty="0"/>
          </a:p>
          <a:p>
            <a:pPr marL="742950" lvl="0" indent="-742950" algn="just">
              <a:buFont typeface="+mj-lt"/>
              <a:buAutoNum type="arabicPeriod"/>
            </a:pPr>
            <a:r>
              <a:rPr lang="en-US" sz="3600" b="0" dirty="0"/>
              <a:t>Provide data for ERCOT to determine the appropriate settlement treatment for Resources providing FRRS, including possible “pay-for-performance” methods such as those being developed in response to FERC Order 755. </a:t>
            </a:r>
          </a:p>
          <a:p>
            <a:endParaRPr lang="en-US" sz="2800" b="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76190-8F45-4345-947A-FD40B5D80AB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5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FRRS Pilot Overview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763000" cy="5105400"/>
          </a:xfrm>
        </p:spPr>
        <p:txBody>
          <a:bodyPr>
            <a:normAutofit lnSpcReduction="10000"/>
          </a:bodyPr>
          <a:lstStyle/>
          <a:p>
            <a:r>
              <a:rPr lang="en-US" sz="2800" b="0" dirty="0" smtClean="0"/>
              <a:t>FRRS pilot deployment obligations began on Feb. 25, 2013 at hour ending 11. </a:t>
            </a:r>
          </a:p>
          <a:p>
            <a:r>
              <a:rPr lang="en-US" sz="2800" b="0" dirty="0" smtClean="0"/>
              <a:t>When the pilot began, there were 32 MW FRRS UP and 30 MW FRRS DOWN qualified to participate.</a:t>
            </a:r>
          </a:p>
          <a:p>
            <a:r>
              <a:rPr lang="en-US" sz="2800" b="0" dirty="0" smtClean="0"/>
              <a:t>Additional 1 MW FRRS UP and DOWN began participating on Mar. 16, 2013.</a:t>
            </a:r>
          </a:p>
          <a:p>
            <a:r>
              <a:rPr lang="en-US" sz="2800" b="0" dirty="0" smtClean="0"/>
              <a:t>All the qualified resources completed the qualification tests.</a:t>
            </a:r>
          </a:p>
          <a:p>
            <a:r>
              <a:rPr lang="en-US" sz="2800" b="0" dirty="0" smtClean="0"/>
              <a:t>ERCOT has made FRRS parameter changes twice and more parameter changes are expected during the course of pilot</a:t>
            </a:r>
            <a:endParaRPr lang="en-US" sz="2800" b="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76190-8F45-4345-947A-FD40B5D80AB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15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848600" cy="685800"/>
          </a:xfrm>
        </p:spPr>
        <p:txBody>
          <a:bodyPr/>
          <a:lstStyle/>
          <a:p>
            <a:pPr algn="ctr" eaLnBrk="1" hangingPunct="1"/>
            <a:r>
              <a:rPr lang="en-US" sz="3600" b="0" dirty="0" smtClean="0"/>
              <a:t>OUTLINE</a:t>
            </a:r>
            <a:r>
              <a:rPr lang="en-US" sz="3200" b="0" dirty="0" smtClean="0"/>
              <a:t> </a:t>
            </a:r>
          </a:p>
        </p:txBody>
      </p:sp>
      <p:sp>
        <p:nvSpPr>
          <p:cNvPr id="4099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14400"/>
            <a:ext cx="8001000" cy="5181600"/>
          </a:xfrm>
        </p:spPr>
        <p:txBody>
          <a:bodyPr/>
          <a:lstStyle/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dirty="0" smtClean="0"/>
              <a:t>Summary of Findings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dirty="0" smtClean="0"/>
              <a:t>Questions for PDCWG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dirty="0"/>
              <a:t>C</a:t>
            </a:r>
            <a:r>
              <a:rPr lang="en-US" sz="2400" b="0" dirty="0" smtClean="0"/>
              <a:t>onventional Regulation Deployment and Frequency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dirty="0" smtClean="0"/>
              <a:t>FRRS Up and FRRS Down performance 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dirty="0" smtClean="0"/>
              <a:t>FRRS-Pilot Resource’s ability to respond to sudden large frequency deviation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dirty="0" smtClean="0"/>
              <a:t>Measuring ERCOT deployed FRRS-up against rate of change of Frequency  and Regulation-up deployment  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dirty="0" smtClean="0"/>
              <a:t>Stakeholder </a:t>
            </a:r>
            <a:r>
              <a:rPr lang="en-US" sz="2400" b="0" dirty="0"/>
              <a:t>Review Process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endParaRPr lang="en-US" sz="1100" b="0" dirty="0" smtClean="0"/>
          </a:p>
          <a:p>
            <a:pPr marL="342900" indent="-342900" eaLnBrk="1" hangingPunct="1"/>
            <a:endParaRPr lang="en-US" sz="900" dirty="0" smtClean="0"/>
          </a:p>
          <a:p>
            <a:pPr marL="342900" indent="-342900" eaLnBrk="1" hangingPunct="1"/>
            <a:endParaRPr lang="en-US" sz="9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211D2-8B92-4B4B-B6B0-1A174E09475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of Parameter Changes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76190-8F45-4345-947A-FD40B5D80AB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38200"/>
            <a:ext cx="8915400" cy="518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352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90600" y="76199"/>
            <a:ext cx="7467600" cy="542499"/>
          </a:xfrm>
        </p:spPr>
        <p:txBody>
          <a:bodyPr/>
          <a:lstStyle/>
          <a:p>
            <a:pPr algn="ctr" eaLnBrk="1" hangingPunct="1"/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/>
              <a:t/>
            </a:r>
            <a:br>
              <a:rPr lang="en-US" sz="3600" b="0" dirty="0"/>
            </a:b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/>
              <a:t/>
            </a:r>
            <a:br>
              <a:rPr lang="en-US" sz="3600" b="0" dirty="0"/>
            </a:br>
            <a:r>
              <a:rPr lang="en-US" sz="3600" b="0" dirty="0" smtClean="0"/>
              <a:t>                                                 </a:t>
            </a:r>
            <a:r>
              <a:rPr lang="en-US" sz="2800" b="0" dirty="0" smtClean="0"/>
              <a:t>Impact on </a:t>
            </a:r>
            <a:r>
              <a:rPr lang="en-US" sz="2800" b="0" dirty="0" err="1" smtClean="0"/>
              <a:t>Reg</a:t>
            </a:r>
            <a:r>
              <a:rPr lang="en-US" sz="2800" b="0" dirty="0" smtClean="0"/>
              <a:t>-up in Feb 2013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8392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211D2-8B92-4B4B-B6B0-1A174E09475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8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90600" y="76199"/>
            <a:ext cx="7467600" cy="542499"/>
          </a:xfrm>
        </p:spPr>
        <p:txBody>
          <a:bodyPr/>
          <a:lstStyle/>
          <a:p>
            <a:pPr algn="ctr" eaLnBrk="1" hangingPunct="1"/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/>
              <a:t/>
            </a:r>
            <a:br>
              <a:rPr lang="en-US" sz="3600" b="0" dirty="0"/>
            </a:b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/>
              <a:t/>
            </a:r>
            <a:br>
              <a:rPr lang="en-US" sz="3600" b="0" dirty="0"/>
            </a:br>
            <a:r>
              <a:rPr lang="en-US" sz="3600" b="0" dirty="0" smtClean="0"/>
              <a:t>                                                 </a:t>
            </a:r>
            <a:r>
              <a:rPr lang="en-US" sz="2800" b="0" dirty="0" smtClean="0"/>
              <a:t>April and May 2013 Performance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817669"/>
              </p:ext>
            </p:extLst>
          </p:nvPr>
        </p:nvGraphicFramePr>
        <p:xfrm>
          <a:off x="304800" y="1371600"/>
          <a:ext cx="3505201" cy="2286000"/>
        </p:xfrm>
        <a:graphic>
          <a:graphicData uri="http://schemas.openxmlformats.org/drawingml/2006/table">
            <a:tbl>
              <a:tblPr/>
              <a:tblGrid>
                <a:gridCol w="1425778"/>
                <a:gridCol w="857943"/>
                <a:gridCol w="1221480"/>
              </a:tblGrid>
              <a:tr h="4572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April, 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FRRS-UP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FRRS-DOWN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FRRS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Resource 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98.51%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64.77%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FRRS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Resource 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77.78%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88.15%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82.39%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779530"/>
              </p:ext>
            </p:extLst>
          </p:nvPr>
        </p:nvGraphicFramePr>
        <p:xfrm>
          <a:off x="4724400" y="1447800"/>
          <a:ext cx="4038601" cy="2209800"/>
        </p:xfrm>
        <a:graphic>
          <a:graphicData uri="http://schemas.openxmlformats.org/drawingml/2006/table">
            <a:tbl>
              <a:tblPr firstRow="1" firstCol="1" bandRow="1"/>
              <a:tblGrid>
                <a:gridCol w="1816792"/>
                <a:gridCol w="1041473"/>
                <a:gridCol w="1180336"/>
              </a:tblGrid>
              <a:tr h="552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May 1 – May 20, 2013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FRRS-UP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FRRS-DOWN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FRRS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Resource 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97.61%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50.00%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FRRS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Resource 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60.15%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74.69%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Total Average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78.88%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62.34%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211D2-8B92-4B4B-B6B0-1A174E09475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0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Number of FRRS Deployments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1" smtClean="0">
                <a:solidFill>
                  <a:schemeClr val="tx1"/>
                </a:solidFill>
              </a:rPr>
              <a:t>6/12/2013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z="1400" b="1" smtClean="0">
                <a:solidFill>
                  <a:schemeClr val="tx1"/>
                </a:solidFill>
              </a:rPr>
              <a:pPr/>
              <a:t>23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52400" y="838199"/>
            <a:ext cx="8686800" cy="5334001"/>
            <a:chOff x="152400" y="838199"/>
            <a:chExt cx="8686800" cy="5334001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838199"/>
              <a:ext cx="8686800" cy="53340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7" name="Straight Connector 16"/>
            <p:cNvCxnSpPr/>
            <p:nvPr/>
          </p:nvCxnSpPr>
          <p:spPr>
            <a:xfrm>
              <a:off x="962025" y="2514600"/>
              <a:ext cx="2438400" cy="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524000" y="2057400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59.97</a:t>
              </a:r>
              <a:endParaRPr lang="en-US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3476625" y="1905000"/>
              <a:ext cx="1143000" cy="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495675" y="1524188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59.98</a:t>
              </a:r>
              <a:endParaRPr lang="en-US" dirty="0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4724400" y="2133600"/>
              <a:ext cx="2743200" cy="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867400" y="1676400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59.975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9218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Determination of max FRRS-pilot participation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1" smtClean="0">
                <a:solidFill>
                  <a:schemeClr val="tx1"/>
                </a:solidFill>
              </a:rPr>
              <a:t>6/12/2013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z="1400" b="1" smtClean="0">
                <a:solidFill>
                  <a:schemeClr val="tx1"/>
                </a:solidFill>
              </a:rPr>
              <a:pPr/>
              <a:t>24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8077200" cy="48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37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May 2013 Regulation-Up Usage </a:t>
            </a:r>
            <a:r>
              <a:rPr lang="en-US" sz="2400" dirty="0" err="1" smtClean="0"/>
              <a:t>Vs</a:t>
            </a:r>
            <a:r>
              <a:rPr lang="en-US" sz="2400" dirty="0" smtClean="0"/>
              <a:t> Procurement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1" smtClean="0">
                <a:solidFill>
                  <a:schemeClr val="tx1"/>
                </a:solidFill>
              </a:rPr>
              <a:t>6/12/2013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z="1400" b="1" smtClean="0">
                <a:solidFill>
                  <a:schemeClr val="tx1"/>
                </a:solidFill>
              </a:rPr>
              <a:pPr/>
              <a:t>25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1999"/>
            <a:ext cx="8743950" cy="541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861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FRRS-DN and FRRS-UP Payments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1" smtClean="0">
                <a:solidFill>
                  <a:schemeClr val="tx1"/>
                </a:solidFill>
              </a:rPr>
              <a:t>6/12/2013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z="1400" b="1" smtClean="0">
                <a:solidFill>
                  <a:schemeClr val="tx1"/>
                </a:solidFill>
              </a:rPr>
              <a:pPr/>
              <a:t>26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pic>
        <p:nvPicPr>
          <p:cNvPr id="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931" y="2061001"/>
            <a:ext cx="6140138" cy="360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52600"/>
            <a:ext cx="3429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400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OD 2-25-13 thru OD 5-20-13 Market Clearing Prices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1" smtClean="0">
                <a:solidFill>
                  <a:schemeClr val="tx1"/>
                </a:solidFill>
              </a:rPr>
              <a:t>6/12/2013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z="1400" b="1" smtClean="0">
                <a:solidFill>
                  <a:schemeClr val="tx1"/>
                </a:solidFill>
              </a:rPr>
              <a:pPr/>
              <a:t>27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pic>
        <p:nvPicPr>
          <p:cNvPr id="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80772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098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FRRS-DN Award Amounts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1" smtClean="0">
                <a:solidFill>
                  <a:schemeClr val="tx1"/>
                </a:solidFill>
              </a:rPr>
              <a:t>6/12/2013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z="1400" b="1" smtClean="0">
                <a:solidFill>
                  <a:schemeClr val="tx1"/>
                </a:solidFill>
              </a:rPr>
              <a:pPr/>
              <a:t>28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163638"/>
            <a:ext cx="8242300" cy="45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526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FRRS-UP Award Amounts</a:t>
            </a:r>
            <a:endParaRPr lang="en-US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 of May 29 1100hrs</a:t>
            </a:r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64642"/>
            <a:ext cx="8229600" cy="4855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578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Summary of Findings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763000" cy="51054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400" dirty="0"/>
              <a:t>Based on the first three </a:t>
            </a:r>
            <a:r>
              <a:rPr lang="en-US" sz="2400" dirty="0" smtClean="0"/>
              <a:t>months of observations;</a:t>
            </a: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  <a:p>
            <a:pPr marL="914400" lvl="1" indent="-457200" algn="just">
              <a:buFont typeface="+mj-lt"/>
              <a:buAutoNum type="arabicPeriod"/>
            </a:pP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introduction of FRRS </a:t>
            </a:r>
            <a:r>
              <a:rPr lang="en-US" sz="2400" dirty="0" smtClean="0"/>
              <a:t>improves </a:t>
            </a:r>
            <a:r>
              <a:rPr lang="en-US" sz="2400" dirty="0"/>
              <a:t>ERCOT’s ability to arrest frequency decay during unit </a:t>
            </a:r>
            <a:r>
              <a:rPr lang="en-US" sz="2400" dirty="0" smtClean="0"/>
              <a:t>trips.</a:t>
            </a:r>
            <a:endParaRPr lang="en-US" sz="2400" dirty="0"/>
          </a:p>
          <a:p>
            <a:pPr marL="914400" lvl="1" indent="-457200" algn="just">
              <a:buFont typeface="+mj-lt"/>
              <a:buAutoNum type="arabicPeriod"/>
            </a:pPr>
            <a:r>
              <a:rPr lang="en-US" sz="2400" dirty="0" smtClean="0"/>
              <a:t>FRRS </a:t>
            </a:r>
            <a:r>
              <a:rPr lang="en-US" sz="2400" dirty="0"/>
              <a:t>Pilot Resources </a:t>
            </a:r>
            <a:r>
              <a:rPr lang="en-US" sz="2400" dirty="0" smtClean="0"/>
              <a:t>generally </a:t>
            </a:r>
            <a:r>
              <a:rPr lang="en-US" sz="2400" dirty="0" smtClean="0"/>
              <a:t>followed </a:t>
            </a:r>
            <a:r>
              <a:rPr lang="en-US" sz="2400" dirty="0"/>
              <a:t>ERCOT FRRS </a:t>
            </a:r>
            <a:r>
              <a:rPr lang="en-US" sz="2400" dirty="0" smtClean="0"/>
              <a:t>deployments</a:t>
            </a:r>
            <a:r>
              <a:rPr lang="en-US" sz="2400" dirty="0"/>
              <a:t>  </a:t>
            </a:r>
            <a:r>
              <a:rPr lang="en-US" sz="2400" dirty="0" smtClean="0"/>
              <a:t>and responded automatically using local frequency detecting techniques. </a:t>
            </a:r>
            <a:r>
              <a:rPr lang="en-US" sz="2400" dirty="0"/>
              <a:t> 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en-US" sz="2400" dirty="0" smtClean="0"/>
              <a:t>When deployed, FRRS reduces the rate of change of frequency and regulation deployed to conventional Resources.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en-US" sz="2400" dirty="0" smtClean="0"/>
              <a:t>Observed lower </a:t>
            </a:r>
            <a:r>
              <a:rPr lang="en-US" sz="2400" dirty="0" smtClean="0"/>
              <a:t>quantities offered for </a:t>
            </a:r>
            <a:r>
              <a:rPr lang="en-US" sz="2400" dirty="0" smtClean="0"/>
              <a:t>FRRS-down </a:t>
            </a:r>
            <a:r>
              <a:rPr lang="en-US" sz="2400" dirty="0"/>
              <a:t>and </a:t>
            </a:r>
            <a:r>
              <a:rPr lang="en-US" sz="2400" dirty="0" smtClean="0"/>
              <a:t>an </a:t>
            </a:r>
            <a:r>
              <a:rPr lang="en-US" sz="2400" dirty="0"/>
              <a:t>overall lower performance for </a:t>
            </a:r>
            <a:r>
              <a:rPr lang="en-US" sz="2400" dirty="0" smtClean="0"/>
              <a:t>FRRS-down.</a:t>
            </a:r>
            <a:endParaRPr lang="en-US" sz="24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76190-8F45-4345-947A-FD40B5D80AB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11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FRRS-DN Performance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1" smtClean="0">
                <a:solidFill>
                  <a:schemeClr val="tx1"/>
                </a:solidFill>
              </a:rPr>
              <a:t>6/12/2013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z="1400" b="1" smtClean="0">
                <a:solidFill>
                  <a:schemeClr val="tx1"/>
                </a:solidFill>
              </a:rPr>
              <a:pPr/>
              <a:t>30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163638"/>
            <a:ext cx="8242300" cy="45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15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FRRS-Up Performance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1" smtClean="0">
                <a:solidFill>
                  <a:schemeClr val="tx1"/>
                </a:solidFill>
              </a:rPr>
              <a:t>6/12/2013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z="1400" b="1" smtClean="0">
                <a:solidFill>
                  <a:schemeClr val="tx1"/>
                </a:solidFill>
              </a:rPr>
              <a:pPr/>
              <a:t>31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163638"/>
            <a:ext cx="8242300" cy="45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829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Performance Rate for First 13 Weeks 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1" smtClean="0">
                <a:solidFill>
                  <a:schemeClr val="tx1"/>
                </a:solidFill>
              </a:rPr>
              <a:t>6/12/2013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z="1400" b="1" smtClean="0">
                <a:solidFill>
                  <a:schemeClr val="tx1"/>
                </a:solidFill>
              </a:rPr>
              <a:pPr/>
              <a:t>32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524000"/>
            <a:ext cx="7705725" cy="365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080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Questions for the PDCWG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763000" cy="5105400"/>
          </a:xfrm>
        </p:spPr>
        <p:txBody>
          <a:bodyPr>
            <a:normAutofit/>
          </a:bodyPr>
          <a:lstStyle/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800" b="0" dirty="0" smtClean="0"/>
              <a:t>Can FRRS be part of Regulation Service?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800" b="0" dirty="0" smtClean="0"/>
              <a:t>If so, how much FRRS can participate in Regulation Service?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800" b="0" dirty="0"/>
              <a:t>If so, are there any recommended changes to deployment </a:t>
            </a:r>
            <a:r>
              <a:rPr lang="en-US" sz="2800" b="0" dirty="0" smtClean="0"/>
              <a:t>logic of the </a:t>
            </a:r>
            <a:r>
              <a:rPr lang="en-US" sz="2800" b="0" dirty="0"/>
              <a:t>pilot and what performance criteria are recommended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76190-8F45-4345-947A-FD40B5D80A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1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/>
              <a:t>Conventional Regulation deployment and Frequency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55650"/>
            <a:ext cx="8839199" cy="534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76190-8F45-4345-947A-FD40B5D80A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3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from Conventional Resource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1"/>
            <a:ext cx="866775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76190-8F45-4345-947A-FD40B5D80AB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0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from FRRS Resource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1"/>
            <a:ext cx="86106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76190-8F45-4345-947A-FD40B5D80AB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5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from Conventional and FRRS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1"/>
            <a:ext cx="89154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76190-8F45-4345-947A-FD40B5D80AB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26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FRRS Performance</a:t>
            </a:r>
            <a:endParaRPr lang="en-US" sz="32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6/12/2013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76190-8F45-4345-947A-FD40B5D80AB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86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97F365-9954-425E-A1DB-8838894524C3}">
  <ds:schemaRefs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elements/1.1/"/>
    <ds:schemaRef ds:uri="c34af464-7aa1-4edd-9be4-83dffc1cb926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25322</TotalTime>
  <Words>619</Words>
  <Application>Microsoft Office PowerPoint</Application>
  <PresentationFormat>On-screen Show (4:3)</PresentationFormat>
  <Paragraphs>208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Custom Design</vt:lpstr>
      <vt:lpstr>Preliminary Report on ERCOT Pilot Project for Fast Responding Regulation Service (FRRS)</vt:lpstr>
      <vt:lpstr>OUTLINE </vt:lpstr>
      <vt:lpstr>Summary of Findings</vt:lpstr>
      <vt:lpstr>Questions for the PDCWG</vt:lpstr>
      <vt:lpstr>Conventional Regulation deployment and Frequency</vt:lpstr>
      <vt:lpstr>Response from Conventional Resource </vt:lpstr>
      <vt:lpstr>Response from FRRS Resource</vt:lpstr>
      <vt:lpstr>Response from Conventional and FRRS Resources</vt:lpstr>
      <vt:lpstr>FRRS Performance</vt:lpstr>
      <vt:lpstr>05-22-2013 Frequency event</vt:lpstr>
      <vt:lpstr>03-30-2013 High Frequency Event</vt:lpstr>
      <vt:lpstr>Effect of FRRS-Up on Frequency and Reg-Up</vt:lpstr>
      <vt:lpstr>                                                     FRRS Impact on RoCoF </vt:lpstr>
      <vt:lpstr>                                                     FRRS Impact on Reg-Up Deployment</vt:lpstr>
      <vt:lpstr>Additional Analysis Underway Using KERMIT</vt:lpstr>
      <vt:lpstr>Stakeholder Review Process</vt:lpstr>
      <vt:lpstr>Appendix    </vt:lpstr>
      <vt:lpstr>Purpose of FRRS Pilot</vt:lpstr>
      <vt:lpstr>FRRS Pilot Overview</vt:lpstr>
      <vt:lpstr>Log of Parameter Changes</vt:lpstr>
      <vt:lpstr>                                                     Impact on Reg-up in Feb 2013</vt:lpstr>
      <vt:lpstr>                                                     April and May 2013 Performance</vt:lpstr>
      <vt:lpstr>Number of FRRS Deployments</vt:lpstr>
      <vt:lpstr>Determination of max FRRS-pilot participation</vt:lpstr>
      <vt:lpstr>May 2013 Regulation-Up Usage Vs Procurement</vt:lpstr>
      <vt:lpstr>FRRS-DN and FRRS-UP Payments</vt:lpstr>
      <vt:lpstr>OD 2-25-13 thru OD 5-20-13 Market Clearing Prices</vt:lpstr>
      <vt:lpstr>FRRS-DN Award Amounts</vt:lpstr>
      <vt:lpstr>FRRS-UP Award Amounts</vt:lpstr>
      <vt:lpstr>FRRS-DN Performance</vt:lpstr>
      <vt:lpstr>FRRS-Up Performance</vt:lpstr>
      <vt:lpstr>Performance Rate for First 13 Weeks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sandip sharma</dc:creator>
  <cp:lastModifiedBy>Sharma, Sandip</cp:lastModifiedBy>
  <cp:revision>429</cp:revision>
  <cp:lastPrinted>2012-06-12T21:37:56Z</cp:lastPrinted>
  <dcterms:created xsi:type="dcterms:W3CDTF">2005-04-21T14:28:35Z</dcterms:created>
  <dcterms:modified xsi:type="dcterms:W3CDTF">2013-06-11T22:59:39Z</dcterms:modified>
</cp:coreProperties>
</file>