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2" r:id="rId5"/>
    <p:sldId id="261" r:id="rId6"/>
    <p:sldId id="25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64" y="-5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7737-B741-4059-A7D7-5744B7E3891E}" type="datetimeFigureOut">
              <a:rPr lang="en-US" smtClean="0"/>
              <a:t>6/4/2013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87FF2-508B-44D7-A721-442C90CCA00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7737-B741-4059-A7D7-5744B7E3891E}" type="datetimeFigureOut">
              <a:rPr lang="en-US" smtClean="0"/>
              <a:t>6/4/2013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87FF2-508B-44D7-A721-442C90CCA00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7737-B741-4059-A7D7-5744B7E3891E}" type="datetimeFigureOut">
              <a:rPr lang="en-US" smtClean="0"/>
              <a:t>6/4/2013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87FF2-508B-44D7-A721-442C90CCA00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7737-B741-4059-A7D7-5744B7E3891E}" type="datetimeFigureOut">
              <a:rPr lang="en-US" smtClean="0"/>
              <a:t>6/4/2013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87FF2-508B-44D7-A721-442C90CCA00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7737-B741-4059-A7D7-5744B7E3891E}" type="datetimeFigureOut">
              <a:rPr lang="en-US" smtClean="0"/>
              <a:t>6/4/2013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87FF2-508B-44D7-A721-442C90CCA00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7737-B741-4059-A7D7-5744B7E3891E}" type="datetimeFigureOut">
              <a:rPr lang="en-US" smtClean="0"/>
              <a:t>6/4/2013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87FF2-508B-44D7-A721-442C90CCA00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7737-B741-4059-A7D7-5744B7E3891E}" type="datetimeFigureOut">
              <a:rPr lang="en-US" smtClean="0"/>
              <a:t>6/4/2013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87FF2-508B-44D7-A721-442C90CCA00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7737-B741-4059-A7D7-5744B7E3891E}" type="datetimeFigureOut">
              <a:rPr lang="en-US" smtClean="0"/>
              <a:t>6/4/2013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87FF2-508B-44D7-A721-442C90CCA00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7737-B741-4059-A7D7-5744B7E3891E}" type="datetimeFigureOut">
              <a:rPr lang="en-US" smtClean="0"/>
              <a:t>6/4/2013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87FF2-508B-44D7-A721-442C90CCA00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7737-B741-4059-A7D7-5744B7E3891E}" type="datetimeFigureOut">
              <a:rPr lang="en-US" smtClean="0"/>
              <a:t>6/4/2013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87FF2-508B-44D7-A721-442C90CCA00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7737-B741-4059-A7D7-5744B7E3891E}" type="datetimeFigureOut">
              <a:rPr lang="en-US" smtClean="0"/>
              <a:t>6/4/2013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87FF2-508B-44D7-A721-442C90CCA00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5A7737-B741-4059-A7D7-5744B7E3891E}" type="datetimeFigureOut">
              <a:rPr lang="en-US" smtClean="0"/>
              <a:t>6/4/2013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E87FF2-508B-44D7-A721-442C90CCA002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Resource Adequacy Task Force (RATF)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Update to WMS</a:t>
            </a:r>
          </a:p>
          <a:p>
            <a:r>
              <a:rPr lang="en-US" dirty="0" smtClean="0"/>
              <a:t>June 12, 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Back Cast of Interim Solution B+ to Improve Real-Time Scarcity Pricing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5029200"/>
          </a:xfrm>
        </p:spPr>
        <p:txBody>
          <a:bodyPr>
            <a:normAutofit fontScale="25000" lnSpcReduction="20000"/>
          </a:bodyPr>
          <a:lstStyle/>
          <a:p>
            <a:r>
              <a:rPr lang="en-US" sz="9600" dirty="0" smtClean="0"/>
              <a:t>Concerns/Questions of the RATF of </a:t>
            </a:r>
            <a:r>
              <a:rPr lang="en-US" sz="9600" u="sng" dirty="0" smtClean="0"/>
              <a:t>May 17th</a:t>
            </a:r>
          </a:p>
          <a:p>
            <a:pPr lvl="1"/>
            <a:r>
              <a:rPr lang="en-US" sz="6400" dirty="0" smtClean="0"/>
              <a:t>Concerns </a:t>
            </a:r>
            <a:r>
              <a:rPr lang="en-US" sz="6400" dirty="0"/>
              <a:t>about minimum contingency level- what is the </a:t>
            </a:r>
            <a:r>
              <a:rPr lang="en-US" sz="6400" dirty="0" smtClean="0"/>
              <a:t>appropriate value </a:t>
            </a:r>
            <a:r>
              <a:rPr lang="en-US" sz="6400" dirty="0"/>
              <a:t>of X </a:t>
            </a:r>
            <a:r>
              <a:rPr lang="en-US" sz="6400" dirty="0" smtClean="0"/>
              <a:t>?</a:t>
            </a:r>
            <a:endParaRPr lang="en-US" sz="6400" dirty="0"/>
          </a:p>
          <a:p>
            <a:pPr lvl="2"/>
            <a:r>
              <a:rPr lang="en-US" sz="5600" dirty="0"/>
              <a:t>Should X be called the minimum contingency level- is this level where </a:t>
            </a:r>
            <a:r>
              <a:rPr lang="en-US" sz="5600" dirty="0" smtClean="0"/>
              <a:t>ERCOT  sheds </a:t>
            </a:r>
            <a:r>
              <a:rPr lang="en-US" sz="5600" dirty="0"/>
              <a:t>load? When X moves away from </a:t>
            </a:r>
            <a:r>
              <a:rPr lang="en-US" sz="5600" dirty="0" smtClean="0"/>
              <a:t>that level, </a:t>
            </a:r>
            <a:r>
              <a:rPr lang="en-US" sz="5600" dirty="0"/>
              <a:t>should we continue to use VOLL as the multiplier or some </a:t>
            </a:r>
            <a:r>
              <a:rPr lang="en-US" sz="5600" dirty="0" smtClean="0"/>
              <a:t>percentage of VOLL </a:t>
            </a:r>
            <a:r>
              <a:rPr lang="en-US" sz="5600" dirty="0"/>
              <a:t>?</a:t>
            </a:r>
          </a:p>
          <a:p>
            <a:pPr lvl="2"/>
            <a:r>
              <a:rPr lang="en-US" sz="5600" dirty="0"/>
              <a:t>Per </a:t>
            </a:r>
            <a:r>
              <a:rPr lang="en-US" sz="5600" dirty="0" smtClean="0"/>
              <a:t>the </a:t>
            </a:r>
            <a:r>
              <a:rPr lang="en-US" sz="5600" dirty="0"/>
              <a:t>NERC standard, (BAL 002 1a</a:t>
            </a:r>
            <a:r>
              <a:rPr lang="en-US" sz="5600" dirty="0" smtClean="0"/>
              <a:t>), </a:t>
            </a:r>
            <a:r>
              <a:rPr lang="en-US" sz="5600" dirty="0" smtClean="0"/>
              <a:t>X </a:t>
            </a:r>
            <a:r>
              <a:rPr lang="en-US" sz="5600" dirty="0"/>
              <a:t> </a:t>
            </a:r>
            <a:r>
              <a:rPr lang="en-US" sz="5600" dirty="0" smtClean="0"/>
              <a:t>could be</a:t>
            </a:r>
            <a:r>
              <a:rPr lang="en-US" sz="5600" dirty="0" smtClean="0"/>
              <a:t> </a:t>
            </a:r>
            <a:r>
              <a:rPr lang="en-US" sz="5600" dirty="0"/>
              <a:t>equal </a:t>
            </a:r>
            <a:r>
              <a:rPr lang="en-US" sz="5600" dirty="0" smtClean="0"/>
              <a:t>1,375 MW. </a:t>
            </a:r>
            <a:r>
              <a:rPr lang="en-US" sz="5600" dirty="0"/>
              <a:t>Per historical data, the level </a:t>
            </a:r>
            <a:r>
              <a:rPr lang="en-US" sz="5600" dirty="0"/>
              <a:t>c</a:t>
            </a:r>
            <a:r>
              <a:rPr lang="en-US" sz="5600" dirty="0" smtClean="0"/>
              <a:t>ould </a:t>
            </a:r>
            <a:r>
              <a:rPr lang="en-US" sz="5600" dirty="0"/>
              <a:t>be around 1,100 </a:t>
            </a:r>
            <a:r>
              <a:rPr lang="en-US" sz="5600" dirty="0" smtClean="0"/>
              <a:t>MW</a:t>
            </a:r>
            <a:endParaRPr lang="en-US" sz="5600" dirty="0"/>
          </a:p>
          <a:p>
            <a:pPr lvl="1"/>
            <a:r>
              <a:rPr lang="en-US" sz="6400" dirty="0" smtClean="0"/>
              <a:t>Backcast </a:t>
            </a:r>
            <a:r>
              <a:rPr lang="en-US" sz="6400" dirty="0"/>
              <a:t>does not take into account behavioral changes </a:t>
            </a:r>
          </a:p>
          <a:p>
            <a:pPr lvl="2"/>
            <a:r>
              <a:rPr lang="en-US" sz="5600" dirty="0"/>
              <a:t>Concerns were discussed about operating inefficiently from commitment standpoint- </a:t>
            </a:r>
            <a:r>
              <a:rPr lang="en-US" sz="5600" dirty="0" smtClean="0"/>
              <a:t> could lead </a:t>
            </a:r>
            <a:r>
              <a:rPr lang="en-US" sz="5600" dirty="0"/>
              <a:t>to over-commitment with higher contingency levels</a:t>
            </a:r>
            <a:r>
              <a:rPr lang="en-US" sz="5600" dirty="0" smtClean="0"/>
              <a:t>.</a:t>
            </a:r>
            <a:endParaRPr lang="en-US" sz="5600" dirty="0"/>
          </a:p>
          <a:p>
            <a:pPr lvl="1"/>
            <a:r>
              <a:rPr lang="en-US" sz="6400" dirty="0"/>
              <a:t>Value of VOLL</a:t>
            </a:r>
          </a:p>
          <a:p>
            <a:pPr lvl="2"/>
            <a:r>
              <a:rPr lang="en-US" sz="5600" dirty="0"/>
              <a:t>How is VOLL set and it impacts SWOC? Stakeholders would like an update on the status of VOLL </a:t>
            </a:r>
            <a:r>
              <a:rPr lang="en-US" sz="5600" dirty="0" smtClean="0"/>
              <a:t>study</a:t>
            </a:r>
            <a:endParaRPr lang="en-US" sz="5600" dirty="0"/>
          </a:p>
          <a:p>
            <a:pPr lvl="2"/>
            <a:r>
              <a:rPr lang="en-US" sz="5600" dirty="0"/>
              <a:t>If PNM target is hit, is the VOLL lowered and how does  it impact the </a:t>
            </a:r>
            <a:r>
              <a:rPr lang="en-US" sz="5600" dirty="0" smtClean="0"/>
              <a:t>market and ORDC</a:t>
            </a:r>
            <a:endParaRPr lang="en-US" sz="5600" dirty="0"/>
          </a:p>
          <a:p>
            <a:pPr lvl="1"/>
            <a:r>
              <a:rPr lang="en-US" sz="6400" dirty="0" smtClean="0"/>
              <a:t>Impacts </a:t>
            </a:r>
            <a:r>
              <a:rPr lang="en-US" sz="6400" dirty="0"/>
              <a:t>of future market changes</a:t>
            </a:r>
          </a:p>
          <a:p>
            <a:pPr lvl="2"/>
            <a:r>
              <a:rPr lang="en-US" sz="5600" dirty="0"/>
              <a:t>Future rule changes concerning ERS, quicker demand response, loads in SCED, changes to SWOC, </a:t>
            </a:r>
            <a:r>
              <a:rPr lang="en-US" sz="5600" dirty="0" smtClean="0"/>
              <a:t>and load </a:t>
            </a:r>
            <a:r>
              <a:rPr lang="en-US" sz="5600" dirty="0"/>
              <a:t>contribution can dramatically lower the PNM </a:t>
            </a:r>
          </a:p>
          <a:p>
            <a:pPr lvl="2"/>
            <a:r>
              <a:rPr lang="en-US" sz="5600" dirty="0"/>
              <a:t>Going forward look- What reserves are included- do LAARs participate; RMR units are at the offer caps </a:t>
            </a:r>
            <a:r>
              <a:rPr lang="en-US" sz="5600" dirty="0" smtClean="0"/>
              <a:t>now &amp; should they </a:t>
            </a:r>
            <a:r>
              <a:rPr lang="en-US" sz="5600" dirty="0"/>
              <a:t>remain the </a:t>
            </a:r>
            <a:r>
              <a:rPr lang="en-US" sz="5600" dirty="0" smtClean="0"/>
              <a:t>same</a:t>
            </a:r>
            <a:endParaRPr lang="en-US" sz="5600" dirty="0"/>
          </a:p>
          <a:p>
            <a:pPr lvl="1"/>
            <a:r>
              <a:rPr lang="en-US" sz="6400" dirty="0">
                <a:solidFill>
                  <a:prstClr val="black"/>
                </a:solidFill>
              </a:rPr>
              <a:t>Credit implications – how do you determine adder and </a:t>
            </a:r>
            <a:r>
              <a:rPr lang="en-US" sz="6400" dirty="0" smtClean="0">
                <a:solidFill>
                  <a:prstClr val="black"/>
                </a:solidFill>
              </a:rPr>
              <a:t>when it </a:t>
            </a:r>
            <a:r>
              <a:rPr lang="en-US" sz="6400" dirty="0">
                <a:solidFill>
                  <a:prstClr val="black"/>
                </a:solidFill>
              </a:rPr>
              <a:t>applies for </a:t>
            </a:r>
            <a:r>
              <a:rPr lang="en-US" sz="6400" dirty="0" smtClean="0">
                <a:solidFill>
                  <a:prstClr val="black"/>
                </a:solidFill>
              </a:rPr>
              <a:t>historical view for setting collateral parameters</a:t>
            </a:r>
          </a:p>
          <a:p>
            <a:pPr lvl="1"/>
            <a:r>
              <a:rPr lang="en-US" sz="6400" dirty="0">
                <a:solidFill>
                  <a:prstClr val="black"/>
                </a:solidFill>
              </a:rPr>
              <a:t>Will current </a:t>
            </a:r>
            <a:r>
              <a:rPr lang="en-US" sz="6400" dirty="0" smtClean="0">
                <a:solidFill>
                  <a:prstClr val="black"/>
                </a:solidFill>
              </a:rPr>
              <a:t>AS price </a:t>
            </a:r>
            <a:r>
              <a:rPr lang="en-US" sz="6400" dirty="0">
                <a:solidFill>
                  <a:prstClr val="black"/>
                </a:solidFill>
              </a:rPr>
              <a:t>floors and SWOC remain if ORDC is implemented</a:t>
            </a:r>
          </a:p>
          <a:p>
            <a:pPr lvl="1"/>
            <a:endParaRPr lang="en-US" sz="6400" dirty="0">
              <a:solidFill>
                <a:prstClr val="black"/>
              </a:solidFill>
            </a:endParaRPr>
          </a:p>
          <a:p>
            <a:pPr marL="914400" lvl="2" indent="0">
              <a:buNone/>
            </a:pPr>
            <a:endParaRPr lang="en-US" sz="6400" dirty="0"/>
          </a:p>
          <a:p>
            <a:pPr lvl="1"/>
            <a:endParaRPr lang="en-US" sz="6400" dirty="0"/>
          </a:p>
        </p:txBody>
      </p:sp>
    </p:spTree>
    <p:extLst>
      <p:ext uri="{BB962C8B-B14F-4D97-AF65-F5344CB8AC3E}">
        <p14:creationId xmlns:p14="http://schemas.microsoft.com/office/powerpoint/2010/main" val="44930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Back Cast of Interim Solution B+ to Improve Real-Time Scarcity Pricing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5638800"/>
          </a:xfrm>
        </p:spPr>
        <p:txBody>
          <a:bodyPr>
            <a:normAutofit fontScale="25000" lnSpcReduction="20000"/>
          </a:bodyPr>
          <a:lstStyle/>
          <a:p>
            <a:r>
              <a:rPr lang="en-US" sz="9600" dirty="0" smtClean="0"/>
              <a:t>Concerns/Questions of the RATF of </a:t>
            </a:r>
            <a:r>
              <a:rPr lang="en-US" sz="9600" u="sng" dirty="0" smtClean="0"/>
              <a:t>May 17</a:t>
            </a:r>
            <a:r>
              <a:rPr lang="en-US" sz="9600" u="sng" baseline="30000" dirty="0" smtClean="0"/>
              <a:t>th</a:t>
            </a:r>
            <a:r>
              <a:rPr lang="en-US" sz="9600" u="sng" dirty="0" smtClean="0"/>
              <a:t> </a:t>
            </a:r>
            <a:r>
              <a:rPr lang="en-US" sz="9600" dirty="0" smtClean="0"/>
              <a:t>- Continued.</a:t>
            </a:r>
          </a:p>
          <a:p>
            <a:pPr lvl="1"/>
            <a:r>
              <a:rPr lang="en-US" sz="6400" dirty="0" smtClean="0"/>
              <a:t>Slope </a:t>
            </a:r>
            <a:r>
              <a:rPr lang="en-US" sz="6400" dirty="0"/>
              <a:t>of LOLP </a:t>
            </a:r>
            <a:r>
              <a:rPr lang="en-US" sz="6400" dirty="0" smtClean="0"/>
              <a:t>Curve</a:t>
            </a:r>
            <a:endParaRPr lang="en-US" sz="6400" dirty="0"/>
          </a:p>
          <a:p>
            <a:pPr lvl="2"/>
            <a:r>
              <a:rPr lang="en-US" sz="5600" dirty="0" smtClean="0"/>
              <a:t>Is </a:t>
            </a:r>
            <a:r>
              <a:rPr lang="en-US" sz="5600" dirty="0"/>
              <a:t>it more appropriate to use an exponential shape</a:t>
            </a:r>
          </a:p>
          <a:p>
            <a:pPr lvl="2"/>
            <a:r>
              <a:rPr lang="en-US" sz="5600" dirty="0"/>
              <a:t>Line segments on concave curve as presented by </a:t>
            </a:r>
            <a:r>
              <a:rPr lang="en-US" sz="5600" dirty="0" smtClean="0"/>
              <a:t>ERCOT may </a:t>
            </a:r>
            <a:r>
              <a:rPr lang="en-US" sz="5600" dirty="0"/>
              <a:t>overstates the curve compared to exponential shape. </a:t>
            </a:r>
          </a:p>
          <a:p>
            <a:pPr lvl="1"/>
            <a:r>
              <a:rPr lang="en-US" sz="6400" dirty="0" smtClean="0"/>
              <a:t>Day </a:t>
            </a:r>
            <a:r>
              <a:rPr lang="en-US" sz="6400" dirty="0"/>
              <a:t>Ahead Market </a:t>
            </a:r>
            <a:r>
              <a:rPr lang="en-US" sz="6400" dirty="0" smtClean="0"/>
              <a:t>impact</a:t>
            </a:r>
          </a:p>
          <a:p>
            <a:pPr lvl="2"/>
            <a:r>
              <a:rPr lang="en-US" sz="6000" dirty="0" smtClean="0"/>
              <a:t>Do </a:t>
            </a:r>
            <a:r>
              <a:rPr lang="en-US" sz="6000" dirty="0"/>
              <a:t>we add the ORDC for just </a:t>
            </a:r>
            <a:r>
              <a:rPr lang="en-US" sz="6000" dirty="0" smtClean="0"/>
              <a:t>AS in real-time? </a:t>
            </a:r>
          </a:p>
          <a:p>
            <a:pPr lvl="2"/>
            <a:r>
              <a:rPr lang="en-US" sz="6000" dirty="0" smtClean="0"/>
              <a:t>If </a:t>
            </a:r>
            <a:r>
              <a:rPr lang="en-US" sz="6000" dirty="0"/>
              <a:t>the adder is significant, the DAM will reflect this and draw more energy </a:t>
            </a:r>
            <a:r>
              <a:rPr lang="en-US" sz="6000" dirty="0" smtClean="0"/>
              <a:t>sold </a:t>
            </a:r>
            <a:endParaRPr lang="en-US" sz="6000" dirty="0"/>
          </a:p>
          <a:p>
            <a:pPr lvl="1"/>
            <a:r>
              <a:rPr lang="en-US" sz="6400" dirty="0" smtClean="0"/>
              <a:t>“First Principles”</a:t>
            </a:r>
          </a:p>
          <a:p>
            <a:pPr lvl="2"/>
            <a:r>
              <a:rPr lang="en-US" sz="6000" dirty="0"/>
              <a:t>Is the proposal </a:t>
            </a:r>
            <a:r>
              <a:rPr lang="en-US" sz="6000" dirty="0" smtClean="0"/>
              <a:t>based </a:t>
            </a:r>
            <a:r>
              <a:rPr lang="en-US" sz="6000" dirty="0"/>
              <a:t>on "First </a:t>
            </a:r>
            <a:r>
              <a:rPr lang="en-US" sz="6000" dirty="0" smtClean="0"/>
              <a:t>Principles“ and how to set key parameters. Concerns about using the “First Principles” </a:t>
            </a:r>
            <a:r>
              <a:rPr lang="en-US" sz="6000" dirty="0"/>
              <a:t>approach would actually reduce, not increase </a:t>
            </a:r>
            <a:r>
              <a:rPr lang="en-US" sz="6000" dirty="0" smtClean="0"/>
              <a:t>revenues</a:t>
            </a:r>
            <a:endParaRPr lang="en-US" sz="6000" dirty="0"/>
          </a:p>
          <a:p>
            <a:pPr lvl="2"/>
            <a:r>
              <a:rPr lang="en-US" sz="6000" dirty="0"/>
              <a:t> </a:t>
            </a:r>
            <a:r>
              <a:rPr lang="en-US" sz="6000" dirty="0" smtClean="0"/>
              <a:t>If </a:t>
            </a:r>
            <a:r>
              <a:rPr lang="en-US" sz="6000" dirty="0"/>
              <a:t>we depart from "First </a:t>
            </a:r>
            <a:r>
              <a:rPr lang="en-US" sz="6000" dirty="0" smtClean="0"/>
              <a:t>Principles," </a:t>
            </a:r>
            <a:r>
              <a:rPr lang="en-US" sz="6000" dirty="0"/>
              <a:t>is it possible to create </a:t>
            </a:r>
            <a:r>
              <a:rPr lang="en-US" sz="6000" dirty="0" smtClean="0"/>
              <a:t>a greater </a:t>
            </a:r>
            <a:r>
              <a:rPr lang="en-US" sz="6000" dirty="0"/>
              <a:t>slope </a:t>
            </a:r>
            <a:r>
              <a:rPr lang="en-US" sz="6000" dirty="0" smtClean="0"/>
              <a:t>of </a:t>
            </a:r>
            <a:r>
              <a:rPr lang="en-US" sz="6000" dirty="0"/>
              <a:t>the curve to allow a more market friendly approach? </a:t>
            </a:r>
            <a:endParaRPr lang="en-US" sz="6000" dirty="0" smtClean="0"/>
          </a:p>
          <a:p>
            <a:pPr lvl="2"/>
            <a:r>
              <a:rPr lang="en-US" sz="6000" dirty="0" smtClean="0"/>
              <a:t>How to maintain an increased value </a:t>
            </a:r>
            <a:r>
              <a:rPr lang="en-US" sz="6000" dirty="0"/>
              <a:t>of reserves </a:t>
            </a:r>
            <a:r>
              <a:rPr lang="en-US" sz="6000" dirty="0" smtClean="0"/>
              <a:t>as </a:t>
            </a:r>
            <a:r>
              <a:rPr lang="en-US" sz="6000" dirty="0"/>
              <a:t>the amount of reserve decreases</a:t>
            </a:r>
          </a:p>
          <a:p>
            <a:pPr lvl="1"/>
            <a:r>
              <a:rPr lang="en-US" sz="6400" dirty="0" smtClean="0"/>
              <a:t>Frequency </a:t>
            </a:r>
            <a:r>
              <a:rPr lang="en-US" sz="6400" dirty="0"/>
              <a:t>of changes- methodologies create specific curve but has major </a:t>
            </a:r>
            <a:r>
              <a:rPr lang="en-US" sz="6400" dirty="0" smtClean="0"/>
              <a:t>impact </a:t>
            </a:r>
            <a:r>
              <a:rPr lang="en-US" sz="6400" dirty="0"/>
              <a:t>on the adder. Three variables- </a:t>
            </a:r>
            <a:r>
              <a:rPr lang="en-US" sz="6400" dirty="0" smtClean="0"/>
              <a:t>level of X , frequency of </a:t>
            </a:r>
            <a:r>
              <a:rPr lang="en-US" sz="6400" dirty="0"/>
              <a:t>VOLL study </a:t>
            </a:r>
            <a:r>
              <a:rPr lang="en-US" sz="6400" dirty="0" smtClean="0"/>
              <a:t>and th</a:t>
            </a:r>
            <a:r>
              <a:rPr lang="en-US" sz="6400" dirty="0" smtClean="0"/>
              <a:t>e a</a:t>
            </a:r>
            <a:r>
              <a:rPr lang="en-US" sz="6400" dirty="0" smtClean="0"/>
              <a:t>ddition of </a:t>
            </a:r>
            <a:r>
              <a:rPr lang="en-US" sz="6400" dirty="0"/>
              <a:t>the LOLP as part of AS </a:t>
            </a:r>
            <a:r>
              <a:rPr lang="en-US" sz="6400" dirty="0" smtClean="0"/>
              <a:t>methodologies</a:t>
            </a:r>
            <a:endParaRPr lang="en-US" sz="6400" dirty="0"/>
          </a:p>
          <a:p>
            <a:pPr lvl="1"/>
            <a:r>
              <a:rPr lang="en-US" sz="6400" dirty="0" smtClean="0"/>
              <a:t>Compliance </a:t>
            </a:r>
            <a:r>
              <a:rPr lang="en-US" sz="6400" dirty="0"/>
              <a:t>concerns- </a:t>
            </a:r>
            <a:r>
              <a:rPr lang="en-US" sz="6400" dirty="0" smtClean="0"/>
              <a:t>qualifications; importance and accuracy of HSL and </a:t>
            </a:r>
            <a:r>
              <a:rPr lang="en-US" sz="6400" dirty="0"/>
              <a:t>ramp rates </a:t>
            </a:r>
          </a:p>
          <a:p>
            <a:pPr lvl="1"/>
            <a:r>
              <a:rPr lang="en-US" sz="6400" dirty="0" smtClean="0"/>
              <a:t>Impacts of Power Balance Curve due to ORDC</a:t>
            </a:r>
          </a:p>
          <a:p>
            <a:pPr lvl="2"/>
            <a:r>
              <a:rPr lang="en-US" sz="6000" dirty="0" smtClean="0"/>
              <a:t>With </a:t>
            </a:r>
            <a:r>
              <a:rPr lang="en-US" sz="6000" dirty="0"/>
              <a:t>no reserve curves, does the power balance curve </a:t>
            </a:r>
            <a:r>
              <a:rPr lang="en-US" sz="6000" dirty="0" smtClean="0"/>
              <a:t>need </a:t>
            </a:r>
            <a:r>
              <a:rPr lang="en-US" sz="6000" dirty="0"/>
              <a:t>to be adjusted because </a:t>
            </a:r>
            <a:r>
              <a:rPr lang="en-US" sz="6000" dirty="0" smtClean="0"/>
              <a:t>lack of HASL</a:t>
            </a:r>
          </a:p>
        </p:txBody>
      </p:sp>
    </p:spTree>
    <p:extLst>
      <p:ext uri="{BB962C8B-B14F-4D97-AF65-F5344CB8AC3E}">
        <p14:creationId xmlns:p14="http://schemas.microsoft.com/office/powerpoint/2010/main" val="21491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Comments were file on May 31 under PUCT Project No. 40000</a:t>
            </a:r>
          </a:p>
          <a:p>
            <a:r>
              <a:rPr lang="en-US" dirty="0" smtClean="0"/>
              <a:t>PUCT workshop is schedule for June 27 on Project No. 40000- Back Cast of Interim Solution B+ to Improve Real-Time Scarcity Pricing at Travis Building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78136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Appendix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2408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Back Cast of Interim Solution B+ to Improve Real-Time Scarcity Pricing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5029200"/>
          </a:xfrm>
        </p:spPr>
        <p:txBody>
          <a:bodyPr>
            <a:normAutofit fontScale="62500" lnSpcReduction="20000"/>
          </a:bodyPr>
          <a:lstStyle/>
          <a:p>
            <a:r>
              <a:rPr lang="en-US" sz="4200" dirty="0" smtClean="0"/>
              <a:t>Concerns/Questions of the RATF of </a:t>
            </a:r>
            <a:r>
              <a:rPr lang="en-US" sz="4200" u="sng" dirty="0" smtClean="0"/>
              <a:t>April 19th</a:t>
            </a:r>
          </a:p>
          <a:p>
            <a:pPr lvl="1"/>
            <a:r>
              <a:rPr lang="en-US" sz="2900" dirty="0" smtClean="0"/>
              <a:t>Determination of LOLP</a:t>
            </a:r>
          </a:p>
          <a:p>
            <a:pPr lvl="2"/>
            <a:r>
              <a:rPr lang="en-US" sz="2900" dirty="0" smtClean="0"/>
              <a:t>Should we use actual system conditions to calculate LOLP instead of the forecast values</a:t>
            </a:r>
          </a:p>
          <a:p>
            <a:pPr lvl="2"/>
            <a:r>
              <a:rPr lang="en-US" sz="2900" dirty="0" smtClean="0"/>
              <a:t>Should we use negative value in the LOLP distribution in table 14</a:t>
            </a:r>
          </a:p>
          <a:p>
            <a:pPr lvl="2"/>
            <a:r>
              <a:rPr lang="en-US" sz="2900" dirty="0" smtClean="0"/>
              <a:t>Differences in the LOLP in ERCOT’s curve and actual experience</a:t>
            </a:r>
          </a:p>
          <a:p>
            <a:pPr lvl="1"/>
            <a:r>
              <a:rPr lang="en-US" sz="2900" dirty="0" smtClean="0"/>
              <a:t>SCED was not re-run </a:t>
            </a:r>
          </a:p>
          <a:p>
            <a:pPr lvl="1"/>
            <a:r>
              <a:rPr lang="en-US" sz="2900" dirty="0" smtClean="0"/>
              <a:t>How should we set the minimum contingency levels (X)</a:t>
            </a:r>
          </a:p>
          <a:p>
            <a:pPr lvl="1"/>
            <a:r>
              <a:rPr lang="en-US" sz="2900" dirty="0" smtClean="0"/>
              <a:t>2011 analysis was not adjusted for current price floors</a:t>
            </a:r>
          </a:p>
          <a:p>
            <a:pPr lvl="1"/>
            <a:r>
              <a:rPr lang="en-US" sz="2900" dirty="0" smtClean="0"/>
              <a:t>Will current price floors and SWOC remain if ORDC is implemented</a:t>
            </a:r>
          </a:p>
          <a:p>
            <a:pPr lvl="1"/>
            <a:r>
              <a:rPr lang="en-US" sz="2900" dirty="0" smtClean="0"/>
              <a:t>How is DAM impacted by the two approaches on real time co-optimization</a:t>
            </a:r>
          </a:p>
          <a:p>
            <a:pPr lvl="1"/>
            <a:r>
              <a:rPr lang="en-US" sz="2900" dirty="0" smtClean="0"/>
              <a:t>What is included in a 30 minute reserve (online/offline) and payments</a:t>
            </a:r>
          </a:p>
          <a:p>
            <a:pPr lvl="1"/>
            <a:r>
              <a:rPr lang="en-US" sz="2900" dirty="0" smtClean="0"/>
              <a:t>What is the breakdown of the Ancillary Service Imbalance Charge</a:t>
            </a:r>
          </a:p>
          <a:p>
            <a:pPr lvl="2"/>
            <a:r>
              <a:rPr lang="en-US" sz="2900" dirty="0" smtClean="0"/>
              <a:t>Payments to generators outside existing reserve represents how much uplift</a:t>
            </a:r>
          </a:p>
          <a:p>
            <a:pPr lvl="2"/>
            <a:r>
              <a:rPr lang="en-US" sz="2900" dirty="0" smtClean="0"/>
              <a:t>Impact from charges on resource providing AS will be incorporated in their AS offers</a:t>
            </a:r>
            <a:br>
              <a:rPr lang="en-US" sz="2900" dirty="0" smtClean="0"/>
            </a:br>
            <a:endParaRPr lang="en-US" sz="29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</TotalTime>
  <Words>698</Words>
  <Application>Microsoft Office PowerPoint</Application>
  <PresentationFormat>On-screen Show (4:3)</PresentationFormat>
  <Paragraphs>54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Resource Adequacy Task Force (RATF)</vt:lpstr>
      <vt:lpstr>Back Cast of Interim Solution B+ to Improve Real-Time Scarcity Pricing</vt:lpstr>
      <vt:lpstr>Back Cast of Interim Solution B+ to Improve Real-Time Scarcity Pricing</vt:lpstr>
      <vt:lpstr>Next Steps</vt:lpstr>
      <vt:lpstr>Appendix</vt:lpstr>
      <vt:lpstr>Back Cast of Interim Solution B+ to Improve Real-Time Scarcity Pricing</vt:lpstr>
    </vt:vector>
  </TitlesOfParts>
  <Company>Florida Power &amp; Light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Resource Adequacy Task Force (RATF)</dc:title>
  <dc:creator>RGS0O0B</dc:creator>
  <cp:lastModifiedBy>FPL_User</cp:lastModifiedBy>
  <cp:revision>25</cp:revision>
  <dcterms:created xsi:type="dcterms:W3CDTF">2013-04-11T15:57:03Z</dcterms:created>
  <dcterms:modified xsi:type="dcterms:W3CDTF">2013-06-04T14:32:12Z</dcterms:modified>
</cp:coreProperties>
</file>