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 id="2147493467" r:id="rId5"/>
  </p:sldMasterIdLst>
  <p:notesMasterIdLst>
    <p:notesMasterId r:id="rId11"/>
  </p:notesMasterIdLst>
  <p:handoutMasterIdLst>
    <p:handoutMasterId r:id="rId12"/>
  </p:handoutMasterIdLst>
  <p:sldIdLst>
    <p:sldId id="267" r:id="rId6"/>
    <p:sldId id="268" r:id="rId7"/>
    <p:sldId id="269" r:id="rId8"/>
    <p:sldId id="270" r:id="rId9"/>
    <p:sldId id="271" r:id="rId10"/>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D1E2"/>
    <a:srgbClr val="C4E3E1"/>
    <a:srgbClr val="005386"/>
    <a:srgbClr val="55BAB7"/>
    <a:srgbClr val="00385E"/>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1" autoAdjust="0"/>
    <p:restoredTop sz="94595" autoAdjust="0"/>
  </p:normalViewPr>
  <p:slideViewPr>
    <p:cSldViewPr snapToGrid="0" snapToObjects="1">
      <p:cViewPr>
        <p:scale>
          <a:sx n="75" d="100"/>
          <a:sy n="75" d="100"/>
        </p:scale>
        <p:origin x="-834" y="-348"/>
      </p:cViewPr>
      <p:guideLst>
        <p:guide orient="horz" pos="4032"/>
        <p:guide orient="horz" pos="840"/>
        <p:guide pos="2272"/>
        <p:guide pos="360"/>
        <p:guide pos="3960"/>
        <p:guide pos="53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showGuide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69DE495-51AC-4723-A7B4-B1B58AAC8C5A}" type="datetimeFigureOut">
              <a:rPr lang="en-US" smtClean="0"/>
              <a:t>6/4/2013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80D1E90-E9C6-42A2-8EB7-24DAC221AC2D}" type="slidenum">
              <a:rPr lang="en-US" smtClean="0"/>
              <a:t>‹#›</a:t>
            </a:fld>
            <a:endParaRPr lang="en-US"/>
          </a:p>
        </p:txBody>
      </p:sp>
    </p:spTree>
    <p:extLst>
      <p:ext uri="{BB962C8B-B14F-4D97-AF65-F5344CB8AC3E}">
        <p14:creationId xmlns:p14="http://schemas.microsoft.com/office/powerpoint/2010/main" val="708787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1DF52B9-7E6C-4146-83FC-76B5AB271E46}" type="datetimeFigureOut">
              <a:rPr lang="en-US" smtClean="0"/>
              <a:t>6/4/2013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41B3D22-F502-4A52-A06E-717BD3D70E2C}" type="slidenum">
              <a:rPr lang="en-US" smtClean="0"/>
              <a:t>‹#›</a:t>
            </a:fld>
            <a:endParaRPr lang="en-US"/>
          </a:p>
        </p:txBody>
      </p:sp>
    </p:spTree>
    <p:extLst>
      <p:ext uri="{BB962C8B-B14F-4D97-AF65-F5344CB8AC3E}">
        <p14:creationId xmlns:p14="http://schemas.microsoft.com/office/powerpoint/2010/main" val="9221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2203822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23948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605946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248682443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492246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182203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7625" y="0"/>
            <a:ext cx="923925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3" name="Picture 12"/>
          <p:cNvPicPr>
            <a:picLocks/>
          </p:cNvPicPr>
          <p:nvPr userDrawn="1"/>
        </p:nvPicPr>
        <p:blipFill rotWithShape="1">
          <a:blip r:embed="rId9">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pic>
        <p:nvPicPr>
          <p:cNvPr id="9" name="Picture 8" descr="ERCOT cmyk-01.pn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7" r:id="rId1"/>
    <p:sldLayoutId id="2147493458" r:id="rId2"/>
    <p:sldLayoutId id="2147493459" r:id="rId3"/>
    <p:sldLayoutId id="2147493460" r:id="rId4"/>
    <p:sldLayoutId id="2147493461" r:id="rId5"/>
    <p:sldLayoutId id="2147493462" r:id="rId6"/>
    <p:sldLayoutId id="2147493463" r:id="rId7"/>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168453"/>
            <a:ext cx="9144000" cy="72169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p:cNvPicPr>
            <a:picLocks/>
          </p:cNvPicPr>
          <p:nvPr userDrawn="1"/>
        </p:nvPicPr>
        <p:blipFill rotWithShape="1">
          <a:blip r:embed="rId4">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t>‹#›</a:t>
            </a:fld>
            <a:endParaRPr lang="en-US" dirty="0"/>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93474" r:id="rId1"/>
    <p:sldLayoutId id="2147493475" r:id="rId2"/>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13"/>
          <p:cNvGrpSpPr>
            <a:grpSpLocks/>
          </p:cNvGrpSpPr>
          <p:nvPr/>
        </p:nvGrpSpPr>
        <p:grpSpPr bwMode="auto">
          <a:xfrm>
            <a:off x="603250" y="1498600"/>
            <a:ext cx="7727950" cy="3584575"/>
            <a:chOff x="603250" y="546100"/>
            <a:chExt cx="7727950" cy="3584873"/>
          </a:xfrm>
        </p:grpSpPr>
        <p:pic>
          <p:nvPicPr>
            <p:cNvPr id="4099" name="Picture 8" descr="ERCOT cmyk-0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3250" y="546100"/>
              <a:ext cx="2457704"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TextBox 9"/>
            <p:cNvSpPr txBox="1">
              <a:spLocks noChangeArrowheads="1"/>
            </p:cNvSpPr>
            <p:nvPr/>
          </p:nvSpPr>
          <p:spPr bwMode="auto">
            <a:xfrm>
              <a:off x="787400" y="2130425"/>
              <a:ext cx="7543800" cy="200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dirty="0" smtClean="0"/>
                <a:t>Credit Parameters Review</a:t>
              </a:r>
              <a:r>
                <a:rPr lang="en-US" sz="3200" b="1" dirty="0" smtClean="0"/>
                <a:t>	</a:t>
              </a:r>
              <a:endParaRPr lang="en-US" sz="3200" b="1" dirty="0"/>
            </a:p>
            <a:p>
              <a:pPr eaLnBrk="1" hangingPunct="1"/>
              <a:endParaRPr lang="en-US" b="1" dirty="0"/>
            </a:p>
            <a:p>
              <a:pPr eaLnBrk="1" hangingPunct="1"/>
              <a:endParaRPr lang="en-US" sz="2000" i="1" dirty="0"/>
            </a:p>
            <a:p>
              <a:pPr eaLnBrk="1" hangingPunct="1"/>
              <a:r>
                <a:rPr lang="en-US" dirty="0"/>
                <a:t> </a:t>
              </a:r>
            </a:p>
            <a:p>
              <a:pPr eaLnBrk="1" hangingPunct="1"/>
              <a:r>
                <a:rPr lang="en-US" dirty="0" smtClean="0"/>
                <a:t>WMS </a:t>
              </a:r>
              <a:r>
                <a:rPr lang="en-US" dirty="0" smtClean="0"/>
                <a:t>Meeting</a:t>
              </a:r>
              <a:endParaRPr lang="en-US" dirty="0"/>
            </a:p>
            <a:p>
              <a:pPr eaLnBrk="1" hangingPunct="1"/>
              <a:r>
                <a:rPr lang="en-US" dirty="0" smtClean="0"/>
                <a:t>June 12, </a:t>
              </a:r>
              <a:r>
                <a:rPr lang="en-US" dirty="0"/>
                <a:t>2013</a:t>
              </a:r>
            </a:p>
          </p:txBody>
        </p:sp>
        <p:cxnSp>
          <p:nvCxnSpPr>
            <p:cNvPr id="13" name="Straight Connector 12"/>
            <p:cNvCxnSpPr/>
            <p:nvPr/>
          </p:nvCxnSpPr>
          <p:spPr>
            <a:xfrm flipV="1">
              <a:off x="787400" y="1852722"/>
              <a:ext cx="6286500" cy="12701"/>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33400" y="863600"/>
            <a:ext cx="8153400" cy="707886"/>
          </a:xfrm>
          <a:prstGeom prst="rect">
            <a:avLst/>
          </a:prstGeom>
        </p:spPr>
        <p:txBody>
          <a:bodyPr wrap="square">
            <a:spAutoFit/>
          </a:bodyPr>
          <a:lstStyle/>
          <a:p>
            <a:r>
              <a:rPr lang="en-US" sz="2000" dirty="0" smtClean="0"/>
              <a:t>Protocol Section 4.4.10, “Credit Requirement for DAM Bids and Offers” specifies:</a:t>
            </a:r>
          </a:p>
        </p:txBody>
      </p:sp>
      <p:sp>
        <p:nvSpPr>
          <p:cNvPr id="4" name="Title 1"/>
          <p:cNvSpPr txBox="1">
            <a:spLocks/>
          </p:cNvSpPr>
          <p:nvPr/>
        </p:nvSpPr>
        <p:spPr bwMode="auto">
          <a:xfrm>
            <a:off x="304800" y="0"/>
            <a:ext cx="8763000" cy="674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a:lstStyle>
          <a:p>
            <a:r>
              <a:rPr lang="en-US" dirty="0" smtClean="0"/>
              <a:t>Credit Requirement for DAM Bids and Offers  &lt;possible vote&gt;</a:t>
            </a:r>
          </a:p>
        </p:txBody>
      </p:sp>
      <p:sp>
        <p:nvSpPr>
          <p:cNvPr id="3" name="Rectangle 2"/>
          <p:cNvSpPr/>
          <p:nvPr/>
        </p:nvSpPr>
        <p:spPr>
          <a:xfrm>
            <a:off x="1219200" y="1714500"/>
            <a:ext cx="6324600" cy="1752600"/>
          </a:xfrm>
          <a:prstGeom prst="rect">
            <a:avLst/>
          </a:prstGeom>
          <a:solidFill>
            <a:schemeClr val="bg1">
              <a:lumMod val="95000"/>
            </a:schemeClr>
          </a:solidFill>
          <a:ln>
            <a:solidFill>
              <a:schemeClr val="tx1"/>
            </a:solidFill>
          </a:ln>
        </p:spPr>
        <p:txBody>
          <a:bodyPr wrap="square">
            <a:spAutoFit/>
          </a:bodyPr>
          <a:lstStyle/>
          <a:p>
            <a:r>
              <a:rPr lang="en-US" dirty="0"/>
              <a:t>A TAC-recommended and ERCOT Board-approved procedure (“Procedures for Setting Nodal Day-Ahead Market Credit Requirement Parameters”), which will be reviewed at least annually and posted on the MIS Public Area, will be used to define and modify the values of “e1,” “e2,” and “e3.”</a:t>
            </a:r>
          </a:p>
        </p:txBody>
      </p:sp>
      <p:sp>
        <p:nvSpPr>
          <p:cNvPr id="6" name="Rectangle 5"/>
          <p:cNvSpPr/>
          <p:nvPr/>
        </p:nvSpPr>
        <p:spPr>
          <a:xfrm>
            <a:off x="533400" y="3787914"/>
            <a:ext cx="8153400" cy="1938992"/>
          </a:xfrm>
          <a:prstGeom prst="rect">
            <a:avLst/>
          </a:prstGeom>
        </p:spPr>
        <p:txBody>
          <a:bodyPr wrap="square">
            <a:spAutoFit/>
          </a:bodyPr>
          <a:lstStyle/>
          <a:p>
            <a:r>
              <a:rPr lang="en-US" sz="2000" dirty="0" smtClean="0"/>
              <a:t>The Procedures were last approved by </a:t>
            </a:r>
            <a:r>
              <a:rPr lang="en-US" sz="2000" dirty="0" smtClean="0"/>
              <a:t>WMS and TAC in June 2012 and by F&amp;A </a:t>
            </a:r>
            <a:r>
              <a:rPr lang="en-US" sz="2000" dirty="0" smtClean="0"/>
              <a:t>and the Board in July </a:t>
            </a:r>
            <a:r>
              <a:rPr lang="en-US" sz="2000" dirty="0" smtClean="0"/>
              <a:t>2012.  </a:t>
            </a:r>
            <a:endParaRPr lang="en-US" sz="2000" dirty="0" smtClean="0"/>
          </a:p>
          <a:p>
            <a:endParaRPr lang="en-US" sz="2000" dirty="0" smtClean="0"/>
          </a:p>
          <a:p>
            <a:endParaRPr lang="en-US" sz="2000" dirty="0"/>
          </a:p>
          <a:p>
            <a:r>
              <a:rPr lang="en-US" sz="2000" dirty="0" smtClean="0"/>
              <a:t>At its </a:t>
            </a:r>
            <a:r>
              <a:rPr lang="en-US" sz="2000" dirty="0" smtClean="0"/>
              <a:t>May 29, 2013 </a:t>
            </a:r>
            <a:r>
              <a:rPr lang="en-US" sz="2000" dirty="0" smtClean="0"/>
              <a:t>meeting CWG/MCWG endorsed the existing Procedures with no revisions.</a:t>
            </a:r>
          </a:p>
        </p:txBody>
      </p:sp>
    </p:spTree>
    <p:extLst>
      <p:ext uri="{BB962C8B-B14F-4D97-AF65-F5344CB8AC3E}">
        <p14:creationId xmlns:p14="http://schemas.microsoft.com/office/powerpoint/2010/main" val="3453964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95300" y="825500"/>
            <a:ext cx="8153400" cy="707886"/>
          </a:xfrm>
          <a:prstGeom prst="rect">
            <a:avLst/>
          </a:prstGeom>
        </p:spPr>
        <p:txBody>
          <a:bodyPr wrap="square">
            <a:spAutoFit/>
          </a:bodyPr>
          <a:lstStyle/>
          <a:p>
            <a:r>
              <a:rPr lang="en-US" sz="2000" dirty="0" smtClean="0"/>
              <a:t>Protocol Section 4.4.10, “Credit Requirement for DAM Bids and Offers” specifies:</a:t>
            </a:r>
          </a:p>
        </p:txBody>
      </p:sp>
      <p:sp>
        <p:nvSpPr>
          <p:cNvPr id="4" name="Title 1"/>
          <p:cNvSpPr txBox="1">
            <a:spLocks/>
          </p:cNvSpPr>
          <p:nvPr/>
        </p:nvSpPr>
        <p:spPr bwMode="auto">
          <a:xfrm>
            <a:off x="304800" y="0"/>
            <a:ext cx="8763000" cy="674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a:lstStyle>
          <a:p>
            <a:r>
              <a:rPr lang="en-US" dirty="0" smtClean="0"/>
              <a:t>Credit Requirement for DAM Bids and Offers  &lt;possible vote&gt;</a:t>
            </a:r>
          </a:p>
        </p:txBody>
      </p:sp>
      <p:sp>
        <p:nvSpPr>
          <p:cNvPr id="3" name="Rectangle 2"/>
          <p:cNvSpPr/>
          <p:nvPr/>
        </p:nvSpPr>
        <p:spPr>
          <a:xfrm>
            <a:off x="1219200" y="1533386"/>
            <a:ext cx="6324600" cy="2585323"/>
          </a:xfrm>
          <a:prstGeom prst="rect">
            <a:avLst/>
          </a:prstGeom>
          <a:solidFill>
            <a:schemeClr val="bg1">
              <a:lumMod val="95000"/>
            </a:schemeClr>
          </a:solidFill>
          <a:ln>
            <a:solidFill>
              <a:schemeClr val="tx1"/>
            </a:solidFill>
          </a:ln>
        </p:spPr>
        <p:txBody>
          <a:bodyPr wrap="square">
            <a:spAutoFit/>
          </a:bodyPr>
          <a:lstStyle/>
          <a:p>
            <a:r>
              <a:rPr lang="en-US" dirty="0" smtClean="0"/>
              <a:t>“For qualified PTP Obligation bids, ERCOT shall reduce the credit exposure in paragraph (6)(d)(</a:t>
            </a:r>
            <a:r>
              <a:rPr lang="en-US" dirty="0" err="1" smtClean="0"/>
              <a:t>i</a:t>
            </a:r>
            <a:r>
              <a:rPr lang="en-US" dirty="0" smtClean="0"/>
              <a:t>) above, by the product of the bid price, if positive, and the quantity of the bid less than or equal to the quantity of the total of all expiring CRRs at the specified source and sink pair and delivery period, less all valid previously submitted PTP Obligation bids at the specified source and sink pair and delivery period multiplied by a factor initially set at </a:t>
            </a:r>
            <a:r>
              <a:rPr lang="en-US" u="sng" dirty="0" smtClean="0"/>
              <a:t>80%</a:t>
            </a:r>
            <a:r>
              <a:rPr lang="en-US" dirty="0" smtClean="0"/>
              <a:t> and to be reviewed by TAC and approved by the ERCOT Board at least annually.”</a:t>
            </a:r>
            <a:endParaRPr lang="en-US" dirty="0"/>
          </a:p>
        </p:txBody>
      </p:sp>
      <p:sp>
        <p:nvSpPr>
          <p:cNvPr id="6" name="Rectangle 5"/>
          <p:cNvSpPr/>
          <p:nvPr/>
        </p:nvSpPr>
        <p:spPr>
          <a:xfrm>
            <a:off x="495300" y="4279900"/>
            <a:ext cx="8153400" cy="1631216"/>
          </a:xfrm>
          <a:prstGeom prst="rect">
            <a:avLst/>
          </a:prstGeom>
        </p:spPr>
        <p:txBody>
          <a:bodyPr wrap="square">
            <a:spAutoFit/>
          </a:bodyPr>
          <a:lstStyle/>
          <a:p>
            <a:r>
              <a:rPr lang="en-US" sz="2000" dirty="0" smtClean="0"/>
              <a:t>The discount factor was last </a:t>
            </a:r>
            <a:r>
              <a:rPr lang="en-US" sz="2000" dirty="0"/>
              <a:t>approved by WMS </a:t>
            </a:r>
            <a:r>
              <a:rPr lang="en-US" sz="2000" dirty="0" smtClean="0"/>
              <a:t>in August 2012 and </a:t>
            </a:r>
            <a:r>
              <a:rPr lang="en-US" sz="2000" dirty="0"/>
              <a:t>by </a:t>
            </a:r>
            <a:r>
              <a:rPr lang="en-US" sz="2000" dirty="0" smtClean="0"/>
              <a:t>TAC, F&amp;A </a:t>
            </a:r>
            <a:r>
              <a:rPr lang="en-US" sz="2000" dirty="0"/>
              <a:t>and the Board in </a:t>
            </a:r>
            <a:r>
              <a:rPr lang="en-US" sz="2000" dirty="0" smtClean="0"/>
              <a:t>September </a:t>
            </a:r>
            <a:r>
              <a:rPr lang="en-US" sz="2000" dirty="0"/>
              <a:t>2012.  </a:t>
            </a:r>
          </a:p>
          <a:p>
            <a:endParaRPr lang="en-US" sz="2000" dirty="0"/>
          </a:p>
          <a:p>
            <a:r>
              <a:rPr lang="en-US" sz="2000" dirty="0" smtClean="0"/>
              <a:t>At its </a:t>
            </a:r>
            <a:r>
              <a:rPr lang="en-US" sz="2000" dirty="0" smtClean="0"/>
              <a:t>May 29, 2013</a:t>
            </a:r>
            <a:r>
              <a:rPr lang="en-US" sz="2000" dirty="0" smtClean="0"/>
              <a:t> </a:t>
            </a:r>
            <a:r>
              <a:rPr lang="en-US" sz="2000" dirty="0" smtClean="0"/>
              <a:t>meeting CWG/MCWG endorsed the existing factor with no revisions.</a:t>
            </a:r>
          </a:p>
        </p:txBody>
      </p:sp>
    </p:spTree>
    <p:extLst>
      <p:ext uri="{BB962C8B-B14F-4D97-AF65-F5344CB8AC3E}">
        <p14:creationId xmlns:p14="http://schemas.microsoft.com/office/powerpoint/2010/main" val="3453964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30469" y="762000"/>
            <a:ext cx="8153400" cy="400110"/>
          </a:xfrm>
          <a:prstGeom prst="rect">
            <a:avLst/>
          </a:prstGeom>
        </p:spPr>
        <p:txBody>
          <a:bodyPr wrap="square">
            <a:spAutoFit/>
          </a:bodyPr>
          <a:lstStyle/>
          <a:p>
            <a:r>
              <a:rPr lang="en-US" sz="2000" dirty="0" smtClean="0"/>
              <a:t>Protocol Section 16.11.4.5(2), “Future Credit Exposure” specifies:</a:t>
            </a:r>
          </a:p>
        </p:txBody>
      </p:sp>
      <p:sp>
        <p:nvSpPr>
          <p:cNvPr id="4" name="Title 1"/>
          <p:cNvSpPr txBox="1">
            <a:spLocks/>
          </p:cNvSpPr>
          <p:nvPr/>
        </p:nvSpPr>
        <p:spPr bwMode="auto">
          <a:xfrm>
            <a:off x="304800" y="0"/>
            <a:ext cx="8763000" cy="674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a:lstStyle>
          <a:p>
            <a:r>
              <a:rPr lang="en-US" dirty="0" smtClean="0"/>
              <a:t>Credit Requirement for CRRs  &lt;possible vote&gt;</a:t>
            </a:r>
          </a:p>
        </p:txBody>
      </p:sp>
      <p:sp>
        <p:nvSpPr>
          <p:cNvPr id="3" name="Rectangle 2"/>
          <p:cNvSpPr/>
          <p:nvPr/>
        </p:nvSpPr>
        <p:spPr>
          <a:xfrm>
            <a:off x="594946" y="1178334"/>
            <a:ext cx="7939454" cy="830997"/>
          </a:xfrm>
          <a:prstGeom prst="rect">
            <a:avLst/>
          </a:prstGeom>
          <a:solidFill>
            <a:schemeClr val="bg1">
              <a:lumMod val="95000"/>
            </a:schemeClr>
          </a:solidFill>
          <a:ln>
            <a:solidFill>
              <a:schemeClr val="tx1"/>
            </a:solidFill>
          </a:ln>
        </p:spPr>
        <p:txBody>
          <a:bodyPr wrap="square">
            <a:spAutoFit/>
          </a:bodyPr>
          <a:lstStyle/>
          <a:p>
            <a:r>
              <a:rPr lang="en-US" sz="1600" dirty="0" smtClean="0"/>
              <a:t>“The parameters to determine ACPE (X and Y) shall be posted on the MIS Public Area.  The TAC shall review these  values at least annually and may recommend to the ERCOT Board changes to these values.”</a:t>
            </a:r>
            <a:endParaRPr lang="en-US" sz="1600" dirty="0"/>
          </a:p>
        </p:txBody>
      </p:sp>
      <p:sp>
        <p:nvSpPr>
          <p:cNvPr id="6" name="Rectangle 5"/>
          <p:cNvSpPr/>
          <p:nvPr/>
        </p:nvSpPr>
        <p:spPr>
          <a:xfrm>
            <a:off x="609600" y="4769584"/>
            <a:ext cx="8153400" cy="1631216"/>
          </a:xfrm>
          <a:prstGeom prst="rect">
            <a:avLst/>
          </a:prstGeom>
        </p:spPr>
        <p:txBody>
          <a:bodyPr wrap="square">
            <a:spAutoFit/>
          </a:bodyPr>
          <a:lstStyle/>
          <a:p>
            <a:r>
              <a:rPr lang="en-US" sz="2000" dirty="0" smtClean="0"/>
              <a:t>The current values were approved by WMS in September 2012, TAC in October 2012, and F&amp;A and the Board in November 2012.</a:t>
            </a:r>
          </a:p>
          <a:p>
            <a:endParaRPr lang="en-US" sz="2000" dirty="0" smtClean="0"/>
          </a:p>
          <a:p>
            <a:r>
              <a:rPr lang="en-US" sz="2000" dirty="0" smtClean="0"/>
              <a:t>At </a:t>
            </a:r>
            <a:r>
              <a:rPr lang="en-US" sz="2000" dirty="0" smtClean="0"/>
              <a:t>its </a:t>
            </a:r>
            <a:r>
              <a:rPr lang="en-US" sz="2000" dirty="0" smtClean="0"/>
              <a:t>March</a:t>
            </a:r>
            <a:r>
              <a:rPr lang="en-US" sz="2000" dirty="0" smtClean="0"/>
              <a:t> 27, 2013 </a:t>
            </a:r>
            <a:r>
              <a:rPr lang="en-US" sz="2000" dirty="0" smtClean="0"/>
              <a:t>meeting CWG/MCWG endorsed the existing </a:t>
            </a:r>
            <a:r>
              <a:rPr lang="en-US" sz="2000" dirty="0" smtClean="0"/>
              <a:t>	factors </a:t>
            </a:r>
            <a:r>
              <a:rPr lang="en-US" sz="2000" dirty="0" smtClean="0"/>
              <a:t>with no revisions.</a:t>
            </a:r>
          </a:p>
        </p:txBody>
      </p:sp>
      <p:sp>
        <p:nvSpPr>
          <p:cNvPr id="7" name="Rectangle 6"/>
          <p:cNvSpPr/>
          <p:nvPr/>
        </p:nvSpPr>
        <p:spPr>
          <a:xfrm>
            <a:off x="586154" y="2177990"/>
            <a:ext cx="8153400" cy="400110"/>
          </a:xfrm>
          <a:prstGeom prst="rect">
            <a:avLst/>
          </a:prstGeom>
        </p:spPr>
        <p:txBody>
          <a:bodyPr wrap="square">
            <a:spAutoFit/>
          </a:bodyPr>
          <a:lstStyle/>
          <a:p>
            <a:r>
              <a:rPr lang="en-US" sz="2000" dirty="0" smtClean="0"/>
              <a:t>Protocol Section 7.5.5.3, “Auction Process” specifies:</a:t>
            </a:r>
          </a:p>
        </p:txBody>
      </p:sp>
      <p:sp>
        <p:nvSpPr>
          <p:cNvPr id="9" name="Rectangle 8"/>
          <p:cNvSpPr/>
          <p:nvPr/>
        </p:nvSpPr>
        <p:spPr>
          <a:xfrm>
            <a:off x="609600" y="2590800"/>
            <a:ext cx="7939454" cy="1323439"/>
          </a:xfrm>
          <a:prstGeom prst="rect">
            <a:avLst/>
          </a:prstGeom>
          <a:solidFill>
            <a:schemeClr val="bg1">
              <a:lumMod val="95000"/>
            </a:schemeClr>
          </a:solidFill>
          <a:ln>
            <a:solidFill>
              <a:schemeClr val="tx1"/>
            </a:solidFill>
          </a:ln>
        </p:spPr>
        <p:txBody>
          <a:bodyPr wrap="square">
            <a:spAutoFit/>
          </a:bodyPr>
          <a:lstStyle/>
          <a:p>
            <a:r>
              <a:rPr lang="en-US" sz="1600" dirty="0" smtClean="0"/>
              <a:t>“The additional credit requirement for all awarded PTP Obligations, which is $A per MW per hour, plus the absolute value of the PTP Obligation bid price multiplied by M…The TAC shall review these values at least annually and may recommend, to the ERCOT Board, changes to these values that become effective at least 30 days prior to a monthly CRR Auction and 60 days prior to an annually CRR Auction.”</a:t>
            </a:r>
            <a:endParaRPr lang="en-US" sz="1600" dirty="0"/>
          </a:p>
        </p:txBody>
      </p:sp>
      <p:graphicFrame>
        <p:nvGraphicFramePr>
          <p:cNvPr id="10" name="Table 9"/>
          <p:cNvGraphicFramePr>
            <a:graphicFrameLocks noGrp="1"/>
          </p:cNvGraphicFramePr>
          <p:nvPr>
            <p:extLst>
              <p:ext uri="{D42A27DB-BD31-4B8C-83A1-F6EECF244321}">
                <p14:modId xmlns:p14="http://schemas.microsoft.com/office/powerpoint/2010/main" val="2656783988"/>
              </p:ext>
            </p:extLst>
          </p:nvPr>
        </p:nvGraphicFramePr>
        <p:xfrm>
          <a:off x="735623" y="4064000"/>
          <a:ext cx="7658100" cy="687879"/>
        </p:xfrm>
        <a:graphic>
          <a:graphicData uri="http://schemas.openxmlformats.org/drawingml/2006/table">
            <a:tbl>
              <a:tblPr firstRow="1" bandRow="1">
                <a:tableStyleId>{5C22544A-7EE6-4342-B048-85BDC9FD1C3A}</a:tableStyleId>
              </a:tblPr>
              <a:tblGrid>
                <a:gridCol w="1531620"/>
                <a:gridCol w="1531620"/>
                <a:gridCol w="1531620"/>
                <a:gridCol w="1531620"/>
                <a:gridCol w="1531620"/>
              </a:tblGrid>
              <a:tr h="339169">
                <a:tc>
                  <a:txBody>
                    <a:bodyPr/>
                    <a:lstStyle/>
                    <a:p>
                      <a:endParaRPr lang="en-US" sz="1400" dirty="0">
                        <a:solidFill>
                          <a:sysClr val="windowText" lastClr="000000"/>
                        </a:solidFill>
                      </a:endParaRPr>
                    </a:p>
                  </a:txBody>
                  <a:tcPr marT="45752" marB="457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400" dirty="0" smtClean="0">
                          <a:solidFill>
                            <a:sysClr val="windowText" lastClr="000000"/>
                          </a:solidFill>
                        </a:rPr>
                        <a:t>X (FCE)</a:t>
                      </a:r>
                      <a:endParaRPr lang="en-US" sz="1400" dirty="0">
                        <a:solidFill>
                          <a:sysClr val="windowText" lastClr="000000"/>
                        </a:solidFill>
                      </a:endParaRPr>
                    </a:p>
                  </a:txBody>
                  <a:tcPr marT="45752" marB="457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400" dirty="0" smtClean="0">
                          <a:solidFill>
                            <a:sysClr val="windowText" lastClr="000000"/>
                          </a:solidFill>
                        </a:rPr>
                        <a:t>Y (FCE)</a:t>
                      </a:r>
                      <a:endParaRPr lang="en-US" sz="1400" dirty="0">
                        <a:solidFill>
                          <a:sysClr val="windowText" lastClr="000000"/>
                        </a:solidFill>
                      </a:endParaRPr>
                    </a:p>
                  </a:txBody>
                  <a:tcPr marT="45752" marB="457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400" dirty="0" smtClean="0">
                          <a:solidFill>
                            <a:sysClr val="windowText" lastClr="000000"/>
                          </a:solidFill>
                        </a:rPr>
                        <a:t>A (Auction)</a:t>
                      </a:r>
                      <a:endParaRPr lang="en-US" sz="1400" dirty="0">
                        <a:solidFill>
                          <a:sysClr val="windowText" lastClr="000000"/>
                        </a:solidFill>
                      </a:endParaRPr>
                    </a:p>
                  </a:txBody>
                  <a:tcPr marT="45752" marB="457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400" dirty="0" smtClean="0">
                          <a:solidFill>
                            <a:sysClr val="windowText" lastClr="000000"/>
                          </a:solidFill>
                        </a:rPr>
                        <a:t>M (Auction)</a:t>
                      </a:r>
                      <a:endParaRPr lang="en-US" sz="1400" dirty="0">
                        <a:solidFill>
                          <a:sysClr val="windowText" lastClr="000000"/>
                        </a:solidFill>
                      </a:endParaRPr>
                    </a:p>
                  </a:txBody>
                  <a:tcPr marT="45752" marB="457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348710">
                <a:tc>
                  <a:txBody>
                    <a:bodyPr/>
                    <a:lstStyle/>
                    <a:p>
                      <a:r>
                        <a:rPr lang="en-US" sz="1400" dirty="0" smtClean="0">
                          <a:solidFill>
                            <a:sysClr val="windowText" lastClr="000000"/>
                          </a:solidFill>
                        </a:rPr>
                        <a:t>Current value</a:t>
                      </a:r>
                      <a:endParaRPr lang="en-US" sz="1400" dirty="0">
                        <a:solidFill>
                          <a:sysClr val="windowText" lastClr="000000"/>
                        </a:solidFill>
                      </a:endParaRPr>
                    </a:p>
                  </a:txBody>
                  <a:tcPr marT="45752" marB="457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$1.00</a:t>
                      </a:r>
                      <a:endParaRPr lang="en-US" sz="1400" dirty="0">
                        <a:solidFill>
                          <a:sysClr val="windowText" lastClr="000000"/>
                        </a:solidFill>
                      </a:endParaRPr>
                    </a:p>
                  </a:txBody>
                  <a:tcPr marT="45752" marB="457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$1.50</a:t>
                      </a:r>
                      <a:endParaRPr lang="en-US" sz="1400" dirty="0">
                        <a:solidFill>
                          <a:sysClr val="windowText" lastClr="000000"/>
                        </a:solidFill>
                      </a:endParaRPr>
                    </a:p>
                  </a:txBody>
                  <a:tcPr marT="45752" marB="457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$0.75</a:t>
                      </a:r>
                      <a:endParaRPr lang="en-US" sz="1400" dirty="0">
                        <a:solidFill>
                          <a:sysClr val="windowText" lastClr="000000"/>
                        </a:solidFill>
                      </a:endParaRPr>
                    </a:p>
                  </a:txBody>
                  <a:tcPr marT="45752" marB="457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smtClean="0">
                          <a:solidFill>
                            <a:sysClr val="windowText" lastClr="000000"/>
                          </a:solidFill>
                        </a:rPr>
                        <a:t>0</a:t>
                      </a:r>
                      <a:endParaRPr lang="en-US" sz="1400" dirty="0">
                        <a:solidFill>
                          <a:sysClr val="windowText" lastClr="000000"/>
                        </a:solidFill>
                      </a:endParaRPr>
                    </a:p>
                  </a:txBody>
                  <a:tcPr marT="45752" marB="457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453964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95300" y="825500"/>
            <a:ext cx="8153400" cy="707886"/>
          </a:xfrm>
          <a:prstGeom prst="rect">
            <a:avLst/>
          </a:prstGeom>
        </p:spPr>
        <p:txBody>
          <a:bodyPr wrap="square">
            <a:spAutoFit/>
          </a:bodyPr>
          <a:lstStyle/>
          <a:p>
            <a:r>
              <a:rPr lang="en-US" sz="2000" dirty="0" smtClean="0"/>
              <a:t>Protocol Section </a:t>
            </a:r>
            <a:r>
              <a:rPr lang="en-US" sz="2000" dirty="0" smtClean="0"/>
              <a:t>16.11.4.1, “Determination of Total Potential Exposure for a Counter-Party” </a:t>
            </a:r>
            <a:r>
              <a:rPr lang="en-US" sz="2000" dirty="0" smtClean="0"/>
              <a:t>specifies:</a:t>
            </a:r>
          </a:p>
        </p:txBody>
      </p:sp>
      <p:sp>
        <p:nvSpPr>
          <p:cNvPr id="4" name="Title 1"/>
          <p:cNvSpPr txBox="1">
            <a:spLocks/>
          </p:cNvSpPr>
          <p:nvPr/>
        </p:nvSpPr>
        <p:spPr bwMode="auto">
          <a:xfrm>
            <a:off x="304800" y="0"/>
            <a:ext cx="8763000" cy="674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a:lstStyle>
          <a:p>
            <a:r>
              <a:rPr lang="en-US" dirty="0" smtClean="0"/>
              <a:t>Multiplier for URTA</a:t>
            </a:r>
            <a:r>
              <a:rPr lang="en-US" dirty="0" smtClean="0"/>
              <a:t>  </a:t>
            </a:r>
            <a:r>
              <a:rPr lang="en-US" dirty="0" smtClean="0"/>
              <a:t>&lt;possible vote&gt;</a:t>
            </a:r>
          </a:p>
        </p:txBody>
      </p:sp>
      <p:sp>
        <p:nvSpPr>
          <p:cNvPr id="3" name="Rectangle 2"/>
          <p:cNvSpPr/>
          <p:nvPr/>
        </p:nvSpPr>
        <p:spPr>
          <a:xfrm>
            <a:off x="1219200" y="1774686"/>
            <a:ext cx="6324600" cy="923330"/>
          </a:xfrm>
          <a:prstGeom prst="rect">
            <a:avLst/>
          </a:prstGeom>
          <a:solidFill>
            <a:schemeClr val="bg1">
              <a:lumMod val="95000"/>
            </a:schemeClr>
          </a:solidFill>
          <a:ln>
            <a:solidFill>
              <a:schemeClr val="tx1"/>
            </a:solidFill>
          </a:ln>
        </p:spPr>
        <p:txBody>
          <a:bodyPr wrap="square">
            <a:spAutoFit/>
          </a:bodyPr>
          <a:lstStyle/>
          <a:p>
            <a:r>
              <a:rPr lang="en-US" dirty="0" smtClean="0"/>
              <a:t>M2 = 12 </a:t>
            </a:r>
            <a:r>
              <a:rPr lang="en-US" i="1" dirty="0" smtClean="0"/>
              <a:t>Multiplier for URTA.  </a:t>
            </a:r>
            <a:r>
              <a:rPr lang="en-US" dirty="0" smtClean="0"/>
              <a:t>Provides for unbilled historical activity based on historical activity.  The multiplier will be recommended by TAC and approved by the ERCOT Board.</a:t>
            </a:r>
            <a:endParaRPr lang="en-US" dirty="0"/>
          </a:p>
        </p:txBody>
      </p:sp>
      <p:sp>
        <p:nvSpPr>
          <p:cNvPr id="6" name="Rectangle 5"/>
          <p:cNvSpPr/>
          <p:nvPr/>
        </p:nvSpPr>
        <p:spPr>
          <a:xfrm>
            <a:off x="571500" y="3314700"/>
            <a:ext cx="8153400" cy="1323439"/>
          </a:xfrm>
          <a:prstGeom prst="rect">
            <a:avLst/>
          </a:prstGeom>
        </p:spPr>
        <p:txBody>
          <a:bodyPr wrap="square">
            <a:spAutoFit/>
          </a:bodyPr>
          <a:lstStyle/>
          <a:p>
            <a:r>
              <a:rPr lang="en-US" sz="2000" dirty="0" smtClean="0"/>
              <a:t>Congruent with the reduction in the Real Time Market settlement timeline effected by NPRR509, at its May 29, 2013 meeting CWG/MCWG recommended reducing M2 from 12 to 10 days, effective no earlier than September 1, 2013.  </a:t>
            </a:r>
            <a:endParaRPr lang="en-US" sz="2000" dirty="0" smtClean="0"/>
          </a:p>
        </p:txBody>
      </p:sp>
    </p:spTree>
    <p:extLst>
      <p:ext uri="{BB962C8B-B14F-4D97-AF65-F5344CB8AC3E}">
        <p14:creationId xmlns:p14="http://schemas.microsoft.com/office/powerpoint/2010/main" val="1930289159"/>
      </p:ext>
    </p:extLst>
  </p:cSld>
  <p:clrMapOvr>
    <a:masterClrMapping/>
  </p:clrMapOvr>
</p:sld>
</file>

<file path=ppt/theme/theme1.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7B6F2769-7194-4217-93D3-3AF3A4742282}">
  <ds:schemaRefs>
    <ds:schemaRef ds:uri="http://www.w3.org/XML/1998/namespace"/>
    <ds:schemaRef ds:uri="c34af464-7aa1-4edd-9be4-83dffc1cb926"/>
    <ds:schemaRef ds:uri="http://schemas.microsoft.com/office/2006/metadata/properties"/>
    <ds:schemaRef ds:uri="http://purl.org/dc/dcmitype/"/>
    <ds:schemaRef ds:uri="http://schemas.openxmlformats.org/package/2006/metadata/core-properties"/>
    <ds:schemaRef ds:uri="http://purl.org/dc/elements/1.1/"/>
    <ds:schemaRef ds:uri="http://schemas.microsoft.com/office/2006/documentManagement/types"/>
    <ds:schemaRef ds:uri="http://schemas.microsoft.com/office/infopath/2007/PartnerControls"/>
    <ds:schemaRef ds:uri="http://purl.org/dc/terms/"/>
  </ds:schemaRefs>
</ds:datastoreItem>
</file>

<file path=customXml/itemProps3.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5118</TotalTime>
  <Words>596</Words>
  <Application>Microsoft Office PowerPoint</Application>
  <PresentationFormat>On-screen Show (4:3)</PresentationFormat>
  <Paragraphs>40</Paragraphs>
  <Slides>5</Slides>
  <Notes>0</Notes>
  <HiddenSlides>0</HiddenSlides>
  <MMClips>0</MMClips>
  <ScaleCrop>false</ScaleCrop>
  <HeadingPairs>
    <vt:vector size="4" baseType="variant">
      <vt:variant>
        <vt:lpstr>Theme</vt:lpstr>
      </vt:variant>
      <vt:variant>
        <vt:i4>2</vt:i4>
      </vt:variant>
      <vt:variant>
        <vt:lpstr>Slide Titles</vt:lpstr>
      </vt:variant>
      <vt:variant>
        <vt:i4>5</vt:i4>
      </vt:variant>
    </vt:vector>
  </HeadingPairs>
  <TitlesOfParts>
    <vt:vector size="7" baseType="lpstr">
      <vt:lpstr>Office Theme</vt:lpstr>
      <vt:lpstr>Custom Design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Ruane, Mark</cp:lastModifiedBy>
  <cp:revision>138</cp:revision>
  <cp:lastPrinted>2013-05-29T21:13:25Z</cp:lastPrinted>
  <dcterms:created xsi:type="dcterms:W3CDTF">2010-04-12T23:12:02Z</dcterms:created>
  <dcterms:modified xsi:type="dcterms:W3CDTF">2013-06-04T19:02:17Z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