
<file path=[Content_Types].xml><?xml version="1.0" encoding="utf-8"?>
<Types xmlns="http://schemas.openxmlformats.org/package/2006/content-types">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0" r:id="rId2"/>
    <p:sldId id="261" r:id="rId3"/>
    <p:sldId id="262" r:id="rId4"/>
    <p:sldId id="256" r:id="rId5"/>
    <p:sldId id="257" r:id="rId6"/>
    <p:sldId id="258" r:id="rId7"/>
    <p:sldId id="25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71" autoAdjust="0"/>
  </p:normalViewPr>
  <p:slideViewPr>
    <p:cSldViewPr>
      <p:cViewPr>
        <p:scale>
          <a:sx n="72" d="100"/>
          <a:sy n="72" d="100"/>
        </p:scale>
        <p:origin x="-1230" y="-72"/>
      </p:cViewPr>
      <p:guideLst>
        <p:guide orient="horz" pos="2160"/>
        <p:guide pos="2880"/>
      </p:guideLst>
    </p:cSldViewPr>
  </p:slideViewPr>
  <p:outlineViewPr>
    <p:cViewPr>
      <p:scale>
        <a:sx n="33" d="100"/>
        <a:sy n="33" d="100"/>
      </p:scale>
      <p:origin x="6"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93C75C-B22A-47EB-88B7-0170C72414C2}" type="datetimeFigureOut">
              <a:rPr lang="en-US" smtClean="0"/>
              <a:t>6/11/2013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CA4418-4B33-4747-9B35-C4C80160F049}" type="slidenum">
              <a:rPr lang="en-US" smtClean="0"/>
              <a:t>‹#›</a:t>
            </a:fld>
            <a:endParaRPr lang="en-US"/>
          </a:p>
        </p:txBody>
      </p:sp>
    </p:spTree>
    <p:extLst>
      <p:ext uri="{BB962C8B-B14F-4D97-AF65-F5344CB8AC3E}">
        <p14:creationId xmlns:p14="http://schemas.microsoft.com/office/powerpoint/2010/main" val="4289061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CA4418-4B33-4747-9B35-C4C80160F049}" type="slidenum">
              <a:rPr lang="en-US" smtClean="0"/>
              <a:t>3</a:t>
            </a:fld>
            <a:endParaRPr lang="en-US"/>
          </a:p>
        </p:txBody>
      </p:sp>
    </p:spTree>
    <p:extLst>
      <p:ext uri="{BB962C8B-B14F-4D97-AF65-F5344CB8AC3E}">
        <p14:creationId xmlns:p14="http://schemas.microsoft.com/office/powerpoint/2010/main" val="2065464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4BEE13-65DB-4265-ADBA-1BF03B1BA709}" type="datetimeFigureOut">
              <a:rPr lang="en-US" smtClean="0"/>
              <a:t>6/11/2013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17BD6-1B5B-4D16-9F3D-ED69535E567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4BEE13-65DB-4265-ADBA-1BF03B1BA709}" type="datetimeFigureOut">
              <a:rPr lang="en-US" smtClean="0"/>
              <a:t>6/11/2013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17BD6-1B5B-4D16-9F3D-ED69535E567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4BEE13-65DB-4265-ADBA-1BF03B1BA709}" type="datetimeFigureOut">
              <a:rPr lang="en-US" smtClean="0"/>
              <a:t>6/11/2013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17BD6-1B5B-4D16-9F3D-ED69535E567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4BEE13-65DB-4265-ADBA-1BF03B1BA709}" type="datetimeFigureOut">
              <a:rPr lang="en-US" smtClean="0"/>
              <a:t>6/11/2013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17BD6-1B5B-4D16-9F3D-ED69535E567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4BEE13-65DB-4265-ADBA-1BF03B1BA709}" type="datetimeFigureOut">
              <a:rPr lang="en-US" smtClean="0"/>
              <a:t>6/11/2013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17BD6-1B5B-4D16-9F3D-ED69535E567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4BEE13-65DB-4265-ADBA-1BF03B1BA709}" type="datetimeFigureOut">
              <a:rPr lang="en-US" smtClean="0"/>
              <a:t>6/11/2013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17BD6-1B5B-4D16-9F3D-ED69535E567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4BEE13-65DB-4265-ADBA-1BF03B1BA709}" type="datetimeFigureOut">
              <a:rPr lang="en-US" smtClean="0"/>
              <a:t>6/11/2013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117BD6-1B5B-4D16-9F3D-ED69535E567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4BEE13-65DB-4265-ADBA-1BF03B1BA709}" type="datetimeFigureOut">
              <a:rPr lang="en-US" smtClean="0"/>
              <a:t>6/11/2013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117BD6-1B5B-4D16-9F3D-ED69535E567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4BEE13-65DB-4265-ADBA-1BF03B1BA709}" type="datetimeFigureOut">
              <a:rPr lang="en-US" smtClean="0"/>
              <a:t>6/11/2013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117BD6-1B5B-4D16-9F3D-ED69535E567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4BEE13-65DB-4265-ADBA-1BF03B1BA709}" type="datetimeFigureOut">
              <a:rPr lang="en-US" smtClean="0"/>
              <a:t>6/11/2013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17BD6-1B5B-4D16-9F3D-ED69535E567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4BEE13-65DB-4265-ADBA-1BF03B1BA709}" type="datetimeFigureOut">
              <a:rPr lang="en-US" smtClean="0"/>
              <a:t>6/11/2013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17BD6-1B5B-4D16-9F3D-ED69535E567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4BEE13-65DB-4265-ADBA-1BF03B1BA709}" type="datetimeFigureOut">
              <a:rPr lang="en-US" smtClean="0"/>
              <a:t>6/11/2013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117BD6-1B5B-4D16-9F3D-ED69535E567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mail1.ercot.com/owa/redir.aspx?C=vda0EIUYuE65zptzpFrBQoJKpQ1vOtAISxSm1QWAbMJUqzKxaab3xoZ6rj8FLhjEEdXGY5RzuAQ.&amp;URL=http%3a%2f%2fwww.ercot.com%2fcontent%2fservices%2fprograms%2fload%2feils%2fERS_k%2fProcess_for_Determining_Cost_Limits_%26_Reasonableness_of_Offe.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NPRR537 ERS Clearing Price</a:t>
            </a:r>
            <a:endParaRPr lang="en-US" dirty="0"/>
          </a:p>
        </p:txBody>
      </p:sp>
    </p:spTree>
    <p:extLst>
      <p:ext uri="{BB962C8B-B14F-4D97-AF65-F5344CB8AC3E}">
        <p14:creationId xmlns:p14="http://schemas.microsoft.com/office/powerpoint/2010/main" val="275788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85800"/>
            <a:ext cx="8229600" cy="5334000"/>
          </a:xfrm>
        </p:spPr>
        <p:txBody>
          <a:bodyPr>
            <a:normAutofit fontScale="85000" lnSpcReduction="20000"/>
          </a:bodyPr>
          <a:lstStyle/>
          <a:p>
            <a:pPr marL="0" indent="0" defTabSz="396875">
              <a:buNone/>
            </a:pPr>
            <a:r>
              <a:rPr lang="en-US" dirty="0" smtClean="0"/>
              <a:t>Joint DSWG/QMWG met on May 31</a:t>
            </a:r>
          </a:p>
          <a:p>
            <a:pPr marL="857250" lvl="1" indent="-457200" defTabSz="396875"/>
            <a:r>
              <a:rPr lang="en-US" dirty="0" smtClean="0"/>
              <a:t>ERCOT presented proposed ERS procurement Methodology</a:t>
            </a:r>
          </a:p>
          <a:p>
            <a:pPr marL="857250" lvl="1" indent="-457200" defTabSz="396875"/>
            <a:r>
              <a:rPr lang="en-US" dirty="0" smtClean="0"/>
              <a:t>Developed list of options for WMS to consider concerning NPRR537</a:t>
            </a:r>
          </a:p>
          <a:p>
            <a:pPr marL="400050" lvl="1" indent="0" defTabSz="396875">
              <a:buNone/>
            </a:pPr>
            <a:r>
              <a:rPr lang="en-US" dirty="0" smtClean="0"/>
              <a:t> 	</a:t>
            </a:r>
          </a:p>
          <a:p>
            <a:pPr marL="463550" indent="-463550" defTabSz="396875">
              <a:buFont typeface="+mj-lt"/>
              <a:buAutoNum type="arabicPeriod"/>
            </a:pPr>
            <a:r>
              <a:rPr lang="en-US" dirty="0" smtClean="0"/>
              <a:t>Do nothing</a:t>
            </a:r>
            <a:endParaRPr lang="en-US" dirty="0"/>
          </a:p>
          <a:p>
            <a:pPr marL="569913" indent="-569913" defTabSz="396875">
              <a:buNone/>
            </a:pPr>
            <a:r>
              <a:rPr lang="en-US" dirty="0"/>
              <a:t>2   </a:t>
            </a:r>
            <a:r>
              <a:rPr lang="en-US" dirty="0" smtClean="0"/>
              <a:t>Pass NPRR537</a:t>
            </a:r>
            <a:endParaRPr lang="en-US" dirty="0"/>
          </a:p>
          <a:p>
            <a:pPr marL="463550" indent="-463550" defTabSz="396875">
              <a:buNone/>
              <a:tabLst>
                <a:tab pos="914400" algn="l"/>
              </a:tabLst>
            </a:pPr>
            <a:r>
              <a:rPr lang="en-US" dirty="0"/>
              <a:t>3   </a:t>
            </a:r>
            <a:r>
              <a:rPr lang="en-US" dirty="0" smtClean="0"/>
              <a:t>Pass </a:t>
            </a:r>
            <a:r>
              <a:rPr lang="en-US" dirty="0"/>
              <a:t>NPRR537 with a requirement that the ERS procurement criteria, “reasonableness of bid” be in an Other Binding </a:t>
            </a:r>
            <a:r>
              <a:rPr lang="en-US" dirty="0" smtClean="0"/>
              <a:t>Document</a:t>
            </a:r>
            <a:endParaRPr lang="en-US" dirty="0"/>
          </a:p>
          <a:p>
            <a:pPr marL="463550" indent="-463550" defTabSz="396875">
              <a:buNone/>
            </a:pPr>
            <a:r>
              <a:rPr lang="en-US" dirty="0"/>
              <a:t>4   </a:t>
            </a:r>
            <a:r>
              <a:rPr lang="en-US" dirty="0" smtClean="0"/>
              <a:t>Pass </a:t>
            </a:r>
            <a:r>
              <a:rPr lang="en-US" dirty="0"/>
              <a:t>NPRR537 with a requirement that ERCOT’s newly proposed “ERS Capacity Demand Curve” be in an Other Binding Document</a:t>
            </a:r>
          </a:p>
          <a:p>
            <a:endParaRPr lang="en-US" dirty="0"/>
          </a:p>
        </p:txBody>
      </p:sp>
    </p:spTree>
    <p:extLst>
      <p:ext uri="{BB962C8B-B14F-4D97-AF65-F5344CB8AC3E}">
        <p14:creationId xmlns:p14="http://schemas.microsoft.com/office/powerpoint/2010/main" val="4083235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09600"/>
            <a:ext cx="8229600" cy="4525963"/>
          </a:xfrm>
        </p:spPr>
        <p:txBody>
          <a:bodyPr>
            <a:noAutofit/>
          </a:bodyPr>
          <a:lstStyle/>
          <a:p>
            <a:pPr marL="0" indent="0">
              <a:buNone/>
            </a:pPr>
            <a:r>
              <a:rPr lang="en-US" sz="2400" i="1" u="sng" dirty="0" smtClean="0"/>
              <a:t>ERCOT’s Comments to Options</a:t>
            </a:r>
          </a:p>
          <a:p>
            <a:pPr marL="0" indent="0">
              <a:buNone/>
            </a:pPr>
            <a:endParaRPr lang="en-US" sz="2400" i="1" u="sng" dirty="0" smtClean="0"/>
          </a:p>
          <a:p>
            <a:pPr marL="0" indent="0">
              <a:buNone/>
            </a:pPr>
            <a:r>
              <a:rPr lang="en-US" sz="2400" dirty="0" smtClean="0"/>
              <a:t>Option 3: The </a:t>
            </a:r>
            <a:r>
              <a:rPr lang="en-US" sz="2400" u="sng" dirty="0" smtClean="0">
                <a:hlinkClick r:id="rId3" action="ppaction://hlinkfile"/>
              </a:rPr>
              <a:t>Process </a:t>
            </a:r>
            <a:r>
              <a:rPr lang="en-US" sz="2400" u="sng" dirty="0">
                <a:hlinkClick r:id="rId3" action="ppaction://hlinkfile"/>
              </a:rPr>
              <a:t>for Determining Cost Limits &amp; Reasonableness of Offers</a:t>
            </a:r>
            <a:r>
              <a:rPr lang="en-US" sz="2400" dirty="0"/>
              <a:t> </a:t>
            </a:r>
            <a:r>
              <a:rPr lang="en-US" sz="2400" dirty="0" smtClean="0"/>
              <a:t>paper would be added to the ERS Technical Requirements and Scope of Work (OBD)</a:t>
            </a:r>
          </a:p>
          <a:p>
            <a:pPr marL="0" indent="0">
              <a:buNone/>
            </a:pPr>
            <a:endParaRPr lang="en-US" sz="2400" dirty="0"/>
          </a:p>
          <a:p>
            <a:pPr marL="0" indent="0">
              <a:buNone/>
            </a:pPr>
            <a:r>
              <a:rPr lang="en-US" sz="2400" dirty="0" smtClean="0"/>
              <a:t>Option 4: ERCOT agrees to insert new procurement methodology in OBD but binding the two together would delay implementing clearing price until procurement for the Feb-May 2014 contract period (target for implementing new procurement methodology). The following graphs indicate the proper change in offer behavior to warrant moving to clearing price as soon as practical (procurement for Oct2013-Jan2014 contract period)</a:t>
            </a:r>
          </a:p>
          <a:p>
            <a:endParaRPr lang="en-US" sz="2400" dirty="0"/>
          </a:p>
        </p:txBody>
      </p:sp>
    </p:spTree>
    <p:extLst>
      <p:ext uri="{BB962C8B-B14F-4D97-AF65-F5344CB8AC3E}">
        <p14:creationId xmlns:p14="http://schemas.microsoft.com/office/powerpoint/2010/main" val="3769575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Offer Distributions – BH1</a:t>
            </a:r>
            <a:br>
              <a:rPr lang="en-US" dirty="0" smtClean="0"/>
            </a:br>
            <a:r>
              <a:rPr lang="en-US" dirty="0" smtClean="0"/>
              <a:t>June 2012 – September 2013</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914400" y="1600200"/>
            <a:ext cx="7315200" cy="48006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cstate="print"/>
          <a:srcRect/>
          <a:stretch>
            <a:fillRect/>
          </a:stretch>
        </p:blipFill>
        <p:spPr bwMode="auto">
          <a:xfrm>
            <a:off x="5410200" y="4495800"/>
            <a:ext cx="2184149" cy="1143000"/>
          </a:xfrm>
          <a:prstGeom prst="rect">
            <a:avLst/>
          </a:prstGeom>
          <a:solidFill>
            <a:schemeClr val="bg1"/>
          </a:solidFill>
          <a:ln w="9525">
            <a:solidFill>
              <a:schemeClr val="accent1"/>
            </a:solid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914400" y="1600200"/>
            <a:ext cx="7315200" cy="4800600"/>
          </a:xfrm>
          <a:prstGeom prst="rect">
            <a:avLst/>
          </a:prstGeom>
          <a:noFill/>
          <a:ln w="9525">
            <a:noFill/>
            <a:miter lim="800000"/>
            <a:headEnd/>
            <a:tailEnd/>
          </a:ln>
          <a:effectLst/>
        </p:spPr>
      </p:pic>
      <p:sp>
        <p:nvSpPr>
          <p:cNvPr id="4" name="Title 3"/>
          <p:cNvSpPr>
            <a:spLocks noGrp="1"/>
          </p:cNvSpPr>
          <p:nvPr>
            <p:ph type="title"/>
          </p:nvPr>
        </p:nvSpPr>
        <p:spPr/>
        <p:txBody>
          <a:bodyPr>
            <a:normAutofit fontScale="90000"/>
          </a:bodyPr>
          <a:lstStyle/>
          <a:p>
            <a:r>
              <a:rPr lang="en-US" dirty="0" smtClean="0"/>
              <a:t>Offer Distributions – BH2</a:t>
            </a:r>
            <a:br>
              <a:rPr lang="en-US" dirty="0" smtClean="0"/>
            </a:br>
            <a:r>
              <a:rPr lang="en-US" dirty="0" smtClean="0"/>
              <a:t>June 2012 – September 2013</a:t>
            </a:r>
            <a:endParaRPr lang="en-US" dirty="0"/>
          </a:p>
        </p:txBody>
      </p:sp>
      <p:pic>
        <p:nvPicPr>
          <p:cNvPr id="2051" name="Picture 3"/>
          <p:cNvPicPr>
            <a:picLocks noChangeAspect="1" noChangeArrowheads="1"/>
          </p:cNvPicPr>
          <p:nvPr/>
        </p:nvPicPr>
        <p:blipFill>
          <a:blip r:embed="rId3" cstate="print"/>
          <a:srcRect/>
          <a:stretch>
            <a:fillRect/>
          </a:stretch>
        </p:blipFill>
        <p:spPr bwMode="auto">
          <a:xfrm>
            <a:off x="5486401" y="4401768"/>
            <a:ext cx="2133600" cy="1116547"/>
          </a:xfrm>
          <a:prstGeom prst="rect">
            <a:avLst/>
          </a:prstGeom>
          <a:solidFill>
            <a:schemeClr val="bg1"/>
          </a:solidFill>
          <a:ln w="9525">
            <a:solidFill>
              <a:schemeClr val="accent1"/>
            </a:solid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914400" y="1609724"/>
            <a:ext cx="7315200" cy="4791075"/>
          </a:xfrm>
          <a:prstGeom prst="rect">
            <a:avLst/>
          </a:prstGeom>
          <a:noFill/>
          <a:ln w="9525">
            <a:noFill/>
            <a:miter lim="800000"/>
            <a:headEnd/>
            <a:tailEnd/>
          </a:ln>
          <a:effectLst/>
        </p:spPr>
      </p:pic>
      <p:sp>
        <p:nvSpPr>
          <p:cNvPr id="4" name="Title 3"/>
          <p:cNvSpPr>
            <a:spLocks noGrp="1"/>
          </p:cNvSpPr>
          <p:nvPr>
            <p:ph type="title"/>
          </p:nvPr>
        </p:nvSpPr>
        <p:spPr/>
        <p:txBody>
          <a:bodyPr>
            <a:normAutofit fontScale="90000"/>
          </a:bodyPr>
          <a:lstStyle/>
          <a:p>
            <a:r>
              <a:rPr lang="en-US" dirty="0" smtClean="0"/>
              <a:t>Offer Distributions – BH3</a:t>
            </a:r>
            <a:br>
              <a:rPr lang="en-US" dirty="0" smtClean="0"/>
            </a:br>
            <a:r>
              <a:rPr lang="en-US" dirty="0" smtClean="0"/>
              <a:t>June 2012 – September 2013</a:t>
            </a:r>
            <a:endParaRPr lang="en-US" dirty="0"/>
          </a:p>
        </p:txBody>
      </p:sp>
      <p:pic>
        <p:nvPicPr>
          <p:cNvPr id="3076" name="Picture 4"/>
          <p:cNvPicPr>
            <a:picLocks noChangeAspect="1" noChangeArrowheads="1"/>
          </p:cNvPicPr>
          <p:nvPr/>
        </p:nvPicPr>
        <p:blipFill>
          <a:blip r:embed="rId3" cstate="print"/>
          <a:srcRect/>
          <a:stretch>
            <a:fillRect/>
          </a:stretch>
        </p:blipFill>
        <p:spPr bwMode="auto">
          <a:xfrm>
            <a:off x="5554699" y="4355140"/>
            <a:ext cx="2143125" cy="1121532"/>
          </a:xfrm>
          <a:prstGeom prst="rect">
            <a:avLst/>
          </a:prstGeom>
          <a:solidFill>
            <a:schemeClr val="bg1"/>
          </a:solidFill>
          <a:ln w="9525">
            <a:solidFill>
              <a:schemeClr val="accent1"/>
            </a:solid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914400" y="1609724"/>
            <a:ext cx="7315200" cy="4791075"/>
          </a:xfrm>
          <a:prstGeom prst="rect">
            <a:avLst/>
          </a:prstGeom>
          <a:noFill/>
          <a:ln w="9525">
            <a:noFill/>
            <a:miter lim="800000"/>
            <a:headEnd/>
            <a:tailEnd/>
          </a:ln>
          <a:effectLst/>
        </p:spPr>
      </p:pic>
      <p:sp>
        <p:nvSpPr>
          <p:cNvPr id="4" name="Title 3"/>
          <p:cNvSpPr>
            <a:spLocks noGrp="1"/>
          </p:cNvSpPr>
          <p:nvPr>
            <p:ph type="title"/>
          </p:nvPr>
        </p:nvSpPr>
        <p:spPr/>
        <p:txBody>
          <a:bodyPr>
            <a:normAutofit fontScale="90000"/>
          </a:bodyPr>
          <a:lstStyle/>
          <a:p>
            <a:r>
              <a:rPr lang="en-US" dirty="0" smtClean="0"/>
              <a:t>Offer Distributions – NBH</a:t>
            </a:r>
            <a:br>
              <a:rPr lang="en-US" dirty="0" smtClean="0"/>
            </a:br>
            <a:r>
              <a:rPr lang="en-US" dirty="0" smtClean="0"/>
              <a:t>June 2012 – September 2013</a:t>
            </a:r>
            <a:endParaRPr lang="en-US" dirty="0"/>
          </a:p>
        </p:txBody>
      </p:sp>
      <p:pic>
        <p:nvPicPr>
          <p:cNvPr id="4100" name="Picture 4"/>
          <p:cNvPicPr>
            <a:picLocks noChangeAspect="1" noChangeArrowheads="1"/>
          </p:cNvPicPr>
          <p:nvPr/>
        </p:nvPicPr>
        <p:blipFill>
          <a:blip r:embed="rId3" cstate="print"/>
          <a:srcRect/>
          <a:stretch>
            <a:fillRect/>
          </a:stretch>
        </p:blipFill>
        <p:spPr bwMode="auto">
          <a:xfrm>
            <a:off x="5543347" y="4436431"/>
            <a:ext cx="2133397" cy="1116441"/>
          </a:xfrm>
          <a:prstGeom prst="rect">
            <a:avLst/>
          </a:prstGeom>
          <a:solidFill>
            <a:schemeClr val="bg1"/>
          </a:solidFill>
          <a:ln w="9525">
            <a:solidFill>
              <a:schemeClr val="accent1"/>
            </a:solid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142</Words>
  <Application>Microsoft Office PowerPoint</Application>
  <PresentationFormat>On-screen Show (4:3)</PresentationFormat>
  <Paragraphs>19</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NPRR537 ERS Clearing Price</vt:lpstr>
      <vt:lpstr>PowerPoint Presentation</vt:lpstr>
      <vt:lpstr>PowerPoint Presentation</vt:lpstr>
      <vt:lpstr>Offer Distributions – BH1 June 2012 – September 2013</vt:lpstr>
      <vt:lpstr>Offer Distributions – BH2 June 2012 – September 2013</vt:lpstr>
      <vt:lpstr>Offer Distributions – BH3 June 2012 – September 2013</vt:lpstr>
      <vt:lpstr>Offer Distributions – NBH June 2012 – September 2013</vt:lpstr>
    </vt:vector>
  </TitlesOfParts>
  <Company>The Energy Reliability Council of Texas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Offer Distributions – BH1 June 2012 – September 2013</dc:title>
  <dc:creator>craish</dc:creator>
  <cp:lastModifiedBy>Patterson, Mark</cp:lastModifiedBy>
  <cp:revision>9</cp:revision>
  <dcterms:created xsi:type="dcterms:W3CDTF">2013-06-11T15:21:56Z</dcterms:created>
  <dcterms:modified xsi:type="dcterms:W3CDTF">2013-06-11T19:56:47Z</dcterms:modified>
</cp:coreProperties>
</file>