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83" r:id="rId3"/>
    <p:sldId id="284" r:id="rId4"/>
    <p:sldId id="286" r:id="rId5"/>
    <p:sldId id="285"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35" autoAdjust="0"/>
    <p:restoredTop sz="94456" autoAdjust="0"/>
  </p:normalViewPr>
  <p:slideViewPr>
    <p:cSldViewPr>
      <p:cViewPr>
        <p:scale>
          <a:sx n="60" d="100"/>
          <a:sy n="60" d="100"/>
        </p:scale>
        <p:origin x="-36" y="12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FDE27D-2181-4773-BDDC-072BF9903F67}" type="datetimeFigureOut">
              <a:rPr lang="en-US" smtClean="0"/>
              <a:pPr/>
              <a:t>6/7/2013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33ED3D-1155-4D8A-B6FF-B5155C94929B}" type="slidenum">
              <a:rPr lang="en-US" smtClean="0"/>
              <a:pPr/>
              <a:t>‹#›</a:t>
            </a:fld>
            <a:endParaRPr lang="en-US"/>
          </a:p>
        </p:txBody>
      </p:sp>
    </p:spTree>
    <p:extLst>
      <p:ext uri="{BB962C8B-B14F-4D97-AF65-F5344CB8AC3E}">
        <p14:creationId xmlns="" xmlns:p14="http://schemas.microsoft.com/office/powerpoint/2010/main" val="2325807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33ED3D-1155-4D8A-B6FF-B5155C94929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48ECBC7-9E06-47BF-8D4E-7E8CDB86D28B}" type="datetimeFigureOut">
              <a:rPr lang="en-US"/>
              <a:pPr>
                <a:defRPr/>
              </a:pPr>
              <a:t>6/7/2013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99F1BE-1397-49E4-A1CF-EC81619E142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B2EB6D-E942-4EE4-8754-021C1705C35A}" type="datetimeFigureOut">
              <a:rPr lang="en-US"/>
              <a:pPr>
                <a:defRPr/>
              </a:pPr>
              <a:t>6/7/2013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3E706F-C3D7-417C-9576-36CD1905F1B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BCD6B19-4652-4780-AC47-BFAE15D343EB}" type="datetimeFigureOut">
              <a:rPr lang="en-US"/>
              <a:pPr>
                <a:defRPr/>
              </a:pPr>
              <a:t>6/7/2013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D5EBE2-E62C-46AB-92C2-967779A3DED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715164-698D-45E2-8314-D243672FB991}" type="datetimeFigureOut">
              <a:rPr lang="en-US"/>
              <a:pPr>
                <a:defRPr/>
              </a:pPr>
              <a:t>6/7/2013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15414A-C40A-4DE6-8576-F1CB7D8FF81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98EBAAB-1BDE-41AB-815F-46AABD971191}" type="datetimeFigureOut">
              <a:rPr lang="en-US"/>
              <a:pPr>
                <a:defRPr/>
              </a:pPr>
              <a:t>6/7/2013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EA19D0-1D2C-419E-AF2F-A095D135128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A93F1BA-B418-4638-B80F-0150DEBE3858}" type="datetimeFigureOut">
              <a:rPr lang="en-US"/>
              <a:pPr>
                <a:defRPr/>
              </a:pPr>
              <a:t>6/7/2013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DBE692E-5442-4DAE-A399-4FAF8B690E7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8AF0CE1-917E-4328-8114-FC265CCE400D}" type="datetimeFigureOut">
              <a:rPr lang="en-US"/>
              <a:pPr>
                <a:defRPr/>
              </a:pPr>
              <a:t>6/7/2013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0714ED1-AB06-4457-8A23-58F5C851F37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7DC4609-289D-49B6-8428-8A347ED9DF12}" type="datetimeFigureOut">
              <a:rPr lang="en-US"/>
              <a:pPr>
                <a:defRPr/>
              </a:pPr>
              <a:t>6/7/2013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853349-BBE1-43F3-993C-1AA4524DB69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0006C89-BB5B-46A6-A8D0-B87D3F37406F}" type="datetimeFigureOut">
              <a:rPr lang="en-US"/>
              <a:pPr>
                <a:defRPr/>
              </a:pPr>
              <a:t>6/7/2013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A6F5363-AA3E-4B42-AFE9-EF9221DD99C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299F6B5-04BE-4C8F-B23D-98B8605DE3B4}" type="datetimeFigureOut">
              <a:rPr lang="en-US"/>
              <a:pPr>
                <a:defRPr/>
              </a:pPr>
              <a:t>6/7/2013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E091297-C4DA-4746-8F46-0E67B86B0F9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5935B2-4B57-4C01-AD17-ED02F05A590F}" type="datetimeFigureOut">
              <a:rPr lang="en-US"/>
              <a:pPr>
                <a:defRPr/>
              </a:pPr>
              <a:t>6/7/2013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A28F8A-9B12-433F-BDC8-E6A29B20B69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31703C4-F062-492D-ABB2-F0A6CF0B2439}" type="datetimeFigureOut">
              <a:rPr lang="en-US"/>
              <a:pPr>
                <a:defRPr/>
              </a:pPr>
              <a:t>6/7/2013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FDEE1DF-EE83-465D-8F14-9714803D4D1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dirty="0" smtClean="0"/>
              <a:t>CMWG Update to WMS</a:t>
            </a:r>
            <a:br>
              <a:rPr lang="en-US" dirty="0" smtClean="0"/>
            </a:br>
            <a:r>
              <a:rPr lang="en-US" dirty="0" smtClean="0"/>
              <a:t>6-12-13</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smtClean="0"/>
          </a:p>
          <a:p>
            <a:pPr fontAlgn="auto">
              <a:spcAft>
                <a:spcPts val="0"/>
              </a:spcAft>
              <a:defRPr/>
            </a:pPr>
            <a:r>
              <a:rPr lang="en-US" dirty="0" smtClean="0"/>
              <a:t>Report of CMWG Meeting of </a:t>
            </a:r>
          </a:p>
          <a:p>
            <a:pPr fontAlgn="auto">
              <a:spcAft>
                <a:spcPts val="0"/>
              </a:spcAft>
              <a:defRPr/>
            </a:pPr>
            <a:r>
              <a:rPr lang="en-US" dirty="0" smtClean="0"/>
              <a:t>6-5-13</a:t>
            </a:r>
          </a:p>
          <a:p>
            <a:pPr fontAlgn="auto">
              <a:spcAft>
                <a:spcPts val="0"/>
              </a:spcAft>
              <a:buFont typeface="Arial" pitchFamily="34" charset="0"/>
              <a:buNone/>
              <a:defRPr/>
            </a:pP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CRR Topics-2013 Under Funding</a:t>
            </a:r>
            <a:endParaRPr lang="en-US" dirty="0"/>
          </a:p>
        </p:txBody>
      </p:sp>
      <p:sp>
        <p:nvSpPr>
          <p:cNvPr id="5" name="Content Placeholder 4"/>
          <p:cNvSpPr>
            <a:spLocks noGrp="1"/>
          </p:cNvSpPr>
          <p:nvPr>
            <p:ph idx="1"/>
          </p:nvPr>
        </p:nvSpPr>
        <p:spPr>
          <a:xfrm>
            <a:off x="457200" y="1295400"/>
            <a:ext cx="8229600" cy="3429000"/>
          </a:xfrm>
        </p:spPr>
        <p:txBody>
          <a:bodyPr/>
          <a:lstStyle/>
          <a:p>
            <a:r>
              <a:rPr lang="en-US" sz="2000" dirty="0" smtClean="0"/>
              <a:t>ERCOT Presentation &amp; White Paper on CRR Modeling at: http://ercot.com/calendar/2013/06/20130605-CMWG</a:t>
            </a:r>
          </a:p>
          <a:p>
            <a:r>
              <a:rPr lang="en-US" sz="2000" dirty="0" smtClean="0"/>
              <a:t>2013 shortfalls remaining after Balancing Account Distributions</a:t>
            </a:r>
          </a:p>
          <a:p>
            <a:r>
              <a:rPr lang="en-US" sz="2000" dirty="0" smtClean="0"/>
              <a:t>Main differences occur when assumptions differ between CRR auction model and DA Model. Underfunding for May mainly due to outages that were not considered in CRR model due to timing of submission of transmission outages</a:t>
            </a:r>
          </a:p>
          <a:p>
            <a:r>
              <a:rPr lang="en-US" sz="2000" dirty="0" smtClean="0"/>
              <a:t>CMWG will continue discussion on this in July</a:t>
            </a:r>
          </a:p>
          <a:p>
            <a:r>
              <a:rPr lang="en-US" sz="2000" dirty="0" smtClean="0"/>
              <a:t>SCR 774 – Enhancement to Outage Scheduler &amp; Reports (WMS Action item for CMWG was published early June—discuss at June PRS</a:t>
            </a:r>
          </a:p>
          <a:p>
            <a:endParaRPr lang="en-US" sz="2000" dirty="0" smtClean="0"/>
          </a:p>
          <a:p>
            <a:endParaRPr lang="en-US" sz="2000" dirty="0" smtClean="0"/>
          </a:p>
          <a:p>
            <a:endParaRPr lang="en-US" dirty="0"/>
          </a:p>
        </p:txBody>
      </p:sp>
      <p:pic>
        <p:nvPicPr>
          <p:cNvPr id="6" name="Picture 2"/>
          <p:cNvPicPr>
            <a:picLocks noChangeAspect="1" noChangeArrowheads="1"/>
          </p:cNvPicPr>
          <p:nvPr/>
        </p:nvPicPr>
        <p:blipFill>
          <a:blip r:embed="rId2" cstate="print"/>
          <a:srcRect/>
          <a:stretch>
            <a:fillRect/>
          </a:stretch>
        </p:blipFill>
        <p:spPr bwMode="auto">
          <a:xfrm>
            <a:off x="693420" y="4800600"/>
            <a:ext cx="7840980" cy="1874520"/>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3000" dirty="0" smtClean="0"/>
              <a:t>CRR Topics – Long Term Auctions &amp; Credit Changes—NPRR 484 Implementation</a:t>
            </a:r>
            <a:endParaRPr lang="en-US" sz="3000" dirty="0"/>
          </a:p>
        </p:txBody>
      </p:sp>
      <p:sp>
        <p:nvSpPr>
          <p:cNvPr id="3" name="Content Placeholder 2"/>
          <p:cNvSpPr>
            <a:spLocks noGrp="1"/>
          </p:cNvSpPr>
          <p:nvPr>
            <p:ph idx="1"/>
          </p:nvPr>
        </p:nvSpPr>
        <p:spPr>
          <a:xfrm>
            <a:off x="457200" y="1447800"/>
            <a:ext cx="8229600" cy="609600"/>
          </a:xfrm>
        </p:spPr>
        <p:txBody>
          <a:bodyPr/>
          <a:lstStyle/>
          <a:p>
            <a:r>
              <a:rPr lang="en-US" sz="2000" dirty="0" smtClean="0"/>
              <a:t>Process working well—auction results publishing early. </a:t>
            </a:r>
            <a:r>
              <a:rPr lang="en-US" sz="2000" b="1" dirty="0" smtClean="0"/>
              <a:t>Bids for Seq3 due 6/13/13, Seq4 due 7/5/13</a:t>
            </a:r>
            <a:endParaRPr lang="en-US" sz="2000" b="1" dirty="0"/>
          </a:p>
        </p:txBody>
      </p:sp>
      <p:pic>
        <p:nvPicPr>
          <p:cNvPr id="2049" name="Picture 1"/>
          <p:cNvPicPr>
            <a:picLocks noChangeAspect="1" noChangeArrowheads="1"/>
          </p:cNvPicPr>
          <p:nvPr/>
        </p:nvPicPr>
        <p:blipFill>
          <a:blip r:embed="rId2" cstate="print"/>
          <a:srcRect/>
          <a:stretch>
            <a:fillRect/>
          </a:stretch>
        </p:blipFill>
        <p:spPr bwMode="auto">
          <a:xfrm>
            <a:off x="1143000" y="2286000"/>
            <a:ext cx="5029438" cy="2195513"/>
          </a:xfrm>
          <a:prstGeom prst="rect">
            <a:avLst/>
          </a:prstGeom>
          <a:noFill/>
          <a:ln w="9525">
            <a:noFill/>
            <a:miter lim="800000"/>
            <a:headEnd/>
            <a:tailEnd/>
          </a:ln>
        </p:spPr>
      </p:pic>
      <p:sp>
        <p:nvSpPr>
          <p:cNvPr id="6" name="Content Placeholder 2"/>
          <p:cNvSpPr txBox="1">
            <a:spLocks/>
          </p:cNvSpPr>
          <p:nvPr/>
        </p:nvSpPr>
        <p:spPr bwMode="auto">
          <a:xfrm>
            <a:off x="609600" y="4800600"/>
            <a:ext cx="8229600" cy="129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kumimoji="0" lang="en-US" sz="2000" b="0" i="0" u="none" strike="noStrike" kern="1200" cap="none" spc="0" normalizeH="0" baseline="0" noProof="0" dirty="0" smtClean="0">
                <a:ln>
                  <a:noFill/>
                </a:ln>
                <a:solidFill>
                  <a:schemeClr val="tx1"/>
                </a:solidFill>
                <a:effectLst/>
                <a:uLnTx/>
                <a:uFillTx/>
                <a:latin typeface="+mn-lt"/>
                <a:ea typeface="+mn-ea"/>
                <a:cs typeface="+mn-cs"/>
              </a:rPr>
              <a:t>NPRR 484—Credit Changes for CRR</a:t>
            </a:r>
            <a:r>
              <a:rPr kumimoji="0" lang="en-US" sz="2000" b="0" i="0" u="none" strike="noStrike" kern="1200" cap="none" spc="0" normalizeH="0" noProof="0" dirty="0" smtClean="0">
                <a:ln>
                  <a:noFill/>
                </a:ln>
                <a:solidFill>
                  <a:schemeClr val="tx1"/>
                </a:solidFill>
                <a:effectLst/>
                <a:uLnTx/>
                <a:uFillTx/>
                <a:latin typeface="+mn-lt"/>
                <a:ea typeface="+mn-ea"/>
                <a:cs typeface="+mn-cs"/>
              </a:rPr>
              <a:t> Collateralization</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a:t>
            </a:r>
            <a:r>
              <a:rPr lang="en-US" sz="1600" dirty="0" smtClean="0"/>
              <a:t> Phase 1 includes the CRR and Credit changes to implement path-specific adders </a:t>
            </a:r>
          </a:p>
          <a:p>
            <a:pPr lvl="2"/>
            <a:r>
              <a:rPr lang="en-US" sz="1400" dirty="0" smtClean="0"/>
              <a:t>Each CRR (bid or owned) carries a path credit adder based on historical DAM and CRR clearing prices</a:t>
            </a:r>
          </a:p>
          <a:p>
            <a:pPr lvl="1"/>
            <a:r>
              <a:rPr lang="en-US" sz="1600" dirty="0" smtClean="0"/>
              <a:t>Phase 2--- deferred invoicing not implemented until 2015</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Implementation of NPRR 520—RT Competitive Constraint Analysis Implementation Details</a:t>
            </a:r>
            <a:endParaRPr lang="en-US" sz="3000" dirty="0"/>
          </a:p>
        </p:txBody>
      </p:sp>
      <p:sp>
        <p:nvSpPr>
          <p:cNvPr id="3" name="Content Placeholder 2"/>
          <p:cNvSpPr>
            <a:spLocks noGrp="1"/>
          </p:cNvSpPr>
          <p:nvPr>
            <p:ph idx="1"/>
          </p:nvPr>
        </p:nvSpPr>
        <p:spPr>
          <a:xfrm>
            <a:off x="457200" y="1371600"/>
            <a:ext cx="8229600" cy="5181600"/>
          </a:xfrm>
        </p:spPr>
        <p:txBody>
          <a:bodyPr/>
          <a:lstStyle/>
          <a:p>
            <a:pPr lvl="1"/>
            <a:r>
              <a:rPr lang="en-US" sz="2500" dirty="0" smtClean="0"/>
              <a:t>Available capacity for a resource—ERCOT will use telemetered HSL/LSL </a:t>
            </a:r>
          </a:p>
          <a:p>
            <a:pPr lvl="1"/>
            <a:r>
              <a:rPr lang="en-US" sz="2500" dirty="0" smtClean="0"/>
              <a:t>Designation of Managed Capacity—Client Services Continues to refine and is working with ERCOT Operations</a:t>
            </a:r>
          </a:p>
          <a:p>
            <a:pPr lvl="1"/>
            <a:r>
              <a:rPr lang="en-US" sz="2500" dirty="0" smtClean="0"/>
              <a:t>How to handle Resources committed via RUC—adds to entity’s managed capacity—resolution—monitor to see if any issues</a:t>
            </a:r>
          </a:p>
          <a:p>
            <a:pPr lvl="1"/>
            <a:r>
              <a:rPr lang="en-US" sz="2500" dirty="0" smtClean="0"/>
              <a:t>Status of resources in ECI calculation--Considers offline resources now….when you take HSL for offline, HSL is zero…thus use of offline impacts only the value of the Shift Factor used to determine pool of resources that can solve constraint --resolution—monitor to see if any issues</a:t>
            </a:r>
          </a:p>
          <a:p>
            <a:pPr lvl="1"/>
            <a:endParaRPr lang="en-US" dirty="0" smtClean="0"/>
          </a:p>
          <a:p>
            <a:pPr lvl="1"/>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Discussions of NPRRs 528/529/540/541</a:t>
            </a:r>
            <a:endParaRPr lang="en-US" dirty="0"/>
          </a:p>
        </p:txBody>
      </p:sp>
      <p:sp>
        <p:nvSpPr>
          <p:cNvPr id="3" name="Content Placeholder 2"/>
          <p:cNvSpPr>
            <a:spLocks noGrp="1"/>
          </p:cNvSpPr>
          <p:nvPr>
            <p:ph idx="1"/>
          </p:nvPr>
        </p:nvSpPr>
        <p:spPr>
          <a:xfrm>
            <a:off x="228600" y="1676400"/>
            <a:ext cx="8458200" cy="5181600"/>
          </a:xfrm>
        </p:spPr>
        <p:txBody>
          <a:bodyPr/>
          <a:lstStyle/>
          <a:p>
            <a:r>
              <a:rPr lang="en-US" dirty="0" smtClean="0"/>
              <a:t>ERCOT states submitted to clarify existing practices</a:t>
            </a:r>
          </a:p>
          <a:p>
            <a:r>
              <a:rPr lang="en-US" dirty="0" smtClean="0"/>
              <a:t>Repeated commitment from ERCOT that intent is not to get in front of SCED/holistic solution—that the RAPs, and MPs are for use solely POST CONTINGENCY </a:t>
            </a:r>
          </a:p>
          <a:p>
            <a:r>
              <a:rPr lang="en-US" dirty="0" smtClean="0"/>
              <a:t>Only pre-contingency are PCAPs—which are limited in number and TOAPs which are limited in duration to relevant Outage</a:t>
            </a:r>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1770</TotalTime>
  <Words>329</Words>
  <Application>Microsoft Office PowerPoint</Application>
  <PresentationFormat>On-screen Show (4:3)</PresentationFormat>
  <Paragraphs>26</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CMWG Update to WMS 6-12-13</vt:lpstr>
      <vt:lpstr>CRR Topics-2013 Under Funding</vt:lpstr>
      <vt:lpstr>CRR Topics – Long Term Auctions &amp; Credit Changes—NPRR 484 Implementation</vt:lpstr>
      <vt:lpstr>Implementation of NPRR 520—RT Competitive Constraint Analysis Implementation Details</vt:lpstr>
      <vt:lpstr>Discussions of NPRRs 528/529/540/541</vt:lpstr>
    </vt:vector>
  </TitlesOfParts>
  <Company>Edison Mission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CMWG Update to WMS</dc:title>
  <dc:creator>mwagner</dc:creator>
  <cp:lastModifiedBy>MW</cp:lastModifiedBy>
  <cp:revision>190</cp:revision>
  <dcterms:created xsi:type="dcterms:W3CDTF">2011-05-08T18:13:52Z</dcterms:created>
  <dcterms:modified xsi:type="dcterms:W3CDTF">2013-06-07T21:05:54Z</dcterms:modified>
</cp:coreProperties>
</file>