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sldIdLst>
    <p:sldId id="258" r:id="rId2"/>
    <p:sldId id="269" r:id="rId3"/>
    <p:sldId id="270" r:id="rId4"/>
    <p:sldId id="271" r:id="rId5"/>
    <p:sldId id="281" r:id="rId6"/>
    <p:sldId id="277" r:id="rId7"/>
    <p:sldId id="292" r:id="rId8"/>
    <p:sldId id="296" r:id="rId9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949A"/>
    <a:srgbClr val="0000CC"/>
    <a:srgbClr val="FF3300"/>
    <a:srgbClr val="FF9900"/>
    <a:srgbClr val="5469A2"/>
    <a:srgbClr val="294171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54" autoAdjust="0"/>
  </p:normalViewPr>
  <p:slideViewPr>
    <p:cSldViewPr>
      <p:cViewPr>
        <p:scale>
          <a:sx n="104" d="100"/>
          <a:sy n="104" d="100"/>
        </p:scale>
        <p:origin x="-300" y="-7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387136"/>
            <a:ext cx="5608320" cy="4156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668"/>
            <a:ext cx="3037840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772668"/>
            <a:ext cx="3037840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47E058F1-8D23-40E0-9254-AA941BE4F9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1920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05/31/2013</a:t>
            </a:r>
            <a:endParaRPr lang="en-US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2895600" cy="419100"/>
          </a:xfrm>
        </p:spPr>
        <p:txBody>
          <a:bodyPr/>
          <a:lstStyle>
            <a:lvl1pPr algn="l">
              <a:defRPr sz="1800" b="1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DSWG/QMWG Meeting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0459A2-87F0-4567-8088-2E07F61705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DSWG/QMWG Meeting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05/31/2013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A34490-F8B7-4EEE-9E0D-1B001C8C10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DSWG/QMWG Meeting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05/31/2013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2667000" y="6381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BC9266D-3714-4F87-B968-EF7D62D5D2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DSWG/QMWG Meeting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05/31/2013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F97334-8AE1-411A-88AB-BB7BD4342C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DSWG/QMWG Meeting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05/31/2013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5C973C-A384-4060-A093-C81451B15D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DSWG/QMWG Meeting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05/31/2013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D2DED-3E6D-46AE-A287-0CD67FB8DB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DSWG/QMWG Meeting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05/31/2013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7AB94F-14FE-471F-A3A2-CAD87E9C64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DSWG/QMWG Meeting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05/31/2013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00FB76-4D9A-4456-8447-C541B0EA99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DSWG/QMWG Meeting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05/31/2013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5A49B1-9B12-4FE4-87C3-40FC9994DA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DSWG/QMWG Meeting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05/31/2013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62125E-2B87-47A9-99E7-97E084A232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DSWG/QMWG Meeting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05/31/2013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336B4725-2322-4E7F-9AA1-1DCAB51CD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smtClean="0"/>
              <a:t>DSWG/QMWG Meeting</a:t>
            </a:r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r>
              <a:rPr lang="en-US" smtClean="0"/>
              <a:t>05/31/2013</a:t>
            </a:r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990601" y="1905000"/>
            <a:ext cx="7162800" cy="1241425"/>
          </a:xfrm>
        </p:spPr>
        <p:txBody>
          <a:bodyPr/>
          <a:lstStyle/>
          <a:p>
            <a:pPr algn="ctr" eaLnBrk="1" hangingPunct="1"/>
            <a:r>
              <a:rPr lang="en-US" sz="2400" dirty="0" smtClean="0"/>
              <a:t>Proposed Procurement Methodology </a:t>
            </a:r>
            <a:br>
              <a:rPr lang="en-US" sz="2400" dirty="0" smtClean="0"/>
            </a:br>
            <a:r>
              <a:rPr lang="en-US" sz="2400" dirty="0" smtClean="0"/>
              <a:t>for </a:t>
            </a:r>
            <a:br>
              <a:rPr lang="en-US" sz="2400" dirty="0" smtClean="0"/>
            </a:br>
            <a:r>
              <a:rPr lang="en-US" sz="2400" dirty="0" smtClean="0"/>
              <a:t>Emergency Response Service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for Revised Procurement Methodology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DSWG/QMWG Meeting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05/31/2013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C9266D-3714-4F87-B968-EF7D62D5D26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33401" y="838200"/>
            <a:ext cx="7696200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Methodology Proposed for the following:</a:t>
            </a:r>
          </a:p>
          <a:p>
            <a:endParaRPr lang="en-US" sz="2000" dirty="0"/>
          </a:p>
          <a:p>
            <a:pPr marL="457200" indent="-228600">
              <a:buFont typeface="Arial" pitchFamily="34" charset="0"/>
              <a:buChar char="•"/>
            </a:pPr>
            <a:r>
              <a:rPr lang="en-US" sz="2000" dirty="0" smtClean="0"/>
              <a:t>Remove as much of the subjectivity as possible from the current ERCOT procurement process</a:t>
            </a:r>
          </a:p>
          <a:p>
            <a:pPr marL="457200" indent="-228600">
              <a:buFont typeface="Arial" pitchFamily="34" charset="0"/>
              <a:buChar char="•"/>
            </a:pPr>
            <a:endParaRPr lang="en-US" sz="2000" dirty="0" smtClean="0"/>
          </a:p>
          <a:p>
            <a:pPr marL="457200" indent="-228600">
              <a:buFont typeface="Arial" pitchFamily="34" charset="0"/>
              <a:buChar char="•"/>
            </a:pPr>
            <a:r>
              <a:rPr lang="en-US" sz="2000" dirty="0" smtClean="0"/>
              <a:t>Create a methodology that provides the appropriate price signals during higher risk time periods during the ERS contract year</a:t>
            </a:r>
          </a:p>
          <a:p>
            <a:pPr marL="457200" indent="-228600">
              <a:buFont typeface="Arial" pitchFamily="34" charset="0"/>
              <a:buChar char="•"/>
            </a:pPr>
            <a:endParaRPr lang="en-US" sz="2000" dirty="0"/>
          </a:p>
          <a:p>
            <a:pPr marL="457200" indent="-228600">
              <a:buFont typeface="Arial" pitchFamily="34" charset="0"/>
              <a:buChar char="•"/>
            </a:pPr>
            <a:r>
              <a:rPr lang="en-US" sz="2000" dirty="0" smtClean="0"/>
              <a:t>Establish known procurement parameters for ERS Providers</a:t>
            </a:r>
          </a:p>
          <a:p>
            <a:pPr marL="457200" indent="-228600">
              <a:buFont typeface="Arial" pitchFamily="34" charset="0"/>
              <a:buChar char="•"/>
            </a:pPr>
            <a:endParaRPr lang="en-US" sz="2000" dirty="0"/>
          </a:p>
          <a:p>
            <a:pPr marL="457200" indent="-228600">
              <a:buFont typeface="Arial" pitchFamily="34" charset="0"/>
              <a:buChar char="•"/>
            </a:pPr>
            <a:r>
              <a:rPr lang="en-US" sz="2000" dirty="0" smtClean="0"/>
              <a:t>This proposal is being developed with the intent that  market clearing prices will apply for all ERS products</a:t>
            </a:r>
          </a:p>
          <a:p>
            <a:pPr marL="457200" indent="-228600"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ERS Time period Capacity Demand Curve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C9266D-3714-4F87-B968-EF7D62D5D26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DSWG/QMWG Meeting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05/31/2013</a:t>
            </a:r>
            <a:endParaRPr lang="en-US" dirty="0"/>
          </a:p>
        </p:txBody>
      </p:sp>
      <p:grpSp>
        <p:nvGrpSpPr>
          <p:cNvPr id="10" name="Canvas 2703"/>
          <p:cNvGrpSpPr/>
          <p:nvPr/>
        </p:nvGrpSpPr>
        <p:grpSpPr>
          <a:xfrm>
            <a:off x="609600" y="1813264"/>
            <a:ext cx="8526208" cy="4394567"/>
            <a:chOff x="-1813632" y="-205722"/>
            <a:chExt cx="8517327" cy="5292072"/>
          </a:xfrm>
        </p:grpSpPr>
        <p:sp>
          <p:nvSpPr>
            <p:cNvPr id="11" name="Rectangle 10"/>
            <p:cNvSpPr/>
            <p:nvPr/>
          </p:nvSpPr>
          <p:spPr>
            <a:xfrm>
              <a:off x="1823085" y="2139950"/>
              <a:ext cx="4880610" cy="2946400"/>
            </a:xfrm>
            <a:prstGeom prst="rect">
              <a:avLst/>
            </a:prstGeom>
            <a:noFill/>
          </p:spPr>
        </p:sp>
        <p:sp>
          <p:nvSpPr>
            <p:cNvPr id="12" name="Text Box 2708"/>
            <p:cNvSpPr txBox="1">
              <a:spLocks noChangeArrowheads="1"/>
            </p:cNvSpPr>
            <p:nvPr/>
          </p:nvSpPr>
          <p:spPr bwMode="auto">
            <a:xfrm>
              <a:off x="4330700" y="2252980"/>
              <a:ext cx="483235" cy="247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i="1">
                  <a:effectLst/>
                  <a:latin typeface="Times New Roman"/>
                  <a:ea typeface="Times New Roman"/>
                </a:rPr>
                <a:t>MW</a:t>
              </a:r>
              <a:endParaRPr lang="en-US" sz="1000">
                <a:effectLst/>
                <a:latin typeface="Arial"/>
                <a:ea typeface="Times New Roman"/>
              </a:endParaRPr>
            </a:p>
          </p:txBody>
        </p:sp>
        <p:cxnSp>
          <p:nvCxnSpPr>
            <p:cNvPr id="13" name="AutoShape 2709"/>
            <p:cNvCxnSpPr>
              <a:cxnSpLocks noChangeShapeType="1"/>
            </p:cNvCxnSpPr>
            <p:nvPr/>
          </p:nvCxnSpPr>
          <p:spPr bwMode="auto">
            <a:xfrm>
              <a:off x="5080" y="2205355"/>
              <a:ext cx="4667250" cy="6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AutoShape 2710"/>
            <p:cNvCxnSpPr>
              <a:cxnSpLocks noChangeShapeType="1"/>
            </p:cNvCxnSpPr>
            <p:nvPr/>
          </p:nvCxnSpPr>
          <p:spPr bwMode="auto">
            <a:xfrm>
              <a:off x="254000" y="1685926"/>
              <a:ext cx="3557905" cy="6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" name="Text Box 2713"/>
            <p:cNvSpPr txBox="1">
              <a:spLocks noChangeArrowheads="1"/>
            </p:cNvSpPr>
            <p:nvPr/>
          </p:nvSpPr>
          <p:spPr bwMode="auto">
            <a:xfrm>
              <a:off x="251460" y="72389"/>
              <a:ext cx="1398270" cy="6293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i="1" dirty="0">
                  <a:effectLst/>
                  <a:latin typeface="Times New Roman"/>
                  <a:ea typeface="Times New Roman"/>
                </a:rPr>
                <a:t>ERS Capacity Price</a:t>
              </a:r>
              <a:endParaRPr lang="en-US" sz="1000" dirty="0">
                <a:effectLst/>
                <a:latin typeface="Arial"/>
                <a:ea typeface="Times New Roman"/>
              </a:endParaRPr>
            </a:p>
            <a:p>
              <a:pPr marL="0" marR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i="1" dirty="0">
                  <a:effectLst/>
                  <a:latin typeface="Times New Roman"/>
                  <a:ea typeface="Times New Roman"/>
                </a:rPr>
                <a:t> [$/MW per </a:t>
              </a:r>
              <a:r>
                <a:rPr lang="en-US" sz="1000" i="1" dirty="0" err="1">
                  <a:effectLst/>
                  <a:latin typeface="Times New Roman"/>
                  <a:ea typeface="Times New Roman"/>
                </a:rPr>
                <a:t>Hr</a:t>
              </a:r>
              <a:r>
                <a:rPr lang="en-US" sz="1000" i="1" dirty="0">
                  <a:effectLst/>
                  <a:latin typeface="Times New Roman"/>
                  <a:ea typeface="Times New Roman"/>
                </a:rPr>
                <a:t>]</a:t>
              </a:r>
              <a:endParaRPr lang="en-US" sz="1000" dirty="0">
                <a:effectLst/>
                <a:latin typeface="Arial"/>
                <a:ea typeface="Times New Roman"/>
              </a:endParaRPr>
            </a:p>
          </p:txBody>
        </p:sp>
        <p:cxnSp>
          <p:nvCxnSpPr>
            <p:cNvPr id="16" name="AutoShape 2714"/>
            <p:cNvCxnSpPr>
              <a:cxnSpLocks noChangeShapeType="1"/>
            </p:cNvCxnSpPr>
            <p:nvPr/>
          </p:nvCxnSpPr>
          <p:spPr bwMode="auto">
            <a:xfrm flipV="1">
              <a:off x="253365" y="233045"/>
              <a:ext cx="635" cy="228727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AutoShape 2715"/>
            <p:cNvCxnSpPr>
              <a:cxnSpLocks noChangeShapeType="1"/>
            </p:cNvCxnSpPr>
            <p:nvPr/>
          </p:nvCxnSpPr>
          <p:spPr bwMode="auto">
            <a:xfrm>
              <a:off x="2366825" y="864869"/>
              <a:ext cx="635" cy="132757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8" name="AutoShape 2717"/>
            <p:cNvSpPr>
              <a:spLocks noChangeArrowheads="1"/>
            </p:cNvSpPr>
            <p:nvPr/>
          </p:nvSpPr>
          <p:spPr bwMode="auto">
            <a:xfrm>
              <a:off x="-1813632" y="-205722"/>
              <a:ext cx="1917731" cy="556222"/>
            </a:xfrm>
            <a:prstGeom prst="wedgeRoundRectCallout">
              <a:avLst>
                <a:gd name="adj1" fmla="val 58851"/>
                <a:gd name="adj2" fmla="val 142077"/>
                <a:gd name="adj3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 i="1" dirty="0">
                  <a:solidFill>
                    <a:srgbClr val="FF0000"/>
                  </a:solidFill>
                  <a:effectLst/>
                  <a:latin typeface="Times New Roman"/>
                  <a:ea typeface="Times New Roman"/>
                </a:rPr>
                <a:t>ERS </a:t>
              </a:r>
              <a:r>
                <a:rPr lang="en-US" sz="1000" b="1" i="1" dirty="0" smtClean="0">
                  <a:solidFill>
                    <a:srgbClr val="FF0000"/>
                  </a:solidFill>
                  <a:effectLst/>
                  <a:latin typeface="Times New Roman"/>
                  <a:ea typeface="Times New Roman"/>
                </a:rPr>
                <a:t>Time Period Price </a:t>
              </a:r>
              <a:r>
                <a:rPr lang="en-US" sz="1000" b="1" i="1" dirty="0">
                  <a:solidFill>
                    <a:srgbClr val="FF0000"/>
                  </a:solidFill>
                  <a:effectLst/>
                  <a:latin typeface="Times New Roman"/>
                  <a:ea typeface="Times New Roman"/>
                </a:rPr>
                <a:t>Cap </a:t>
              </a:r>
              <a:endParaRPr lang="en-US" sz="1000" b="1" dirty="0">
                <a:solidFill>
                  <a:srgbClr val="FF0000"/>
                </a:solidFill>
                <a:effectLst/>
                <a:latin typeface="Arial"/>
                <a:ea typeface="Times New Roman"/>
              </a:endParaRPr>
            </a:p>
          </p:txBody>
        </p:sp>
        <p:sp>
          <p:nvSpPr>
            <p:cNvPr id="19" name="AutoShape 2719"/>
            <p:cNvSpPr>
              <a:spLocks noChangeArrowheads="1"/>
            </p:cNvSpPr>
            <p:nvPr/>
          </p:nvSpPr>
          <p:spPr bwMode="auto">
            <a:xfrm>
              <a:off x="939386" y="3296196"/>
              <a:ext cx="1561029" cy="633906"/>
            </a:xfrm>
            <a:prstGeom prst="wedgeRoundRectCallout">
              <a:avLst>
                <a:gd name="adj1" fmla="val 40724"/>
                <a:gd name="adj2" fmla="val -220258"/>
                <a:gd name="adj3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i="1" dirty="0" smtClean="0">
                  <a:effectLst/>
                  <a:latin typeface="Times New Roman"/>
                  <a:ea typeface="Times New Roman"/>
                </a:rPr>
                <a:t>ERS Minimum Capacity Requirement</a:t>
              </a:r>
              <a:endParaRPr lang="en-US" sz="1000" dirty="0">
                <a:effectLst/>
                <a:latin typeface="Arial"/>
                <a:ea typeface="Times New Roman"/>
              </a:endParaRPr>
            </a:p>
          </p:txBody>
        </p:sp>
        <p:sp>
          <p:nvSpPr>
            <p:cNvPr id="20" name="AutoShape 2725"/>
            <p:cNvSpPr>
              <a:spLocks noChangeArrowheads="1"/>
            </p:cNvSpPr>
            <p:nvPr/>
          </p:nvSpPr>
          <p:spPr bwMode="auto">
            <a:xfrm>
              <a:off x="3464918" y="241935"/>
              <a:ext cx="2181271" cy="730249"/>
            </a:xfrm>
            <a:prstGeom prst="wedgeRoundRectCallout">
              <a:avLst>
                <a:gd name="adj1" fmla="val -84024"/>
                <a:gd name="adj2" fmla="val 78131"/>
                <a:gd name="adj3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 i="1" dirty="0">
                  <a:solidFill>
                    <a:schemeClr val="accent6">
                      <a:lumMod val="60000"/>
                      <a:lumOff val="40000"/>
                    </a:schemeClr>
                  </a:solidFill>
                  <a:effectLst/>
                  <a:latin typeface="Times New Roman"/>
                  <a:ea typeface="Times New Roman"/>
                </a:rPr>
                <a:t>ERS Capacity </a:t>
              </a:r>
              <a:r>
                <a:rPr lang="en-US" sz="1000" b="1" i="1" dirty="0" smtClean="0">
                  <a:solidFill>
                    <a:schemeClr val="accent6">
                      <a:lumMod val="60000"/>
                      <a:lumOff val="40000"/>
                    </a:schemeClr>
                  </a:solidFill>
                  <a:effectLst/>
                  <a:latin typeface="Times New Roman"/>
                  <a:ea typeface="Times New Roman"/>
                </a:rPr>
                <a:t>Demand </a:t>
              </a:r>
              <a:r>
                <a:rPr lang="en-US" sz="1000" b="1" i="1" dirty="0">
                  <a:solidFill>
                    <a:schemeClr val="accent6">
                      <a:lumMod val="60000"/>
                      <a:lumOff val="40000"/>
                    </a:schemeClr>
                  </a:solidFill>
                  <a:effectLst/>
                  <a:latin typeface="Times New Roman"/>
                  <a:ea typeface="Times New Roman"/>
                </a:rPr>
                <a:t>Curve</a:t>
              </a:r>
              <a:endParaRPr lang="en-US" sz="1000" b="1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Arial"/>
                <a:ea typeface="Times New Roman"/>
              </a:endParaRPr>
            </a:p>
          </p:txBody>
        </p:sp>
        <p:cxnSp>
          <p:nvCxnSpPr>
            <p:cNvPr id="21" name="AutoShape 2730"/>
            <p:cNvCxnSpPr>
              <a:cxnSpLocks noChangeShapeType="1"/>
            </p:cNvCxnSpPr>
            <p:nvPr/>
          </p:nvCxnSpPr>
          <p:spPr bwMode="auto">
            <a:xfrm>
              <a:off x="273050" y="864235"/>
              <a:ext cx="2098675" cy="635"/>
            </a:xfrm>
            <a:prstGeom prst="straightConnector1">
              <a:avLst/>
            </a:prstGeom>
            <a:noFill/>
            <a:ln w="19050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AutoShape 2731"/>
            <p:cNvCxnSpPr>
              <a:cxnSpLocks noChangeShapeType="1"/>
            </p:cNvCxnSpPr>
            <p:nvPr/>
          </p:nvCxnSpPr>
          <p:spPr bwMode="auto">
            <a:xfrm>
              <a:off x="2371725" y="861695"/>
              <a:ext cx="725805" cy="824865"/>
            </a:xfrm>
            <a:prstGeom prst="straightConnector1">
              <a:avLst/>
            </a:prstGeom>
            <a:noFill/>
            <a:ln w="19050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" name="AutoShape 2732"/>
            <p:cNvCxnSpPr>
              <a:cxnSpLocks noChangeShapeType="1"/>
            </p:cNvCxnSpPr>
            <p:nvPr/>
          </p:nvCxnSpPr>
          <p:spPr bwMode="auto">
            <a:xfrm>
              <a:off x="3097530" y="1686560"/>
              <a:ext cx="635" cy="519430"/>
            </a:xfrm>
            <a:prstGeom prst="straightConnector1">
              <a:avLst/>
            </a:prstGeom>
            <a:noFill/>
            <a:ln w="19050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4" name="AutoShape 2738"/>
            <p:cNvSpPr>
              <a:spLocks noChangeArrowheads="1"/>
            </p:cNvSpPr>
            <p:nvPr/>
          </p:nvSpPr>
          <p:spPr bwMode="auto">
            <a:xfrm>
              <a:off x="3564915" y="2792582"/>
              <a:ext cx="2385757" cy="527050"/>
            </a:xfrm>
            <a:prstGeom prst="wedgeRoundRectCallout">
              <a:avLst>
                <a:gd name="adj1" fmla="val -69954"/>
                <a:gd name="adj2" fmla="val -156230"/>
                <a:gd name="adj3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 i="1" dirty="0" smtClean="0">
                  <a:solidFill>
                    <a:srgbClr val="FF0000"/>
                  </a:solidFill>
                  <a:effectLst/>
                  <a:latin typeface="Times New Roman"/>
                  <a:ea typeface="Times New Roman"/>
                </a:rPr>
                <a:t>ERS Maximum Capacity Requirement</a:t>
              </a:r>
              <a:endParaRPr lang="en-US" sz="1000" b="1" dirty="0">
                <a:solidFill>
                  <a:srgbClr val="FF0000"/>
                </a:solidFill>
                <a:effectLst/>
                <a:latin typeface="Arial"/>
                <a:ea typeface="Times New Roman"/>
              </a:endParaRPr>
            </a:p>
          </p:txBody>
        </p:sp>
      </p:grpSp>
      <p:sp>
        <p:nvSpPr>
          <p:cNvPr id="25" name="AutoShape 2725"/>
          <p:cNvSpPr>
            <a:spLocks noChangeArrowheads="1"/>
          </p:cNvSpPr>
          <p:nvPr/>
        </p:nvSpPr>
        <p:spPr bwMode="auto">
          <a:xfrm>
            <a:off x="1178173" y="4572000"/>
            <a:ext cx="1230006" cy="606403"/>
          </a:xfrm>
          <a:prstGeom prst="wedgeRoundRectCallout">
            <a:avLst>
              <a:gd name="adj1" fmla="val 135131"/>
              <a:gd name="adj2" fmla="val -224958"/>
              <a:gd name="adj3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Time Period Spend Cap</a:t>
            </a:r>
            <a:endParaRPr lang="en-US" sz="1000" b="1" dirty="0">
              <a:solidFill>
                <a:srgbClr val="FF0000"/>
              </a:solidFill>
              <a:effectLst/>
              <a:latin typeface="Arial"/>
              <a:ea typeface="Times New Roman"/>
            </a:endParaRPr>
          </a:p>
        </p:txBody>
      </p:sp>
      <p:sp>
        <p:nvSpPr>
          <p:cNvPr id="26" name="AutoShape 2725"/>
          <p:cNvSpPr>
            <a:spLocks noChangeArrowheads="1"/>
          </p:cNvSpPr>
          <p:nvPr/>
        </p:nvSpPr>
        <p:spPr bwMode="auto">
          <a:xfrm>
            <a:off x="838200" y="2852775"/>
            <a:ext cx="1230006" cy="606403"/>
          </a:xfrm>
          <a:prstGeom prst="wedgeRoundRectCallout">
            <a:avLst>
              <a:gd name="adj1" fmla="val 96473"/>
              <a:gd name="adj2" fmla="val 34402"/>
              <a:gd name="adj3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i="1" dirty="0" smtClean="0">
                <a:latin typeface="Times New Roman"/>
                <a:ea typeface="Times New Roman"/>
              </a:rPr>
              <a:t>Adjusted ERS Time Period </a:t>
            </a:r>
            <a:r>
              <a:rPr lang="en-US" sz="1000" i="1" dirty="0" smtClean="0">
                <a:effectLst/>
                <a:latin typeface="Times New Roman"/>
                <a:ea typeface="Times New Roman"/>
              </a:rPr>
              <a:t>Price Cap</a:t>
            </a:r>
            <a:endParaRPr lang="en-US" sz="1000" dirty="0">
              <a:effectLst/>
              <a:latin typeface="Arial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83014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ERS Time Period Price Cap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ERS Time Period Price Cap Option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During contract terms and time periods when the TDSP Load Management Programs are available (currently BH2 and BH3 for the Jun-Sept contract period) use the greater of cost caps set by the PUCT for the TDSP LM programs</a:t>
            </a:r>
            <a:r>
              <a:rPr lang="en-US" dirty="0"/>
              <a:t> </a:t>
            </a:r>
            <a:r>
              <a:rPr lang="en-US" dirty="0" smtClean="0"/>
              <a:t>or the historical cost of Ancillary Services</a:t>
            </a:r>
          </a:p>
          <a:p>
            <a:pPr marL="914400" lvl="1" indent="-457200">
              <a:buFont typeface="+mj-lt"/>
              <a:buAutoNum type="arabicPeriod"/>
            </a:pPr>
            <a:endParaRPr lang="en-US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During all other contract terms and time periods use historical cost of Ancillary Services</a:t>
            </a:r>
          </a:p>
          <a:p>
            <a:pPr marL="1314450" lvl="2" indent="-457200"/>
            <a:r>
              <a:rPr lang="en-US" dirty="0" smtClean="0"/>
              <a:t>10-Minute ramp ERS products use 3 year average for RRS </a:t>
            </a:r>
          </a:p>
          <a:p>
            <a:pPr marL="1314450" lvl="2" indent="-457200"/>
            <a:r>
              <a:rPr lang="en-US" dirty="0" smtClean="0"/>
              <a:t>30-Minute ramp ERS products use 3 year average for Non-Spin</a:t>
            </a:r>
          </a:p>
          <a:p>
            <a:pPr marL="914400" lvl="1" indent="-457200">
              <a:buFont typeface="+mj-lt"/>
              <a:buAutoNum type="arabicPeriod"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C9266D-3714-4F87-B968-EF7D62D5D26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DSWG/QMWG Meeting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05/31/2013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9799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Establishing ERS </a:t>
            </a:r>
            <a:r>
              <a:rPr lang="en-US" dirty="0" smtClean="0"/>
              <a:t>Time Period Max Capacity </a:t>
            </a:r>
            <a:r>
              <a:rPr lang="en-US" dirty="0"/>
              <a:t>Requirements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C9266D-3714-4F87-B968-EF7D62D5D26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DSWG/QMWG Meeting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05/31/2013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09600" y="762000"/>
            <a:ext cx="7696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ERS Time Period Capacity Requirements:</a:t>
            </a:r>
          </a:p>
          <a:p>
            <a:pPr marL="1146175" lvl="1" indent="-342900" defTabSz="117475">
              <a:buAutoNum type="alphaUcPeriod"/>
            </a:pPr>
            <a:r>
              <a:rPr lang="en-US" dirty="0" smtClean="0"/>
              <a:t>Using most current SARA  determine ERS Capacity needed for “Capacity Available for Operating Reserves” (</a:t>
            </a:r>
            <a:r>
              <a:rPr lang="en-US" dirty="0"/>
              <a:t>E</a:t>
            </a:r>
            <a:r>
              <a:rPr lang="en-US" dirty="0" smtClean="0"/>
              <a:t>xtreme </a:t>
            </a:r>
            <a:r>
              <a:rPr lang="en-US" dirty="0"/>
              <a:t>Load/Typical Generation </a:t>
            </a:r>
            <a:r>
              <a:rPr lang="en-US" dirty="0" smtClean="0"/>
              <a:t>Outages) + ERS Capacity = 2300 MWs, but not less than 500 MWs </a:t>
            </a:r>
          </a:p>
          <a:p>
            <a:pPr marL="1146175" lvl="1" indent="-342900" defTabSz="117475">
              <a:buAutoNum type="alphaUcPeriod"/>
            </a:pPr>
            <a:r>
              <a:rPr lang="en-US" dirty="0" smtClean="0"/>
              <a:t>If “Capacity Available for Operating Reserves” (extreme load/Typical Gen Outages) &gt; 2300 use the following:</a:t>
            </a:r>
          </a:p>
          <a:p>
            <a:pPr marL="1600200" lvl="2" indent="-338138" defTabSz="117475">
              <a:buFont typeface="Arial" pitchFamily="34" charset="0"/>
              <a:buChar char="•"/>
            </a:pPr>
            <a:r>
              <a:rPr lang="en-US" dirty="0" smtClean="0"/>
              <a:t>500 MWs if Time Period is declared by ERCOT as on-peak time period </a:t>
            </a:r>
          </a:p>
          <a:p>
            <a:pPr marL="1600200" lvl="2" indent="-338138" defTabSz="117475">
              <a:buFont typeface="Arial" pitchFamily="34" charset="0"/>
              <a:buChar char="•"/>
            </a:pPr>
            <a:r>
              <a:rPr lang="en-US" dirty="0" smtClean="0"/>
              <a:t>0 MWs if declared as off-peak time period</a:t>
            </a:r>
            <a:endParaRPr lang="en-US" dirty="0"/>
          </a:p>
        </p:txBody>
      </p:sp>
      <p:sp>
        <p:nvSpPr>
          <p:cNvPr id="13" name="Left Brace 12"/>
          <p:cNvSpPr/>
          <p:nvPr/>
        </p:nvSpPr>
        <p:spPr>
          <a:xfrm>
            <a:off x="3121152" y="3977521"/>
            <a:ext cx="155448" cy="68580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eft Brace 15"/>
          <p:cNvSpPr/>
          <p:nvPr/>
        </p:nvSpPr>
        <p:spPr>
          <a:xfrm>
            <a:off x="3121152" y="4721577"/>
            <a:ext cx="155448" cy="68580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Left Brace 16"/>
          <p:cNvSpPr/>
          <p:nvPr/>
        </p:nvSpPr>
        <p:spPr>
          <a:xfrm>
            <a:off x="3133344" y="5469862"/>
            <a:ext cx="155448" cy="68580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057400" y="4166532"/>
            <a:ext cx="8899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Feb-May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2057399" y="4910588"/>
            <a:ext cx="851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Jun-Sep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2097473" y="5658873"/>
            <a:ext cx="811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Oct-Jan</a:t>
            </a:r>
            <a:endParaRPr lang="en-US" sz="1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8144" y="3733800"/>
            <a:ext cx="2647950" cy="248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404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Period Spend Constraint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802" y="685800"/>
            <a:ext cx="6781800" cy="1066800"/>
          </a:xfrm>
        </p:spPr>
        <p:txBody>
          <a:bodyPr/>
          <a:lstStyle/>
          <a:p>
            <a:r>
              <a:rPr lang="en-US" dirty="0" smtClean="0"/>
              <a:t>Annual cost cap limit is set at $50 million per year</a:t>
            </a:r>
          </a:p>
          <a:p>
            <a:r>
              <a:rPr lang="en-US" dirty="0" smtClean="0"/>
              <a:t>Applying Spend Constraint</a:t>
            </a:r>
          </a:p>
          <a:p>
            <a:pPr lvl="1"/>
            <a:r>
              <a:rPr lang="en-US" dirty="0" smtClean="0"/>
              <a:t>Create initial time period ERS Procurement assessment prior to beginning of the ERS Budget year</a:t>
            </a:r>
          </a:p>
          <a:p>
            <a:pPr lvl="1"/>
            <a:r>
              <a:rPr lang="en-US" dirty="0" smtClean="0"/>
              <a:t>Allocate $50 million across all time periods 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C9266D-3714-4F87-B968-EF7D62D5D268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DSWG/QMWG Meeting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05/31/2013</a:t>
            </a:r>
            <a:endParaRPr lang="en-US" dirty="0"/>
          </a:p>
        </p:txBody>
      </p:sp>
      <p:sp>
        <p:nvSpPr>
          <p:cNvPr id="8" name="Left Brace 7"/>
          <p:cNvSpPr/>
          <p:nvPr/>
        </p:nvSpPr>
        <p:spPr>
          <a:xfrm>
            <a:off x="992846" y="3680458"/>
            <a:ext cx="79248" cy="68580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Brace 8"/>
          <p:cNvSpPr/>
          <p:nvPr/>
        </p:nvSpPr>
        <p:spPr>
          <a:xfrm>
            <a:off x="976064" y="4419600"/>
            <a:ext cx="77724" cy="68580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 Brace 10"/>
          <p:cNvSpPr/>
          <p:nvPr/>
        </p:nvSpPr>
        <p:spPr>
          <a:xfrm>
            <a:off x="976064" y="5163310"/>
            <a:ext cx="77724" cy="652272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28600" y="3869470"/>
            <a:ext cx="8899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Feb-May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228600" y="4570511"/>
            <a:ext cx="851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Jun-Sep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267872" y="5327973"/>
            <a:ext cx="811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Oct-Jan</a:t>
            </a:r>
            <a:endParaRPr lang="en-US" sz="1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094" y="3112008"/>
            <a:ext cx="5566439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587" y="3635275"/>
            <a:ext cx="5426231" cy="248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981200" y="2742676"/>
            <a:ext cx="44532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    A             B          C          D            E           F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973825" y="1874085"/>
            <a:ext cx="2133599" cy="429854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934201" y="1822755"/>
            <a:ext cx="220979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7663" indent="-347663"/>
            <a:r>
              <a:rPr lang="en-US" sz="1400" b="1" dirty="0" smtClean="0">
                <a:solidFill>
                  <a:srgbClr val="FF0000"/>
                </a:solidFill>
              </a:rPr>
              <a:t>A</a:t>
            </a:r>
            <a:r>
              <a:rPr lang="en-US" sz="1400" dirty="0" smtClean="0"/>
              <a:t> = ERS Time Period Max Cap. Req. from page 7</a:t>
            </a:r>
          </a:p>
          <a:p>
            <a:pPr marL="347663" indent="-347663"/>
            <a:endParaRPr lang="en-US" sz="1400" dirty="0" smtClean="0"/>
          </a:p>
          <a:p>
            <a:pPr marL="347663" indent="-347663"/>
            <a:r>
              <a:rPr lang="en-US" sz="1400" b="1" dirty="0" smtClean="0">
                <a:solidFill>
                  <a:srgbClr val="FF0000"/>
                </a:solidFill>
              </a:rPr>
              <a:t>B</a:t>
            </a:r>
            <a:r>
              <a:rPr lang="en-US" sz="1400" dirty="0" smtClean="0"/>
              <a:t> = Hours in each ERS Time Period</a:t>
            </a:r>
          </a:p>
          <a:p>
            <a:pPr marL="347663" indent="-347663"/>
            <a:endParaRPr lang="en-US" sz="1400" dirty="0" smtClean="0"/>
          </a:p>
          <a:p>
            <a:pPr marL="347663" indent="-347663"/>
            <a:r>
              <a:rPr lang="en-US" sz="1400" b="1" dirty="0" smtClean="0">
                <a:solidFill>
                  <a:srgbClr val="FF0000"/>
                </a:solidFill>
              </a:rPr>
              <a:t>C</a:t>
            </a:r>
            <a:r>
              <a:rPr lang="en-US" sz="1400" dirty="0" smtClean="0"/>
              <a:t> = ERS Time Period Price cap from pages 4-6</a:t>
            </a:r>
          </a:p>
          <a:p>
            <a:pPr marL="347663" indent="-347663"/>
            <a:endParaRPr lang="en-US" sz="1400" dirty="0" smtClean="0"/>
          </a:p>
          <a:p>
            <a:pPr marL="347663" indent="-347663"/>
            <a:r>
              <a:rPr lang="en-US" sz="1400" b="1" dirty="0" smtClean="0">
                <a:solidFill>
                  <a:srgbClr val="FF0000"/>
                </a:solidFill>
              </a:rPr>
              <a:t>D</a:t>
            </a:r>
            <a:r>
              <a:rPr lang="en-US" sz="1400" dirty="0" smtClean="0"/>
              <a:t> = Spend based on Max cap @ price cap</a:t>
            </a:r>
          </a:p>
          <a:p>
            <a:pPr marL="347663" indent="-347663"/>
            <a:endParaRPr lang="en-US" sz="1400" dirty="0" smtClean="0"/>
          </a:p>
          <a:p>
            <a:pPr marL="347663" indent="-347663"/>
            <a:r>
              <a:rPr lang="en-US" sz="1400" b="1" dirty="0" smtClean="0">
                <a:solidFill>
                  <a:srgbClr val="FF0000"/>
                </a:solidFill>
              </a:rPr>
              <a:t>E</a:t>
            </a:r>
            <a:r>
              <a:rPr lang="en-US" sz="1400" dirty="0" smtClean="0"/>
              <a:t> = Time Period Spend allocation; D/$114M</a:t>
            </a:r>
          </a:p>
          <a:p>
            <a:pPr marL="347663" indent="-347663"/>
            <a:endParaRPr lang="en-US" sz="1400" dirty="0" smtClean="0"/>
          </a:p>
          <a:p>
            <a:pPr marL="347663" indent="-347663"/>
            <a:r>
              <a:rPr lang="en-US" sz="1400" b="1" dirty="0" smtClean="0">
                <a:solidFill>
                  <a:srgbClr val="FF0000"/>
                </a:solidFill>
              </a:rPr>
              <a:t>F</a:t>
            </a:r>
            <a:r>
              <a:rPr lang="en-US" sz="1400" dirty="0" smtClean="0"/>
              <a:t> = ERS Time Period Spend Constraint; E* $50M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66997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Money not spent under the contract period cost cap will be added to next contract period within the same ERS budget year. </a:t>
            </a:r>
          </a:p>
          <a:p>
            <a:pPr lvl="1"/>
            <a:r>
              <a:rPr lang="en-US" dirty="0"/>
              <a:t>Money not </a:t>
            </a:r>
            <a:r>
              <a:rPr lang="en-US" dirty="0" smtClean="0"/>
              <a:t>spent </a:t>
            </a:r>
            <a:r>
              <a:rPr lang="en-US" dirty="0"/>
              <a:t>at the end of the last contract period in the ERS Budget year will not be carried forward into the next ERS budget </a:t>
            </a:r>
            <a:r>
              <a:rPr lang="en-US" dirty="0" smtClean="0"/>
              <a:t>year</a:t>
            </a:r>
          </a:p>
          <a:p>
            <a:pPr lvl="1"/>
            <a:r>
              <a:rPr lang="en-US" dirty="0" smtClean="0"/>
              <a:t>Only procure for renewal contract periods if money available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Offers for each time period will be flagged as either 10-Minute or 30-Minute ERS offer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Max offer cleared pertaining to 10-Minute flagged offer will set the clearing price for 10-Minute ERS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Max offer cleared pertaining to </a:t>
            </a:r>
            <a:r>
              <a:rPr lang="en-US" dirty="0" smtClean="0">
                <a:solidFill>
                  <a:srgbClr val="FF0000"/>
                </a:solidFill>
              </a:rPr>
              <a:t>30-Minute </a:t>
            </a:r>
            <a:r>
              <a:rPr lang="en-US" dirty="0">
                <a:solidFill>
                  <a:srgbClr val="FF0000"/>
                </a:solidFill>
              </a:rPr>
              <a:t>flagged offer will set the clearing price for </a:t>
            </a:r>
            <a:r>
              <a:rPr lang="en-US" dirty="0" smtClean="0">
                <a:solidFill>
                  <a:srgbClr val="FF0000"/>
                </a:solidFill>
              </a:rPr>
              <a:t>30-Minute ERS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C9266D-3714-4F87-B968-EF7D62D5D26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DSWG/QMWG Meeting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05/31/2013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3290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Weather Sensitive ERS &amp; WEH Time Period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BH2 and BH3 Time Periods</a:t>
            </a:r>
          </a:p>
          <a:p>
            <a:pPr lvl="1"/>
            <a:r>
              <a:rPr lang="en-US" dirty="0" smtClean="0"/>
              <a:t>Weather Sensitive ERS will be procured under the BH2 and BH3 ERS Capacity Demand Curves for Jun-Sep SCT only</a:t>
            </a:r>
          </a:p>
          <a:p>
            <a:pPr lvl="1"/>
            <a:endParaRPr lang="en-US" dirty="0" smtClean="0"/>
          </a:p>
          <a:p>
            <a:r>
              <a:rPr lang="en-US" dirty="0"/>
              <a:t>Weekend/Holiday </a:t>
            </a:r>
            <a:r>
              <a:rPr lang="en-US" dirty="0" smtClean="0"/>
              <a:t>Peak Time Period (WEH)</a:t>
            </a:r>
          </a:p>
          <a:p>
            <a:pPr lvl="1"/>
            <a:r>
              <a:rPr lang="en-US" dirty="0" smtClean="0"/>
              <a:t>Time Period Price cap  = greater of TDSP LM program cost cap or 3 year average of NSRS for applicable hours</a:t>
            </a:r>
          </a:p>
          <a:p>
            <a:pPr lvl="1"/>
            <a:r>
              <a:rPr lang="en-US" dirty="0" smtClean="0"/>
              <a:t>Max Capacity requirement = Declared an On peak time period where SARA or 500 MWs would apply</a:t>
            </a:r>
          </a:p>
          <a:p>
            <a:pPr lvl="1"/>
            <a:r>
              <a:rPr lang="en-US" dirty="0" smtClean="0"/>
              <a:t>New Time Period added to Time Period Spend Constraint allocation table</a:t>
            </a:r>
          </a:p>
          <a:p>
            <a:pPr lvl="1"/>
            <a:r>
              <a:rPr lang="en-US" dirty="0" smtClean="0"/>
              <a:t>All ERS products will be eligible to offer into WEH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C9266D-3714-4F87-B968-EF7D62D5D26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DSWG/QMWG Meeting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05/31/2013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173143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10420</TotalTime>
  <Words>648</Words>
  <Application>Microsoft Office PowerPoint</Application>
  <PresentationFormat>On-screen Show (4:3)</PresentationFormat>
  <Paragraphs>99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Custom Design</vt:lpstr>
      <vt:lpstr>Proposed Procurement Methodology  for  Emergency Response Service</vt:lpstr>
      <vt:lpstr>Purpose for Revised Procurement Methodology</vt:lpstr>
      <vt:lpstr>ERS Time period Capacity Demand Curve </vt:lpstr>
      <vt:lpstr>Proposed ERS Time Period Price Cap </vt:lpstr>
      <vt:lpstr> Establishing ERS Time Period Max Capacity Requirements </vt:lpstr>
      <vt:lpstr>Time Period Spend Constraint</vt:lpstr>
      <vt:lpstr>Other</vt:lpstr>
      <vt:lpstr>Weather Sensitive ERS &amp; WEH Time Period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Patterson, Mark</dc:creator>
  <cp:lastModifiedBy>Patterson, Mark</cp:lastModifiedBy>
  <cp:revision>214</cp:revision>
  <cp:lastPrinted>2013-05-15T20:39:59Z</cp:lastPrinted>
  <dcterms:created xsi:type="dcterms:W3CDTF">2005-04-21T14:28:35Z</dcterms:created>
  <dcterms:modified xsi:type="dcterms:W3CDTF">2013-06-11T15:00:17Z</dcterms:modified>
</cp:coreProperties>
</file>