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</p:sldMasterIdLst>
  <p:notesMasterIdLst>
    <p:notesMasterId r:id="rId11"/>
  </p:notesMasterIdLst>
  <p:sldIdLst>
    <p:sldId id="256" r:id="rId4"/>
    <p:sldId id="260" r:id="rId5"/>
    <p:sldId id="268" r:id="rId6"/>
    <p:sldId id="276" r:id="rId7"/>
    <p:sldId id="274" r:id="rId8"/>
    <p:sldId id="275" r:id="rId9"/>
    <p:sldId id="266" r:id="rId1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9048" autoAdjust="0"/>
  </p:normalViewPr>
  <p:slideViewPr>
    <p:cSldViewPr>
      <p:cViewPr varScale="1">
        <p:scale>
          <a:sx n="112" d="100"/>
          <a:sy n="112" d="100"/>
        </p:scale>
        <p:origin x="-9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On Nonspin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Current Nonspin</c:v>
                </c:pt>
                <c:pt idx="1">
                  <c:v>Proposed nonspin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Off Nonspin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Current Nonspin</c:v>
                </c:pt>
                <c:pt idx="1">
                  <c:v>Proposed nonspin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</c:v>
                </c:pt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LR Nonspin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Current Nonspin</c:v>
                </c:pt>
                <c:pt idx="1">
                  <c:v>Proposed nonspin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0</c:v>
                </c:pt>
                <c:pt idx="1">
                  <c:v>2</c:v>
                </c:pt>
              </c:numCache>
            </c:numRef>
          </c:val>
        </c:ser>
        <c:overlap val="100"/>
        <c:axId val="120369536"/>
        <c:axId val="120371072"/>
      </c:barChart>
      <c:catAx>
        <c:axId val="120369536"/>
        <c:scaling>
          <c:orientation val="minMax"/>
        </c:scaling>
        <c:axPos val="b"/>
        <c:tickLblPos val="nextTo"/>
        <c:crossAx val="120371072"/>
        <c:crosses val="autoZero"/>
        <c:auto val="1"/>
        <c:lblAlgn val="ctr"/>
        <c:lblOffset val="100"/>
      </c:catAx>
      <c:valAx>
        <c:axId val="120371072"/>
        <c:scaling>
          <c:orientation val="minMax"/>
        </c:scaling>
        <c:axPos val="l"/>
        <c:majorGridlines/>
        <c:numFmt formatCode="General" sourceLinked="1"/>
        <c:tickLblPos val="nextTo"/>
        <c:crossAx val="1203695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A652DAB-DD6F-408B-8B67-02774E8116F4}" type="datetimeFigureOut">
              <a:rPr lang="en-US" smtClean="0"/>
              <a:pPr/>
              <a:t>6/11/2013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744AFBC-C353-4381-9F0F-F08EC86F4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cNumberTitle"/>
          <p:cNvSpPr txBox="1">
            <a:spLocks noChangeArrowheads="1"/>
          </p:cNvSpPr>
          <p:nvPr/>
        </p:nvSpPr>
        <p:spPr bwMode="invGray">
          <a:xfrm>
            <a:off x="5154613" y="6643688"/>
            <a:ext cx="34036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defTabSz="854075">
              <a:spcBef>
                <a:spcPct val="50000"/>
              </a:spcBef>
              <a:defRPr/>
            </a:pPr>
            <a:r>
              <a:rPr lang="en-US" sz="700">
                <a:solidFill>
                  <a:srgbClr val="9F9F9F"/>
                </a:solidFill>
              </a:rPr>
              <a:t>Document number</a:t>
            </a: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6375" y="373063"/>
            <a:ext cx="1993900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4675" y="373063"/>
            <a:ext cx="5829300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6/13/13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DC99D6-6C1F-4428-91F6-CF2688D93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469A5-9751-4AEB-B542-2B3E3398B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ECCA2-4FA6-4FF2-B1FC-F8F594343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170EE-52E6-48C3-866F-542593C5F4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E0820-0024-4538-BD00-216480CF2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49DC9-6D20-49A3-85A5-7962A0B59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3F3AC-92BE-4C7D-BE56-679EB4609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06720-E94F-475D-B3EF-C384156D3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8E4B5-CBE5-498E-BFCA-3CD086681E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8D960-9CE7-4F42-9716-47FAC5D77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6018A-0819-4BB7-85AC-AD1A966D9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B47C4-7C44-4140-BDAB-B267420EB8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8286F-2A00-4FF3-B041-6DCC01396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FDDDA-C98E-4F6D-BEE0-60B314357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A1696-7995-4267-84FB-465D1768C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5987A-8F4D-46C6-9DFF-F883C3D3F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4139F-FF03-4B37-95B7-968000997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BE551-6AC8-49EB-B9E4-4D4F0327F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A5EF3-B698-41E5-970E-514E7A24C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52856-79A0-441A-A780-425C47A493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C2590-48E1-4B44-9A39-8BFA5F6CB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CE1A8-C814-4A9A-B3F6-CBB7536FB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64F9C-5941-4613-8828-68CF88599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4675" y="1362075"/>
            <a:ext cx="3908425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1362075"/>
            <a:ext cx="3910013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SBottomband"/>
          <p:cNvSpPr>
            <a:spLocks noChangeArrowheads="1"/>
          </p:cNvSpPr>
          <p:nvPr/>
        </p:nvSpPr>
        <p:spPr bwMode="gray">
          <a:xfrm>
            <a:off x="0" y="6477000"/>
            <a:ext cx="8556625" cy="381000"/>
          </a:xfrm>
          <a:prstGeom prst="rect">
            <a:avLst/>
          </a:prstGeom>
          <a:solidFill>
            <a:srgbClr val="CFCFC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defRPr/>
            </a:pPr>
            <a:endParaRPr lang="en-GB" sz="1200" baseline="-25000"/>
          </a:p>
        </p:txBody>
      </p:sp>
      <p:sp>
        <p:nvSpPr>
          <p:cNvPr id="1027" name="STitle"/>
          <p:cNvSpPr>
            <a:spLocks noGrp="1" noChangeArrowheads="1"/>
          </p:cNvSpPr>
          <p:nvPr>
            <p:ph type="title"/>
          </p:nvPr>
        </p:nvSpPr>
        <p:spPr bwMode="gray">
          <a:xfrm>
            <a:off x="574675" y="373063"/>
            <a:ext cx="7975600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BodyText"/>
          <p:cNvSpPr>
            <a:spLocks noGrp="1" noChangeArrowheads="1"/>
          </p:cNvSpPr>
          <p:nvPr>
            <p:ph type="body" idx="1"/>
          </p:nvPr>
        </p:nvSpPr>
        <p:spPr bwMode="gray">
          <a:xfrm>
            <a:off x="574675" y="1362075"/>
            <a:ext cx="7970838" cy="4929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45" name="SBottomSquare"/>
          <p:cNvSpPr>
            <a:spLocks noChangeArrowheads="1"/>
          </p:cNvSpPr>
          <p:nvPr/>
        </p:nvSpPr>
        <p:spPr bwMode="gray">
          <a:xfrm>
            <a:off x="8604250" y="6477000"/>
            <a:ext cx="539750" cy="381000"/>
          </a:xfrm>
          <a:prstGeom prst="rect">
            <a:avLst/>
          </a:prstGeom>
          <a:solidFill>
            <a:srgbClr val="0057A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fld id="{9FC5DD11-0BB7-4C07-9EA6-38344DA3D391}" type="slidenum">
              <a:rPr lang="en-US" sz="100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152" name="SSquare"/>
          <p:cNvSpPr>
            <a:spLocks noChangeArrowheads="1"/>
          </p:cNvSpPr>
          <p:nvPr/>
        </p:nvSpPr>
        <p:spPr bwMode="gray">
          <a:xfrm>
            <a:off x="0" y="373063"/>
            <a:ext cx="457200" cy="457200"/>
          </a:xfrm>
          <a:prstGeom prst="rect">
            <a:avLst/>
          </a:prstGeom>
          <a:solidFill>
            <a:srgbClr val="00A3E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200" baseline="-25000"/>
          </a:p>
        </p:txBody>
      </p:sp>
      <p:sp>
        <p:nvSpPr>
          <p:cNvPr id="1155" name="DocNumberSlide"/>
          <p:cNvSpPr txBox="1">
            <a:spLocks noChangeArrowheads="1"/>
          </p:cNvSpPr>
          <p:nvPr/>
        </p:nvSpPr>
        <p:spPr bwMode="gray">
          <a:xfrm>
            <a:off x="4849813" y="6616700"/>
            <a:ext cx="34036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defTabSz="854075">
              <a:spcBef>
                <a:spcPct val="50000"/>
              </a:spcBef>
              <a:defRPr/>
            </a:pPr>
            <a:r>
              <a:rPr lang="en-US" sz="700"/>
              <a:t>Document number</a:t>
            </a:r>
          </a:p>
        </p:txBody>
      </p:sp>
      <p:sp>
        <p:nvSpPr>
          <p:cNvPr id="1156" name="SCopyright"/>
          <p:cNvSpPr txBox="1">
            <a:spLocks noChangeArrowheads="1"/>
          </p:cNvSpPr>
          <p:nvPr/>
        </p:nvSpPr>
        <p:spPr bwMode="gray">
          <a:xfrm>
            <a:off x="585788" y="6616700"/>
            <a:ext cx="4027487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>
              <a:defRPr/>
            </a:pPr>
            <a:r>
              <a:rPr lang="en-US" sz="700"/>
              <a:t>© 2007 Oliver Wyman</a:t>
            </a:r>
            <a:r>
              <a:rPr lang="en-US" sz="700">
                <a:solidFill>
                  <a:schemeClr val="bg1"/>
                </a:solidFill>
              </a:rPr>
              <a:t> </a:t>
            </a:r>
            <a:r>
              <a:rPr lang="en-US" sz="700">
                <a:solidFill>
                  <a:srgbClr val="00A2DF"/>
                </a:solidFill>
                <a:sym typeface="Webdings" pitchFamily="18" charset="2"/>
              </a:rPr>
              <a:t></a:t>
            </a:r>
            <a:r>
              <a:rPr lang="en-US" sz="70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sz="700"/>
              <a:t>www.oliverwyman.com</a:t>
            </a: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advClick="0"/>
  <p:hf hdr="0" ftr="0"/>
  <p:txStyles>
    <p:titleStyle>
      <a:lvl1pPr algn="l" defTabSz="939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600" b="1">
          <a:solidFill>
            <a:schemeClr val="accent1"/>
          </a:solidFill>
          <a:latin typeface="+mj-lt"/>
          <a:ea typeface="+mj-ea"/>
          <a:cs typeface="+mj-cs"/>
        </a:defRPr>
      </a:lvl1pPr>
      <a:lvl2pPr algn="l" defTabSz="939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600" b="1">
          <a:solidFill>
            <a:schemeClr val="accent1"/>
          </a:solidFill>
          <a:latin typeface="Arial" charset="0"/>
        </a:defRPr>
      </a:lvl2pPr>
      <a:lvl3pPr algn="l" defTabSz="939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600" b="1">
          <a:solidFill>
            <a:schemeClr val="accent1"/>
          </a:solidFill>
          <a:latin typeface="Arial" charset="0"/>
        </a:defRPr>
      </a:lvl3pPr>
      <a:lvl4pPr algn="l" defTabSz="939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600" b="1">
          <a:solidFill>
            <a:schemeClr val="accent1"/>
          </a:solidFill>
          <a:latin typeface="Arial" charset="0"/>
        </a:defRPr>
      </a:lvl4pPr>
      <a:lvl5pPr algn="l" defTabSz="939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600" b="1">
          <a:solidFill>
            <a:schemeClr val="accent1"/>
          </a:solidFill>
          <a:latin typeface="Arial" charset="0"/>
        </a:defRPr>
      </a:lvl5pPr>
      <a:lvl6pPr marL="457200" algn="l" defTabSz="939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600" b="1">
          <a:solidFill>
            <a:schemeClr val="accent1"/>
          </a:solidFill>
          <a:latin typeface="Arial" charset="0"/>
        </a:defRPr>
      </a:lvl6pPr>
      <a:lvl7pPr marL="914400" algn="l" defTabSz="939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600" b="1">
          <a:solidFill>
            <a:schemeClr val="accent1"/>
          </a:solidFill>
          <a:latin typeface="Arial" charset="0"/>
        </a:defRPr>
      </a:lvl7pPr>
      <a:lvl8pPr marL="1371600" algn="l" defTabSz="939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600" b="1">
          <a:solidFill>
            <a:schemeClr val="accent1"/>
          </a:solidFill>
          <a:latin typeface="Arial" charset="0"/>
        </a:defRPr>
      </a:lvl8pPr>
      <a:lvl9pPr marL="1828800" algn="l" defTabSz="939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600" b="1">
          <a:solidFill>
            <a:schemeClr val="accent1"/>
          </a:solidFill>
          <a:latin typeface="Arial" charset="0"/>
        </a:defRPr>
      </a:lvl9pPr>
    </p:titleStyle>
    <p:bodyStyle>
      <a:lvl1pPr marL="280988" indent="-280988" algn="l" defTabSz="939800" rtl="0" eaLnBrk="1" fontAlgn="base" hangingPunct="1">
        <a:spcBef>
          <a:spcPct val="6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569913" indent="-287338" algn="l" defTabSz="9398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2pPr>
      <a:lvl3pPr marL="850900" indent="-279400" algn="l" defTabSz="9398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-"/>
        <a:defRPr sz="1400">
          <a:solidFill>
            <a:schemeClr val="tx1"/>
          </a:solidFill>
          <a:latin typeface="+mn-lt"/>
        </a:defRPr>
      </a:lvl3pPr>
      <a:lvl4pPr marL="1144588" indent="-292100" algn="l" defTabSz="939800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-"/>
        <a:defRPr sz="1400">
          <a:solidFill>
            <a:schemeClr val="tx1"/>
          </a:solidFill>
          <a:latin typeface="+mn-lt"/>
        </a:defRPr>
      </a:lvl4pPr>
      <a:lvl5pPr marL="2844800" indent="-336550" algn="l" defTabSz="939800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5pPr>
      <a:lvl6pPr marL="3302000" indent="-336550" algn="l" defTabSz="939800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6pPr>
      <a:lvl7pPr marL="3759200" indent="-336550" algn="l" defTabSz="939800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7pPr>
      <a:lvl8pPr marL="4216400" indent="-336550" algn="l" defTabSz="939800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8pPr>
      <a:lvl9pPr marL="4673600" indent="-336550" algn="l" defTabSz="939800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71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817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71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693E6B6-C3B1-4D04-871C-675F592D21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NewMastrPPT7 05 copy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95600" y="304800"/>
            <a:ext cx="5562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Insert Title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4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7884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48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99"/>
                </a:solidFill>
                <a:latin typeface="+mn-lt"/>
              </a:defRPr>
            </a:lvl1pPr>
          </a:lstStyle>
          <a:p>
            <a:pPr>
              <a:defRPr/>
            </a:pPr>
            <a:fld id="{7BF3B2D8-4AD0-449D-AB3C-B3BF9DB48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Lucida San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  <a:spcBef>
                <a:spcPct val="20000"/>
              </a:spcBef>
            </a:pPr>
            <a:r>
              <a:rPr lang="en-US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NPRR 532 Performance Measurement &amp; Verification and Telemetry Requirements for Load Resources providing Non-Spin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572000"/>
            <a:ext cx="6858000" cy="1219200"/>
          </a:xfrm>
          <a:ln w="12700">
            <a:noFill/>
          </a:ln>
        </p:spPr>
        <p:txBody>
          <a:bodyPr>
            <a:noAutofit/>
          </a:bodyPr>
          <a:lstStyle/>
          <a:p>
            <a:pPr algn="r"/>
            <a:r>
              <a:rPr lang="en-US" sz="2000" b="1" dirty="0" smtClean="0">
                <a:solidFill>
                  <a:schemeClr val="tx1"/>
                </a:solidFill>
              </a:rPr>
              <a:t>David Kee</a:t>
            </a:r>
          </a:p>
          <a:p>
            <a:pPr algn="r"/>
            <a:r>
              <a:rPr lang="en-US" sz="2000" b="1" dirty="0" smtClean="0">
                <a:solidFill>
                  <a:schemeClr val="tx1"/>
                </a:solidFill>
              </a:rPr>
              <a:t>CPS Energy</a:t>
            </a:r>
          </a:p>
          <a:p>
            <a:pPr algn="r"/>
            <a:r>
              <a:rPr lang="en-US" sz="2000" b="1" dirty="0" smtClean="0">
                <a:solidFill>
                  <a:schemeClr val="tx1"/>
                </a:solidFill>
              </a:rPr>
              <a:t>Energy Supply &amp; Market Operations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C99D6-6C1F-4428-91F6-CF2688D93F8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6/13/13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74638"/>
            <a:ext cx="5943600" cy="868362"/>
          </a:xfrm>
        </p:spPr>
        <p:txBody>
          <a:bodyPr/>
          <a:lstStyle/>
          <a:p>
            <a:r>
              <a:rPr lang="en-US" b="0" dirty="0" smtClean="0">
                <a:latin typeface="Britannic Bold" pitchFamily="34" charset="0"/>
              </a:rPr>
              <a:t>Challenges</a:t>
            </a:r>
            <a:endParaRPr lang="en-US" b="0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pPr marL="514350" indent="-514350"/>
            <a:r>
              <a:rPr lang="en-US" dirty="0" smtClean="0"/>
              <a:t>Load Resources providing Ancillary Services</a:t>
            </a:r>
          </a:p>
          <a:p>
            <a:pPr marL="914400" lvl="1" indent="-514350"/>
            <a:r>
              <a:rPr lang="en-US" dirty="0" smtClean="0"/>
              <a:t>Protocols </a:t>
            </a:r>
            <a:r>
              <a:rPr lang="en-US" b="1" u="sng" dirty="0" smtClean="0"/>
              <a:t>do</a:t>
            </a:r>
            <a:r>
              <a:rPr lang="en-US" dirty="0" smtClean="0"/>
              <a:t> allow for Load Resources to provide Ancillary Services</a:t>
            </a:r>
          </a:p>
          <a:p>
            <a:pPr marL="914400" lvl="1" indent="-514350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6/13/13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DC99D6-6C1F-4428-91F6-CF2688D93F8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Definition: Non-Spinning Reserve (Non-Spin)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An Ancillary Service that is provided through use of the part of Off-Line Generation Resources that can be synchronized and ramped to a specified output level within 30 minutes </a:t>
            </a:r>
            <a:r>
              <a:rPr lang="en-US" b="1" u="sng" dirty="0" smtClean="0"/>
              <a:t>(or Load Resources that can be interrupted within 30 minutes) and that can operate (or Load Resources that can be interrupted) at a specified output level for at least one hour</a:t>
            </a:r>
            <a:r>
              <a:rPr lang="en-US" dirty="0" smtClean="0"/>
              <a:t>. Non-Spin may also be provided from unloaded On-Line capacity that meets the 30-minute response requirements and that is reserved exclusively for use for this service.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0FDDDA-C98E-4F6D-BEE0-60B31435754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74638"/>
            <a:ext cx="5943600" cy="868362"/>
          </a:xfrm>
        </p:spPr>
        <p:txBody>
          <a:bodyPr/>
          <a:lstStyle/>
          <a:p>
            <a:r>
              <a:rPr lang="en-US" b="0" dirty="0" smtClean="0">
                <a:latin typeface="Britannic Bold" pitchFamily="34" charset="0"/>
              </a:rPr>
              <a:t>Challenges</a:t>
            </a:r>
            <a:endParaRPr lang="en-US" b="0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pPr marL="514350" indent="-514350"/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Load Resources providing Ancillary Services</a:t>
            </a:r>
          </a:p>
          <a:p>
            <a:pPr marL="914400" lvl="1" indent="-514350"/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Protocols </a:t>
            </a:r>
            <a:r>
              <a:rPr lang="en-US" b="1" u="sng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do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allow for Load Resources to provide Ancillary Services</a:t>
            </a:r>
          </a:p>
          <a:p>
            <a:pPr marL="914400" lvl="1" indent="-514350"/>
            <a:r>
              <a:rPr lang="en-US" dirty="0" smtClean="0"/>
              <a:t>Protocols </a:t>
            </a:r>
            <a:r>
              <a:rPr lang="en-US" b="1" u="sng" dirty="0" smtClean="0"/>
              <a:t>don’t</a:t>
            </a:r>
            <a:r>
              <a:rPr lang="en-US" dirty="0" smtClean="0"/>
              <a:t> contemplate Measurement and Validation of Aggregated Load Resources which prevents qualification &amp; testing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6/13/13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DC99D6-6C1F-4428-91F6-CF2688D93F8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Comments and proposed changes to ERCOT desk procedures create the best solution</a:t>
            </a:r>
          </a:p>
          <a:p>
            <a:pPr lvl="1"/>
            <a:r>
              <a:rPr lang="en-US" dirty="0" smtClean="0"/>
              <a:t>Deploy the Non Spin provided by LR last</a:t>
            </a:r>
          </a:p>
          <a:p>
            <a:pPr lvl="1"/>
            <a:r>
              <a:rPr lang="en-US" dirty="0" smtClean="0"/>
              <a:t>Holds MW out until needed </a:t>
            </a:r>
            <a:r>
              <a:rPr lang="en-US" dirty="0" smtClean="0"/>
              <a:t>prior to </a:t>
            </a:r>
            <a:r>
              <a:rPr lang="en-US" dirty="0" smtClean="0"/>
              <a:t>EEA </a:t>
            </a:r>
            <a:r>
              <a:rPr lang="en-US" dirty="0" smtClean="0"/>
              <a:t>(market issue with price suppression)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6/13/13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0FDDDA-C98E-4F6D-BEE0-60B31435754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Deployment Methodology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Deployment Example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5800" y="1676400"/>
          <a:ext cx="77724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6/13/13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0FDDDA-C98E-4F6D-BEE0-60B31435754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81200" y="3135868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Gen &amp; LR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29200" y="259080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447800" y="1828800"/>
            <a:ext cx="3995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Moves LR MW up in capacity stack</a:t>
            </a:r>
            <a:endParaRPr lang="en-US" dirty="0"/>
          </a:p>
        </p:txBody>
      </p:sp>
      <p:sp>
        <p:nvSpPr>
          <p:cNvPr id="25" name="Right Brace 24"/>
          <p:cNvSpPr/>
          <p:nvPr/>
        </p:nvSpPr>
        <p:spPr bwMode="auto">
          <a:xfrm>
            <a:off x="3200400" y="2514600"/>
            <a:ext cx="304800" cy="1524000"/>
          </a:xfrm>
          <a:prstGeom prst="rightBrac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05200" y="312420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???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953000" y="335280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86000" y="464820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953000" y="464820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74638"/>
            <a:ext cx="5943600" cy="868362"/>
          </a:xfrm>
        </p:spPr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QUESTIONS…?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6/13/13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DC99D6-6C1F-4428-91F6-CF2688D93F8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PS corp theme">
  <a:themeElements>
    <a:clrScheme name="Blank 1">
      <a:dk1>
        <a:srgbClr val="3F3F3F"/>
      </a:dk1>
      <a:lt1>
        <a:srgbClr val="FFFFFF"/>
      </a:lt1>
      <a:dk2>
        <a:srgbClr val="7BBE40"/>
      </a:dk2>
      <a:lt2>
        <a:srgbClr val="D4D7DB"/>
      </a:lt2>
      <a:accent1>
        <a:srgbClr val="0057A6"/>
      </a:accent1>
      <a:accent2>
        <a:srgbClr val="7FABD2"/>
      </a:accent2>
      <a:accent3>
        <a:srgbClr val="FFFFFF"/>
      </a:accent3>
      <a:accent4>
        <a:srgbClr val="343434"/>
      </a:accent4>
      <a:accent5>
        <a:srgbClr val="AAB4D0"/>
      </a:accent5>
      <a:accent6>
        <a:srgbClr val="729BBE"/>
      </a:accent6>
      <a:hlink>
        <a:srgbClr val="FCC917"/>
      </a:hlink>
      <a:folHlink>
        <a:srgbClr val="54616E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3F3F3F"/>
        </a:dk1>
        <a:lt1>
          <a:srgbClr val="FFFFFF"/>
        </a:lt1>
        <a:dk2>
          <a:srgbClr val="7BBE40"/>
        </a:dk2>
        <a:lt2>
          <a:srgbClr val="D4D7DB"/>
        </a:lt2>
        <a:accent1>
          <a:srgbClr val="0057A6"/>
        </a:accent1>
        <a:accent2>
          <a:srgbClr val="7FABD2"/>
        </a:accent2>
        <a:accent3>
          <a:srgbClr val="FFFFFF"/>
        </a:accent3>
        <a:accent4>
          <a:srgbClr val="343434"/>
        </a:accent4>
        <a:accent5>
          <a:srgbClr val="AAB4D0"/>
        </a:accent5>
        <a:accent6>
          <a:srgbClr val="729BBE"/>
        </a:accent6>
        <a:hlink>
          <a:srgbClr val="FCC917"/>
        </a:hlink>
        <a:folHlink>
          <a:srgbClr val="5461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pt_template2[1]">
  <a:themeElements>
    <a:clrScheme name="ppt_template2[1]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pt_template2[1]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_template2[1]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_template2[1]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template2[1]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template2[1]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template2[1]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template2[1]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template2[1]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CPS corp theme</Template>
  <TotalTime>2299</TotalTime>
  <Words>238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CPS corp theme</vt:lpstr>
      <vt:lpstr>Custom Design</vt:lpstr>
      <vt:lpstr>ppt_template2[1]</vt:lpstr>
      <vt:lpstr>NPRR 532 Performance Measurement &amp; Verification and Telemetry Requirements for Load Resources providing Non-Spin</vt:lpstr>
      <vt:lpstr>Challenges</vt:lpstr>
      <vt:lpstr>Definition: Non-Spinning Reserve (Non-Spin)</vt:lpstr>
      <vt:lpstr>Challenges</vt:lpstr>
      <vt:lpstr>Deployment Methodology</vt:lpstr>
      <vt:lpstr>Deployment Example</vt:lpstr>
      <vt:lpstr>QUESTIONS…?</vt:lpstr>
    </vt:vector>
  </TitlesOfParts>
  <Company>CPS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Nodal Protocol Revision Request (NPRR)</dc:title>
  <dc:creator>rmowen</dc:creator>
  <cp:lastModifiedBy>David Kee</cp:lastModifiedBy>
  <cp:revision>55</cp:revision>
  <dcterms:created xsi:type="dcterms:W3CDTF">2013-03-06T16:36:53Z</dcterms:created>
  <dcterms:modified xsi:type="dcterms:W3CDTF">2013-06-11T13:25:55Z</dcterms:modified>
</cp:coreProperties>
</file>