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367" r:id="rId4"/>
    <p:sldId id="422" r:id="rId5"/>
    <p:sldId id="388" r:id="rId6"/>
    <p:sldId id="446" r:id="rId7"/>
    <p:sldId id="412" r:id="rId8"/>
    <p:sldId id="413" r:id="rId9"/>
    <p:sldId id="414" r:id="rId10"/>
    <p:sldId id="415" r:id="rId11"/>
    <p:sldId id="416" r:id="rId12"/>
    <p:sldId id="417" r:id="rId13"/>
    <p:sldId id="418" r:id="rId14"/>
    <p:sldId id="419" r:id="rId15"/>
    <p:sldId id="420" r:id="rId16"/>
    <p:sldId id="444" r:id="rId17"/>
    <p:sldId id="421" r:id="rId18"/>
    <p:sldId id="340" r:id="rId19"/>
    <p:sldId id="423" r:id="rId20"/>
    <p:sldId id="424" r:id="rId21"/>
    <p:sldId id="425" r:id="rId22"/>
    <p:sldId id="426" r:id="rId23"/>
    <p:sldId id="427" r:id="rId24"/>
    <p:sldId id="428" r:id="rId25"/>
    <p:sldId id="429" r:id="rId26"/>
    <p:sldId id="430" r:id="rId27"/>
    <p:sldId id="431" r:id="rId28"/>
    <p:sldId id="432" r:id="rId29"/>
    <p:sldId id="433" r:id="rId30"/>
    <p:sldId id="434" r:id="rId31"/>
    <p:sldId id="435" r:id="rId32"/>
    <p:sldId id="436" r:id="rId33"/>
    <p:sldId id="437" r:id="rId34"/>
    <p:sldId id="438" r:id="rId35"/>
    <p:sldId id="439" r:id="rId36"/>
    <p:sldId id="440" r:id="rId37"/>
    <p:sldId id="441" r:id="rId38"/>
    <p:sldId id="442" r:id="rId39"/>
    <p:sldId id="387" r:id="rId40"/>
    <p:sldId id="313"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Kee" initials="DK"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5620"/>
    <p:restoredTop sz="94660"/>
  </p:normalViewPr>
  <p:slideViewPr>
    <p:cSldViewPr>
      <p:cViewPr varScale="1">
        <p:scale>
          <a:sx n="112" d="100"/>
          <a:sy n="112" d="100"/>
        </p:scale>
        <p:origin x="-86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7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21323F4-D993-429C-863D-B2A9A6E9EFF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99D9CE4-69B6-46B6-A790-15673869BE3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BE04D5F-46E8-4883-8E2B-C682311F055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8056AA0-4D82-4509-B2F1-0650E739306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FD85875-0236-45FD-8DD2-C33D2F98CD9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0A70AE7-5759-42C0-A4A7-E44E7408B73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C79FFCD-49B3-44D8-932C-FFAA6EE99CA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13A0328C-543D-4FB0-A2CC-EC521AC0F6B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CCAB1A1D-D79F-44BF-BC52-9065F719780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A6A80C7-5DAC-4793-A59E-D509C5262A5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F73A27E-3C19-498B-B5A8-131D2C3238C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3E40387C-1949-4963-AE43-0C06EBA557A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577975"/>
            <a:ext cx="7772400" cy="1470025"/>
          </a:xfrm>
        </p:spPr>
        <p:txBody>
          <a:bodyPr/>
          <a:lstStyle/>
          <a:p>
            <a:r>
              <a:rPr lang="en-US" dirty="0" smtClean="0"/>
              <a:t>PDCWG</a:t>
            </a:r>
            <a:br>
              <a:rPr lang="en-US" dirty="0" smtClean="0"/>
            </a:br>
            <a:r>
              <a:rPr lang="en-US" dirty="0" smtClean="0"/>
              <a:t>Report to ROS</a:t>
            </a:r>
          </a:p>
        </p:txBody>
      </p:sp>
      <p:sp>
        <p:nvSpPr>
          <p:cNvPr id="2051" name="Subtitle 2"/>
          <p:cNvSpPr>
            <a:spLocks noGrp="1"/>
          </p:cNvSpPr>
          <p:nvPr>
            <p:ph type="subTitle" idx="1"/>
          </p:nvPr>
        </p:nvSpPr>
        <p:spPr>
          <a:xfrm>
            <a:off x="1371600" y="4267200"/>
            <a:ext cx="6400800" cy="1752600"/>
          </a:xfrm>
        </p:spPr>
        <p:txBody>
          <a:bodyPr/>
          <a:lstStyle/>
          <a:p>
            <a:r>
              <a:rPr lang="en-US" sz="2000" dirty="0" smtClean="0"/>
              <a:t>David Kee Chair</a:t>
            </a:r>
          </a:p>
          <a:p>
            <a:r>
              <a:rPr lang="en-US" sz="2000" dirty="0" smtClean="0"/>
              <a:t>CPS Energy</a:t>
            </a:r>
          </a:p>
          <a:p>
            <a:r>
              <a:rPr lang="en-US" sz="2000" dirty="0" smtClean="0"/>
              <a:t>Sydney Niemeyer Vice Chair</a:t>
            </a:r>
          </a:p>
          <a:p>
            <a:r>
              <a:rPr lang="en-US" sz="2000" dirty="0" smtClean="0"/>
              <a:t>NRG Energy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Generator Specific Fundamentals</a:t>
            </a:r>
            <a:endParaRPr lang="en-US" dirty="0"/>
          </a:p>
        </p:txBody>
      </p:sp>
      <p:sp>
        <p:nvSpPr>
          <p:cNvPr id="3" name="Content Placeholder 2"/>
          <p:cNvSpPr>
            <a:spLocks noGrp="1"/>
          </p:cNvSpPr>
          <p:nvPr>
            <p:ph idx="1"/>
          </p:nvPr>
        </p:nvSpPr>
        <p:spPr/>
        <p:txBody>
          <a:bodyPr>
            <a:normAutofit fontScale="92500" lnSpcReduction="10000"/>
          </a:bodyPr>
          <a:lstStyle/>
          <a:p>
            <a:r>
              <a:rPr lang="en-US" u="sng" dirty="0"/>
              <a:t>Allocation &amp; Awards</a:t>
            </a:r>
          </a:p>
          <a:p>
            <a:r>
              <a:rPr lang="en-US" dirty="0" smtClean="0"/>
              <a:t>Currently up to 24</a:t>
            </a:r>
            <a:r>
              <a:rPr lang="en-US" dirty="0"/>
              <a:t>% of the HSL can be awarded </a:t>
            </a:r>
            <a:r>
              <a:rPr lang="en-US" dirty="0" smtClean="0"/>
              <a:t>RRS</a:t>
            </a:r>
          </a:p>
          <a:p>
            <a:r>
              <a:rPr lang="en-US" dirty="0" smtClean="0"/>
              <a:t>Proposal for the first 20% of the HSL of the Generation Resource is required to be frequency responsive</a:t>
            </a:r>
          </a:p>
          <a:p>
            <a:pPr lvl="0"/>
            <a:r>
              <a:rPr lang="en-US" dirty="0" smtClean="0"/>
              <a:t>The remaining 4</a:t>
            </a:r>
            <a:r>
              <a:rPr lang="en-US" dirty="0"/>
              <a:t>% of the HSL can be carried as non-frequency responsive and must </a:t>
            </a:r>
            <a:r>
              <a:rPr lang="en-US" dirty="0" smtClean="0"/>
              <a:t>meet any subsequent deployments </a:t>
            </a:r>
            <a:r>
              <a:rPr lang="en-US" dirty="0"/>
              <a:t>within 10 minutes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Specific Fundamentals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2800MW RRS obligation </a:t>
            </a:r>
            <a:endParaRPr lang="en-US" dirty="0"/>
          </a:p>
          <a:p>
            <a:pPr lvl="1"/>
            <a:r>
              <a:rPr lang="en-US" dirty="0" smtClean="0"/>
              <a:t>Frequency Responsive </a:t>
            </a:r>
            <a:r>
              <a:rPr lang="en-US" dirty="0"/>
              <a:t>LR = 1400MW to 0MW</a:t>
            </a:r>
          </a:p>
          <a:p>
            <a:pPr lvl="1"/>
            <a:r>
              <a:rPr lang="en-US" dirty="0"/>
              <a:t>83</a:t>
            </a:r>
            <a:r>
              <a:rPr lang="en-US" dirty="0" smtClean="0"/>
              <a:t>% Frequency Responsive Generation </a:t>
            </a:r>
            <a:r>
              <a:rPr lang="en-US" dirty="0"/>
              <a:t>= 1162MW to 2324MW</a:t>
            </a:r>
          </a:p>
          <a:p>
            <a:pPr lvl="1"/>
            <a:r>
              <a:rPr lang="en-US" dirty="0"/>
              <a:t>17% </a:t>
            </a:r>
            <a:r>
              <a:rPr lang="en-US" dirty="0" smtClean="0"/>
              <a:t>Non Frequency Responsive </a:t>
            </a:r>
            <a:r>
              <a:rPr lang="en-US" dirty="0"/>
              <a:t>= 238MW to 476MW</a:t>
            </a:r>
          </a:p>
          <a:p>
            <a:pPr lvl="0"/>
            <a:r>
              <a:rPr lang="en-US" strike="sngStrike" dirty="0"/>
              <a:t>Possibly use portfolio based percentages. 83% of award has PFR &amp; 17% of award will not have PFR.</a:t>
            </a:r>
          </a:p>
          <a:p>
            <a:pPr lvl="1"/>
            <a:r>
              <a:rPr lang="en-US" strike="sngStrike" dirty="0"/>
              <a:t>Not feasible in ERCOT systems (EMS)</a:t>
            </a:r>
          </a:p>
          <a:p>
            <a:pPr lvl="1"/>
            <a:r>
              <a:rPr lang="en-US" strike="sngStrike" dirty="0"/>
              <a:t>Can you carry all of the nonPFR MW on a single generator?</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Identified Risks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Risk </a:t>
            </a:r>
            <a:r>
              <a:rPr lang="en-US" dirty="0"/>
              <a:t>of not </a:t>
            </a:r>
            <a:r>
              <a:rPr lang="en-US" dirty="0" smtClean="0"/>
              <a:t>passing BAL003.  </a:t>
            </a:r>
            <a:r>
              <a:rPr lang="en-US" dirty="0"/>
              <a:t>If this is the case, ERCOT would reduce </a:t>
            </a:r>
            <a:r>
              <a:rPr lang="en-US" dirty="0" smtClean="0"/>
              <a:t>maximum percentage of RRS capacity on a single resource from 24</a:t>
            </a:r>
            <a:r>
              <a:rPr lang="en-US" dirty="0"/>
              <a:t>% to 20% (or what </a:t>
            </a:r>
            <a:r>
              <a:rPr lang="en-US" dirty="0" smtClean="0"/>
              <a:t>is deemed appropriate to pass standard)</a:t>
            </a:r>
          </a:p>
          <a:p>
            <a:pPr lvl="0"/>
            <a:r>
              <a:rPr lang="en-US" dirty="0" smtClean="0"/>
              <a:t>No mechanism to allocate RRS to differentiate what capacity is frequency responsive.</a:t>
            </a:r>
          </a:p>
          <a:p>
            <a:pPr lvl="1"/>
            <a:r>
              <a:rPr lang="en-US" dirty="0" smtClean="0"/>
              <a:t>NPRR 527</a:t>
            </a:r>
            <a:endParaRPr lang="en-US"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Qualification &amp; Deployment</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10 </a:t>
            </a:r>
            <a:r>
              <a:rPr lang="en-US" dirty="0"/>
              <a:t>minute is a definite </a:t>
            </a:r>
            <a:r>
              <a:rPr lang="en-US" dirty="0" smtClean="0"/>
              <a:t>requirement for non frequency responsive capacity serving Responsive Reserve</a:t>
            </a:r>
            <a:endParaRPr lang="en-US" dirty="0"/>
          </a:p>
          <a:p>
            <a:pPr lvl="0"/>
            <a:r>
              <a:rPr lang="en-US" dirty="0"/>
              <a:t>How will the deployment work? (NPRR 429 problem)</a:t>
            </a:r>
          </a:p>
          <a:p>
            <a:pPr lvl="1"/>
            <a:r>
              <a:rPr lang="en-US" dirty="0"/>
              <a:t>Some technology can provide the power augmentation via AGC &amp; follow </a:t>
            </a:r>
            <a:r>
              <a:rPr lang="en-US" dirty="0" smtClean="0"/>
              <a:t>SCED</a:t>
            </a:r>
            <a:endParaRPr lang="en-US" dirty="0"/>
          </a:p>
          <a:p>
            <a:pPr lvl="0"/>
            <a:r>
              <a:rPr lang="en-US" dirty="0"/>
              <a:t> When changes are made </a:t>
            </a:r>
            <a:r>
              <a:rPr lang="en-US" dirty="0" smtClean="0"/>
              <a:t>to provide non frequency responsive capacity to market, RARF </a:t>
            </a:r>
            <a:r>
              <a:rPr lang="en-US" dirty="0"/>
              <a:t>is updated to reflect the changes.  </a:t>
            </a:r>
            <a:endParaRPr lang="en-US" dirty="0" smtClean="0"/>
          </a:p>
          <a:p>
            <a:pPr lvl="1"/>
            <a:r>
              <a:rPr lang="en-US" dirty="0" smtClean="0"/>
              <a:t>Qualification </a:t>
            </a:r>
            <a:r>
              <a:rPr lang="en-US" dirty="0"/>
              <a:t>of new capacity may or may not be required by </a:t>
            </a:r>
            <a:r>
              <a:rPr lang="en-US" dirty="0" smtClean="0"/>
              <a:t>ERCOT (issue not addressed)</a:t>
            </a:r>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Impact</a:t>
            </a:r>
            <a:endParaRPr lang="en-US" dirty="0"/>
          </a:p>
        </p:txBody>
      </p:sp>
      <p:sp>
        <p:nvSpPr>
          <p:cNvPr id="3" name="Content Placeholder 2"/>
          <p:cNvSpPr>
            <a:spLocks noGrp="1"/>
          </p:cNvSpPr>
          <p:nvPr>
            <p:ph idx="1"/>
          </p:nvPr>
        </p:nvSpPr>
        <p:spPr/>
        <p:txBody>
          <a:bodyPr>
            <a:normAutofit/>
          </a:bodyPr>
          <a:lstStyle/>
          <a:p>
            <a:pPr lvl="0"/>
            <a:r>
              <a:rPr lang="en-US" dirty="0" smtClean="0"/>
              <a:t>Referring to Governor testing and test submissions via NDCRC application</a:t>
            </a:r>
          </a:p>
          <a:p>
            <a:pPr lvl="1"/>
            <a:r>
              <a:rPr lang="en-US" dirty="0" smtClean="0"/>
              <a:t>HSL </a:t>
            </a:r>
            <a:r>
              <a:rPr lang="en-US" dirty="0"/>
              <a:t>changes may be an </a:t>
            </a:r>
            <a:r>
              <a:rPr lang="en-US" dirty="0" smtClean="0"/>
              <a:t>issue in the application</a:t>
            </a:r>
            <a:endParaRPr lang="en-US" dirty="0"/>
          </a:p>
          <a:p>
            <a:endParaRPr lang="en-US" dirty="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 Policy</a:t>
            </a:r>
            <a:endParaRPr lang="en-US" dirty="0"/>
          </a:p>
        </p:txBody>
      </p:sp>
      <p:sp>
        <p:nvSpPr>
          <p:cNvPr id="3" name="Content Placeholder 2"/>
          <p:cNvSpPr>
            <a:spLocks noGrp="1"/>
          </p:cNvSpPr>
          <p:nvPr>
            <p:ph idx="1"/>
          </p:nvPr>
        </p:nvSpPr>
        <p:spPr/>
        <p:txBody>
          <a:bodyPr>
            <a:normAutofit/>
          </a:bodyPr>
          <a:lstStyle/>
          <a:p>
            <a:pPr lvl="0"/>
            <a:r>
              <a:rPr lang="en-US" dirty="0" smtClean="0"/>
              <a:t>Separation </a:t>
            </a:r>
            <a:r>
              <a:rPr lang="en-US" dirty="0"/>
              <a:t>of services by value</a:t>
            </a:r>
          </a:p>
          <a:p>
            <a:pPr lvl="1"/>
            <a:r>
              <a:rPr lang="en-US" dirty="0"/>
              <a:t>Fast PFR</a:t>
            </a:r>
          </a:p>
          <a:p>
            <a:pPr lvl="1"/>
            <a:r>
              <a:rPr lang="en-US" dirty="0"/>
              <a:t>PFR</a:t>
            </a:r>
          </a:p>
          <a:p>
            <a:pPr lvl="1"/>
            <a:r>
              <a:rPr lang="en-US" dirty="0"/>
              <a:t>REG</a:t>
            </a:r>
          </a:p>
          <a:p>
            <a:pPr lvl="1"/>
            <a:r>
              <a:rPr lang="en-US" dirty="0"/>
              <a:t>RRS – GEN</a:t>
            </a:r>
          </a:p>
          <a:p>
            <a:pPr lvl="1"/>
            <a:r>
              <a:rPr lang="en-US" dirty="0"/>
              <a:t>RRS – LR</a:t>
            </a:r>
          </a:p>
          <a:p>
            <a:pPr lvl="1"/>
            <a:r>
              <a:rPr lang="en-US" dirty="0"/>
              <a:t>RRS – PA</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NPRR 527</a:t>
            </a:r>
            <a:endParaRPr lang="en-US" dirty="0"/>
          </a:p>
        </p:txBody>
      </p:sp>
      <p:sp>
        <p:nvSpPr>
          <p:cNvPr id="3" name="Subtitle 2"/>
          <p:cNvSpPr>
            <a:spLocks noGrp="1"/>
          </p:cNvSpPr>
          <p:nvPr>
            <p:ph type="subTitle" idx="1"/>
          </p:nvPr>
        </p:nvSpPr>
        <p:spPr/>
        <p:txBody>
          <a:bodyPr/>
          <a:lstStyle/>
          <a:p>
            <a:r>
              <a:rPr lang="en-US" dirty="0" smtClean="0"/>
              <a:t>PDCWG &amp; QMWG 5/29/13</a:t>
            </a:r>
          </a:p>
          <a:p>
            <a:r>
              <a:rPr lang="en-US" dirty="0" smtClean="0"/>
              <a:t>PDCWG 5/30/13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 527</a:t>
            </a:r>
            <a:endParaRPr lang="en-US" dirty="0"/>
          </a:p>
        </p:txBody>
      </p:sp>
      <p:sp>
        <p:nvSpPr>
          <p:cNvPr id="3" name="Content Placeholder 2"/>
          <p:cNvSpPr>
            <a:spLocks noGrp="1"/>
          </p:cNvSpPr>
          <p:nvPr>
            <p:ph idx="1"/>
          </p:nvPr>
        </p:nvSpPr>
        <p:spPr/>
        <p:txBody>
          <a:bodyPr/>
          <a:lstStyle/>
          <a:p>
            <a:r>
              <a:rPr lang="en-US" dirty="0" smtClean="0"/>
              <a:t>Collaborated with QMWG</a:t>
            </a:r>
          </a:p>
          <a:p>
            <a:r>
              <a:rPr lang="en-US" dirty="0" smtClean="0"/>
              <a:t>Solution was agreed upon</a:t>
            </a:r>
          </a:p>
          <a:p>
            <a:r>
              <a:rPr lang="en-US" dirty="0" smtClean="0"/>
              <a:t>Currently drafting comment language</a:t>
            </a:r>
          </a:p>
          <a:p>
            <a:r>
              <a:rPr lang="en-US" dirty="0" smtClean="0"/>
              <a:t>Request to table NPRR527 for 1 month to allow PDCWG time to complete and submit comments. (Vote)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Review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PDCWG Reviewed 3 events</a:t>
            </a:r>
          </a:p>
          <a:p>
            <a:pPr lvl="1"/>
            <a:r>
              <a:rPr lang="en-US" dirty="0" smtClean="0"/>
              <a:t>4/29/13 @13:59 loss of 522MW</a:t>
            </a:r>
          </a:p>
          <a:p>
            <a:pPr lvl="2"/>
            <a:r>
              <a:rPr lang="en-US" dirty="0" smtClean="0"/>
              <a:t>Combined cycles with duct firing capacity did not provide PFR.  Regulation was nearly exhausted</a:t>
            </a:r>
          </a:p>
          <a:p>
            <a:pPr lvl="1"/>
            <a:r>
              <a:rPr lang="en-US" dirty="0" smtClean="0"/>
              <a:t>5/3/13 @04:55 high frequency</a:t>
            </a:r>
          </a:p>
          <a:p>
            <a:pPr lvl="2"/>
            <a:r>
              <a:rPr lang="en-US" dirty="0" smtClean="0"/>
              <a:t>Generators in startup or transitions on combined cycles were noted as main driver based on the given dataset (repeat from last month)</a:t>
            </a:r>
          </a:p>
          <a:p>
            <a:pPr lvl="2"/>
            <a:r>
              <a:rPr lang="en-US" dirty="0" smtClean="0"/>
              <a:t>Seems that the online units are not dispatched down to make room for the generation that is coming online</a:t>
            </a:r>
          </a:p>
          <a:p>
            <a:pPr lvl="1"/>
            <a:r>
              <a:rPr lang="en-US" dirty="0" smtClean="0"/>
              <a:t>5/22/13 @16:11 loss of 820MW</a:t>
            </a:r>
          </a:p>
          <a:p>
            <a:pPr lvl="2"/>
            <a:r>
              <a:rPr lang="en-US" dirty="0" smtClean="0"/>
              <a:t>Combined cycles with duct firing capacity did not provide PFR.</a:t>
            </a:r>
          </a:p>
          <a:p>
            <a:pPr lvl="2"/>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p:txBody>
          <a:bodyPr/>
          <a:lstStyle/>
          <a:p>
            <a:r>
              <a:rPr lang="en-US" dirty="0" smtClean="0"/>
              <a:t>ERCOT Frequency Control Report</a:t>
            </a:r>
          </a:p>
        </p:txBody>
      </p:sp>
      <p:sp>
        <p:nvSpPr>
          <p:cNvPr id="45061" name="Rectangle 5"/>
          <p:cNvSpPr>
            <a:spLocks noGrp="1" noChangeArrowheads="1"/>
          </p:cNvSpPr>
          <p:nvPr>
            <p:ph type="subTitle" idx="1"/>
          </p:nvPr>
        </p:nvSpPr>
        <p:spPr/>
        <p:txBody>
          <a:bodyPr/>
          <a:lstStyle/>
          <a:p>
            <a:r>
              <a:rPr lang="en-US" dirty="0" smtClean="0"/>
              <a:t>Sydney Niemeyer NRG Energy</a:t>
            </a:r>
          </a:p>
          <a:p>
            <a:r>
              <a:rPr lang="en-US" dirty="0" smtClean="0"/>
              <a:t>June 4, 2013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May Meetings</a:t>
            </a:r>
          </a:p>
        </p:txBody>
      </p:sp>
      <p:sp>
        <p:nvSpPr>
          <p:cNvPr id="3075" name="Content Placeholder 2"/>
          <p:cNvSpPr>
            <a:spLocks noGrp="1"/>
          </p:cNvSpPr>
          <p:nvPr>
            <p:ph idx="1"/>
          </p:nvPr>
        </p:nvSpPr>
        <p:spPr>
          <a:xfrm>
            <a:off x="457200" y="1524000"/>
            <a:ext cx="8077200" cy="5105400"/>
          </a:xfrm>
        </p:spPr>
        <p:txBody>
          <a:bodyPr>
            <a:normAutofit fontScale="85000" lnSpcReduction="20000"/>
          </a:bodyPr>
          <a:lstStyle/>
          <a:p>
            <a:r>
              <a:rPr lang="en-US" dirty="0" smtClean="0"/>
              <a:t>Met May 29 &amp; 30, 2013</a:t>
            </a:r>
          </a:p>
          <a:p>
            <a:pPr lvl="1"/>
            <a:r>
              <a:rPr lang="en-US" dirty="0" smtClean="0"/>
              <a:t>May 29 – Joint &amp; open meeting with QMWG re NPRR 524 &amp; 527</a:t>
            </a:r>
          </a:p>
          <a:p>
            <a:pPr lvl="1"/>
            <a:r>
              <a:rPr lang="en-US" dirty="0" smtClean="0"/>
              <a:t>May 30 – Regular closed meeting.  28 members representing 16 companies as well as ERCOT &amp; TRE.</a:t>
            </a:r>
          </a:p>
          <a:p>
            <a:r>
              <a:rPr lang="en-US" dirty="0" smtClean="0"/>
              <a:t>System oscillations</a:t>
            </a:r>
          </a:p>
          <a:p>
            <a:r>
              <a:rPr lang="en-US" dirty="0" smtClean="0"/>
              <a:t>SCR 773 - update</a:t>
            </a:r>
          </a:p>
          <a:p>
            <a:r>
              <a:rPr lang="en-US" dirty="0" smtClean="0"/>
              <a:t>FRRS data review</a:t>
            </a:r>
          </a:p>
          <a:p>
            <a:r>
              <a:rPr lang="en-US" dirty="0" smtClean="0"/>
              <a:t>NPRR 524 - update</a:t>
            </a:r>
          </a:p>
          <a:p>
            <a:r>
              <a:rPr lang="en-US" dirty="0" smtClean="0"/>
              <a:t>NPRR 527 – update</a:t>
            </a:r>
          </a:p>
          <a:p>
            <a:r>
              <a:rPr lang="en-US" dirty="0" smtClean="0"/>
              <a:t>Event reviews</a:t>
            </a:r>
          </a:p>
          <a:p>
            <a:r>
              <a:rPr lang="en-US" dirty="0" smtClean="0"/>
              <a:t>Frequency Control Report May 2013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157163"/>
            <a:ext cx="9144001" cy="6543675"/>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 y="152400"/>
            <a:ext cx="9144001" cy="65532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52400" y="210158"/>
            <a:ext cx="8813880" cy="6419241"/>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85725" y="90488"/>
            <a:ext cx="9315450" cy="6677025"/>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71463" y="500063"/>
            <a:ext cx="8601075" cy="5857875"/>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214313"/>
            <a:ext cx="9144000" cy="6429375"/>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1" y="347663"/>
            <a:ext cx="9144001" cy="616267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47625" y="342900"/>
            <a:ext cx="9239250" cy="617220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233363" y="200025"/>
            <a:ext cx="8677275" cy="645795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128588" y="290513"/>
            <a:ext cx="8886825" cy="627697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Oscillations - update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Member reported that PSS tuning is working to protect generator</a:t>
            </a:r>
          </a:p>
          <a:p>
            <a:r>
              <a:rPr lang="en-US" dirty="0" smtClean="0"/>
              <a:t>PSS tuning SME reported that oscillations are still occurring</a:t>
            </a:r>
          </a:p>
          <a:p>
            <a:pPr lvl="1"/>
            <a:r>
              <a:rPr lang="en-US" dirty="0" smtClean="0"/>
              <a:t>PSS only fixes symptom, not problem</a:t>
            </a:r>
          </a:p>
          <a:p>
            <a:r>
              <a:rPr lang="en-US" dirty="0" smtClean="0"/>
              <a:t>PMU data is still desired</a:t>
            </a:r>
          </a:p>
          <a:p>
            <a:r>
              <a:rPr lang="en-US" dirty="0" smtClean="0"/>
              <a:t>Action Requested: </a:t>
            </a:r>
          </a:p>
          <a:p>
            <a:pPr lvl="1"/>
            <a:r>
              <a:rPr lang="en-US" dirty="0" smtClean="0"/>
              <a:t>ERCOT will look back at </a:t>
            </a:r>
            <a:r>
              <a:rPr lang="en-US" b="1" u="sng" dirty="0" smtClean="0"/>
              <a:t>2002</a:t>
            </a:r>
            <a:r>
              <a:rPr lang="en-US" dirty="0" smtClean="0"/>
              <a:t> study as starting point for dynamic study</a:t>
            </a:r>
          </a:p>
          <a:p>
            <a:pPr lvl="1"/>
            <a:r>
              <a:rPr lang="en-US" dirty="0" smtClean="0"/>
              <a:t>Request RPG be given action to review study and results</a:t>
            </a:r>
          </a:p>
          <a:p>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381000" y="381000"/>
            <a:ext cx="2971800" cy="1077218"/>
          </a:xfrm>
          <a:prstGeom prst="rect">
            <a:avLst/>
          </a:prstGeom>
          <a:noFill/>
          <a:ln w="9525">
            <a:noFill/>
            <a:miter lim="800000"/>
            <a:headEnd/>
            <a:tailEnd/>
          </a:ln>
          <a:effectLst/>
        </p:spPr>
        <p:txBody>
          <a:bodyPr>
            <a:spAutoFit/>
          </a:bodyPr>
          <a:lstStyle/>
          <a:p>
            <a:pPr algn="ctr">
              <a:spcBef>
                <a:spcPct val="50000"/>
              </a:spcBef>
            </a:pPr>
            <a:r>
              <a:rPr lang="en-US" sz="3200" dirty="0" smtClean="0"/>
              <a:t>May </a:t>
            </a:r>
            <a:r>
              <a:rPr lang="en-US" sz="3200" dirty="0"/>
              <a:t>Daily Time Error Change</a:t>
            </a:r>
          </a:p>
        </p:txBody>
      </p:sp>
      <p:pic>
        <p:nvPicPr>
          <p:cNvPr id="9218" name="Picture 2"/>
          <p:cNvPicPr>
            <a:picLocks noChangeAspect="1" noChangeArrowheads="1"/>
          </p:cNvPicPr>
          <p:nvPr/>
        </p:nvPicPr>
        <p:blipFill>
          <a:blip r:embed="rId2" cstate="print"/>
          <a:srcRect/>
          <a:stretch>
            <a:fillRect/>
          </a:stretch>
        </p:blipFill>
        <p:spPr bwMode="auto">
          <a:xfrm>
            <a:off x="4343400" y="228600"/>
            <a:ext cx="4276725" cy="6486525"/>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228600" y="271463"/>
            <a:ext cx="8686800" cy="631507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762000" y="1371600"/>
            <a:ext cx="7772400" cy="3886199"/>
          </a:xfrm>
          <a:prstGeom prst="rect">
            <a:avLst/>
          </a:prstGeom>
          <a:noFill/>
          <a:ln w="9525">
            <a:noFill/>
            <a:miter lim="800000"/>
            <a:headEnd/>
            <a:tailEnd/>
          </a:ln>
          <a:effectLst/>
        </p:spPr>
      </p:pic>
      <p:sp>
        <p:nvSpPr>
          <p:cNvPr id="3" name="TextBox 2"/>
          <p:cNvSpPr txBox="1"/>
          <p:nvPr/>
        </p:nvSpPr>
        <p:spPr>
          <a:xfrm>
            <a:off x="2209800" y="457200"/>
            <a:ext cx="4114800" cy="369332"/>
          </a:xfrm>
          <a:prstGeom prst="rect">
            <a:avLst/>
          </a:prstGeom>
          <a:noFill/>
        </p:spPr>
        <p:txBody>
          <a:bodyPr wrap="square" rtlCol="0">
            <a:spAutoFit/>
          </a:bodyPr>
          <a:lstStyle/>
          <a:p>
            <a:pPr algn="ctr"/>
            <a:r>
              <a:rPr lang="en-US" dirty="0" smtClean="0"/>
              <a:t>Time Correction History</a:t>
            </a:r>
            <a:endParaRPr lang="en-US" dirty="0"/>
          </a:p>
        </p:txBody>
      </p:sp>
      <p:pic>
        <p:nvPicPr>
          <p:cNvPr id="11267" name="Picture 3"/>
          <p:cNvPicPr>
            <a:picLocks noChangeAspect="1" noChangeArrowheads="1"/>
          </p:cNvPicPr>
          <p:nvPr/>
        </p:nvPicPr>
        <p:blipFill>
          <a:blip r:embed="rId3" cstate="print"/>
          <a:srcRect/>
          <a:stretch>
            <a:fillRect/>
          </a:stretch>
        </p:blipFill>
        <p:spPr bwMode="auto">
          <a:xfrm>
            <a:off x="762000" y="990600"/>
            <a:ext cx="7772400" cy="409575"/>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252413" y="457200"/>
            <a:ext cx="8639175" cy="59436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242888" y="557213"/>
            <a:ext cx="8658225" cy="574357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52400"/>
            <a:ext cx="7086600" cy="830997"/>
          </a:xfrm>
          <a:prstGeom prst="rect">
            <a:avLst/>
          </a:prstGeom>
          <a:noFill/>
        </p:spPr>
        <p:txBody>
          <a:bodyPr wrap="square" rtlCol="0">
            <a:spAutoFit/>
          </a:bodyPr>
          <a:lstStyle/>
          <a:p>
            <a:pPr algn="ctr"/>
            <a:r>
              <a:rPr lang="en-US" sz="2400" dirty="0" smtClean="0"/>
              <a:t>ERCOT Primary Frequency Response – BAL-003-1</a:t>
            </a:r>
          </a:p>
          <a:p>
            <a:pPr algn="ctr"/>
            <a:r>
              <a:rPr lang="en-US" sz="2400" dirty="0" smtClean="0"/>
              <a:t>2014 Bias and Frequency Response Measure</a:t>
            </a:r>
            <a:endParaRPr lang="en-US" sz="2400" dirty="0"/>
          </a:p>
        </p:txBody>
      </p:sp>
      <p:pic>
        <p:nvPicPr>
          <p:cNvPr id="19458" name="Picture 2"/>
          <p:cNvPicPr>
            <a:picLocks noChangeAspect="1" noChangeArrowheads="1"/>
          </p:cNvPicPr>
          <p:nvPr/>
        </p:nvPicPr>
        <p:blipFill>
          <a:blip r:embed="rId2" cstate="print"/>
          <a:srcRect/>
          <a:stretch>
            <a:fillRect/>
          </a:stretch>
        </p:blipFill>
        <p:spPr bwMode="auto">
          <a:xfrm>
            <a:off x="-1" y="1752600"/>
            <a:ext cx="9144001" cy="3881438"/>
          </a:xfrm>
          <a:prstGeom prst="rect">
            <a:avLst/>
          </a:prstGeom>
          <a:noFill/>
          <a:ln w="9525">
            <a:noFill/>
            <a:miter lim="800000"/>
            <a:headEnd/>
            <a:tailEnd/>
          </a:ln>
          <a:effectLst/>
        </p:spPr>
      </p:pic>
      <p:pic>
        <p:nvPicPr>
          <p:cNvPr id="19459" name="Picture 3"/>
          <p:cNvPicPr>
            <a:picLocks noChangeAspect="1" noChangeArrowheads="1"/>
          </p:cNvPicPr>
          <p:nvPr/>
        </p:nvPicPr>
        <p:blipFill>
          <a:blip r:embed="rId3" cstate="print"/>
          <a:srcRect/>
          <a:stretch>
            <a:fillRect/>
          </a:stretch>
        </p:blipFill>
        <p:spPr bwMode="auto">
          <a:xfrm>
            <a:off x="0" y="1219200"/>
            <a:ext cx="9144000" cy="533400"/>
          </a:xfrm>
          <a:prstGeom prst="rect">
            <a:avLst/>
          </a:prstGeom>
          <a:noFill/>
          <a:ln w="9525">
            <a:noFill/>
            <a:miter lim="800000"/>
            <a:headEnd/>
            <a:tailEnd/>
          </a:ln>
          <a:effectLst/>
        </p:spPr>
      </p:pic>
      <p:pic>
        <p:nvPicPr>
          <p:cNvPr id="19460" name="Picture 4"/>
          <p:cNvPicPr>
            <a:picLocks noChangeAspect="1" noChangeArrowheads="1"/>
          </p:cNvPicPr>
          <p:nvPr/>
        </p:nvPicPr>
        <p:blipFill>
          <a:blip r:embed="rId4" cstate="print"/>
          <a:srcRect/>
          <a:stretch>
            <a:fillRect/>
          </a:stretch>
        </p:blipFill>
        <p:spPr bwMode="auto">
          <a:xfrm>
            <a:off x="0" y="5867400"/>
            <a:ext cx="9144000" cy="609600"/>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42863" y="304800"/>
            <a:ext cx="9058275" cy="62484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38100" y="300038"/>
            <a:ext cx="9067800" cy="6257925"/>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33338" y="295275"/>
            <a:ext cx="9077325" cy="6267450"/>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for 2013</a:t>
            </a:r>
            <a:endParaRPr lang="en-US" dirty="0"/>
          </a:p>
        </p:txBody>
      </p:sp>
      <p:sp>
        <p:nvSpPr>
          <p:cNvPr id="3" name="Content Placeholder 2"/>
          <p:cNvSpPr>
            <a:spLocks noGrp="1"/>
          </p:cNvSpPr>
          <p:nvPr>
            <p:ph idx="1"/>
          </p:nvPr>
        </p:nvSpPr>
        <p:spPr>
          <a:xfrm>
            <a:off x="533400" y="1447800"/>
            <a:ext cx="8229600" cy="4953000"/>
          </a:xfrm>
        </p:spPr>
        <p:txBody>
          <a:bodyPr>
            <a:normAutofit fontScale="62500" lnSpcReduction="20000"/>
          </a:bodyPr>
          <a:lstStyle/>
          <a:p>
            <a:pPr lvl="0">
              <a:buFont typeface="Wingdings" pitchFamily="2" charset="2"/>
              <a:buChar char="ü"/>
            </a:pPr>
            <a:r>
              <a:rPr lang="en-US" dirty="0" smtClean="0">
                <a:solidFill>
                  <a:srgbClr val="FF0000"/>
                </a:solidFill>
              </a:rPr>
              <a:t>Formal &amp; documented review/report of frequency responsiveness for Power Augmentation on Combined Cycle Resources (train not individual unit)</a:t>
            </a:r>
          </a:p>
          <a:p>
            <a:pPr lvl="0"/>
            <a:r>
              <a:rPr lang="en-US" dirty="0" smtClean="0">
                <a:solidFill>
                  <a:srgbClr val="FF0000"/>
                </a:solidFill>
              </a:rPr>
              <a:t>Review regulation/GTBD deployment effectiveness (SCR 773)</a:t>
            </a:r>
          </a:p>
          <a:p>
            <a:pPr lvl="0"/>
            <a:r>
              <a:rPr lang="en-US" dirty="0" smtClean="0"/>
              <a:t>Study the impact of HSL/basepoint/generation deviation on compliance and reliability</a:t>
            </a:r>
          </a:p>
          <a:p>
            <a:pPr lvl="0"/>
            <a:r>
              <a:rPr lang="en-US" dirty="0" smtClean="0"/>
              <a:t>Responsive Reserve requirements, qualification vs. compliance. (10min vs. 16 second)</a:t>
            </a:r>
          </a:p>
          <a:p>
            <a:pPr lvl="0"/>
            <a:r>
              <a:rPr lang="en-US" dirty="0" smtClean="0"/>
              <a:t>Standardized/consistent metrics for PFR analysis (BAL001-TRE).</a:t>
            </a:r>
            <a:r>
              <a:rPr lang="en-US" sz="2400" dirty="0" smtClean="0"/>
              <a:t> </a:t>
            </a:r>
            <a:endParaRPr lang="en-US" dirty="0" smtClean="0"/>
          </a:p>
          <a:p>
            <a:pPr lvl="0"/>
            <a:r>
              <a:rPr lang="en-US" dirty="0" smtClean="0"/>
              <a:t>Standardized/reasonable expectations for extreme events (2750MW or larger lost) – driven by NERC.</a:t>
            </a:r>
          </a:p>
          <a:p>
            <a:pPr lvl="0"/>
            <a:r>
              <a:rPr lang="en-US" dirty="0" smtClean="0"/>
              <a:t>No performance required for nonpayment (freq. resp AS)</a:t>
            </a:r>
          </a:p>
          <a:p>
            <a:pPr lvl="0"/>
            <a:r>
              <a:rPr lang="en-US" dirty="0" smtClean="0"/>
              <a:t>ERS impact review with appropriate ERCOT group.  Target Q1-2014</a:t>
            </a:r>
          </a:p>
          <a:p>
            <a:pPr lvl="0"/>
            <a:r>
              <a:rPr lang="en-US" dirty="0" smtClean="0"/>
              <a:t>PMU data understanding of implications</a:t>
            </a:r>
          </a:p>
          <a:p>
            <a:pPr lvl="0"/>
            <a:r>
              <a:rPr lang="en-US" dirty="0" smtClean="0"/>
              <a:t>Pilot of fast frequency response – characterize &amp; create evaluation process.</a:t>
            </a:r>
          </a:p>
          <a:p>
            <a:r>
              <a:rPr lang="en-US" dirty="0" smtClean="0"/>
              <a:t>Work on realistic measurement of combined cycles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 773 - Update</a:t>
            </a:r>
            <a:endParaRPr lang="en-US" dirty="0"/>
          </a:p>
        </p:txBody>
      </p:sp>
      <p:sp>
        <p:nvSpPr>
          <p:cNvPr id="3" name="Content Placeholder 2"/>
          <p:cNvSpPr>
            <a:spLocks noGrp="1"/>
          </p:cNvSpPr>
          <p:nvPr>
            <p:ph idx="1"/>
          </p:nvPr>
        </p:nvSpPr>
        <p:spPr/>
        <p:txBody>
          <a:bodyPr/>
          <a:lstStyle/>
          <a:p>
            <a:r>
              <a:rPr lang="en-US" dirty="0" smtClean="0"/>
              <a:t>Early look at the data (five days)</a:t>
            </a:r>
          </a:p>
          <a:p>
            <a:r>
              <a:rPr lang="en-US" dirty="0" smtClean="0"/>
              <a:t>Some indications that SCR 773 may be successful</a:t>
            </a:r>
          </a:p>
          <a:p>
            <a:r>
              <a:rPr lang="en-US" dirty="0" smtClean="0"/>
              <a:t>Dataset is too small to draw any conclusions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
          <p:cNvSpPr txBox="1">
            <a:spLocks noChangeArrowheads="1"/>
          </p:cNvSpPr>
          <p:nvPr/>
        </p:nvSpPr>
        <p:spPr bwMode="auto">
          <a:xfrm>
            <a:off x="1295400" y="2895600"/>
            <a:ext cx="6477000" cy="708025"/>
          </a:xfrm>
          <a:prstGeom prst="rect">
            <a:avLst/>
          </a:prstGeom>
          <a:noFill/>
          <a:ln w="9525">
            <a:noFill/>
            <a:miter lim="800000"/>
            <a:headEnd/>
            <a:tailEnd/>
          </a:ln>
        </p:spPr>
        <p:txBody>
          <a:bodyPr>
            <a:spAutoFit/>
          </a:bodyPr>
          <a:lstStyle/>
          <a:p>
            <a:pPr algn="ctr"/>
            <a:r>
              <a:rPr lang="en-US" sz="4000" dirty="0"/>
              <a:t>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FRRS update</a:t>
            </a:r>
            <a:endParaRPr lang="en-US" dirty="0"/>
          </a:p>
        </p:txBody>
      </p:sp>
      <p:sp>
        <p:nvSpPr>
          <p:cNvPr id="3" name="Content Placeholder 2"/>
          <p:cNvSpPr>
            <a:spLocks noGrp="1"/>
          </p:cNvSpPr>
          <p:nvPr>
            <p:ph idx="1"/>
          </p:nvPr>
        </p:nvSpPr>
        <p:spPr>
          <a:xfrm>
            <a:off x="457200" y="1570037"/>
            <a:ext cx="8229600" cy="4525963"/>
          </a:xfrm>
        </p:spPr>
        <p:txBody>
          <a:bodyPr/>
          <a:lstStyle/>
          <a:p>
            <a:r>
              <a:rPr lang="en-US" dirty="0" smtClean="0"/>
              <a:t>ERCOT presented analysis</a:t>
            </a:r>
          </a:p>
          <a:p>
            <a:r>
              <a:rPr lang="en-US" dirty="0" smtClean="0"/>
              <a:t>PDCWG provided feedback</a:t>
            </a:r>
          </a:p>
          <a:p>
            <a:r>
              <a:rPr lang="en-US" dirty="0" smtClean="0"/>
              <a:t>Consensus was that the response seems to impact frequency as expected</a:t>
            </a:r>
          </a:p>
          <a:p>
            <a:r>
              <a:rPr lang="en-US" dirty="0" smtClean="0"/>
              <a:t>No consensus on how to “fit” in current market design</a:t>
            </a:r>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842556" y="1421198"/>
            <a:ext cx="7463244" cy="52844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ERCOT </a:t>
            </a:r>
            <a:r>
              <a:rPr lang="en-US" dirty="0" smtClean="0"/>
              <a:t>methodology </a:t>
            </a:r>
            <a:r>
              <a:rPr lang="en-US" dirty="0" smtClean="0"/>
              <a:t>for determining FRRS capacity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PDCWG</a:t>
            </a:r>
            <a:endParaRPr lang="en-US" dirty="0"/>
          </a:p>
        </p:txBody>
      </p:sp>
      <p:sp>
        <p:nvSpPr>
          <p:cNvPr id="3" name="Content Placeholder 2"/>
          <p:cNvSpPr>
            <a:spLocks noGrp="1"/>
          </p:cNvSpPr>
          <p:nvPr>
            <p:ph idx="1"/>
          </p:nvPr>
        </p:nvSpPr>
        <p:spPr>
          <a:xfrm>
            <a:off x="304800" y="1295400"/>
            <a:ext cx="8610600" cy="5410200"/>
          </a:xfrm>
        </p:spPr>
        <p:txBody>
          <a:bodyPr>
            <a:normAutofit fontScale="47500" lnSpcReduction="20000"/>
          </a:bodyPr>
          <a:lstStyle/>
          <a:p>
            <a:pPr lvl="0"/>
            <a:r>
              <a:rPr lang="en-US" b="1" u="sng" dirty="0" smtClean="0"/>
              <a:t>Can it be regulation?</a:t>
            </a:r>
            <a:r>
              <a:rPr lang="en-US" dirty="0" smtClean="0"/>
              <a:t> </a:t>
            </a:r>
          </a:p>
          <a:p>
            <a:pPr lvl="1"/>
            <a:r>
              <a:rPr lang="en-US" dirty="0" smtClean="0"/>
              <a:t>Yes it can, depending on how the Resource allocates its obligation and the performance to the deployments.  </a:t>
            </a:r>
          </a:p>
          <a:p>
            <a:pPr lvl="1"/>
            <a:r>
              <a:rPr lang="en-US" dirty="0" smtClean="0"/>
              <a:t>FRRS can qualify for regulation AS and be evaluated by PDCWG via GREDP metric  </a:t>
            </a:r>
          </a:p>
          <a:p>
            <a:pPr lvl="1"/>
            <a:r>
              <a:rPr lang="en-US" dirty="0" smtClean="0"/>
              <a:t>Example: FRRS Resource with 60MW capacity can serve a 1MW obligation over 60 minutes.  </a:t>
            </a:r>
          </a:p>
          <a:p>
            <a:pPr lvl="1"/>
            <a:r>
              <a:rPr lang="en-US" dirty="0" smtClean="0"/>
              <a:t>FRRS Resources may want to follow the LFC regulation signal that Generation Resources follow to allow for pilot to be evaluated for regulation service.  Current deployment signal is separate from regulation signal</a:t>
            </a:r>
          </a:p>
          <a:p>
            <a:pPr lvl="0"/>
            <a:r>
              <a:rPr lang="en-US" b="1" u="sng" dirty="0" smtClean="0"/>
              <a:t>Should it be regulation?</a:t>
            </a:r>
            <a:r>
              <a:rPr lang="en-US" dirty="0" smtClean="0"/>
              <a:t> </a:t>
            </a:r>
          </a:p>
          <a:p>
            <a:pPr lvl="1"/>
            <a:r>
              <a:rPr lang="en-US" b="1" u="sng" dirty="0" smtClean="0"/>
              <a:t>Maybe not</a:t>
            </a:r>
            <a:r>
              <a:rPr lang="en-US" dirty="0" smtClean="0"/>
              <a:t>.  The quality of response has a higher quality closer to primary frequency response.</a:t>
            </a:r>
          </a:p>
          <a:p>
            <a:pPr lvl="1"/>
            <a:r>
              <a:rPr lang="en-US" dirty="0" smtClean="0"/>
              <a:t>Responsive reserve may be a better fit.</a:t>
            </a:r>
          </a:p>
          <a:p>
            <a:pPr lvl="0"/>
            <a:r>
              <a:rPr lang="en-US" b="1" u="sng" dirty="0" smtClean="0"/>
              <a:t>How does this improve reliability?</a:t>
            </a:r>
            <a:endParaRPr lang="en-US" dirty="0" smtClean="0"/>
          </a:p>
          <a:p>
            <a:pPr lvl="1"/>
            <a:r>
              <a:rPr lang="en-US" dirty="0" smtClean="0"/>
              <a:t>Seems to improve frequency decay during frequency event</a:t>
            </a:r>
          </a:p>
          <a:p>
            <a:pPr lvl="1"/>
            <a:r>
              <a:rPr lang="en-US" dirty="0" smtClean="0"/>
              <a:t>Frequency nadir is raised.</a:t>
            </a:r>
          </a:p>
          <a:p>
            <a:pPr lvl="0"/>
            <a:r>
              <a:rPr lang="en-US" b="1" u="sng" dirty="0" smtClean="0"/>
              <a:t>How much?</a:t>
            </a:r>
          </a:p>
          <a:p>
            <a:pPr lvl="1"/>
            <a:r>
              <a:rPr lang="en-US" dirty="0" smtClean="0"/>
              <a:t>TBD – more of an economic question, QMWG?</a:t>
            </a:r>
          </a:p>
          <a:p>
            <a:pPr lvl="0"/>
            <a:r>
              <a:rPr lang="en-US" b="1" u="sng" dirty="0" smtClean="0"/>
              <a:t>How much regulation can ERCOT stand to be offset by FRRS?</a:t>
            </a:r>
            <a:endParaRPr lang="en-US" dirty="0" smtClean="0"/>
          </a:p>
          <a:p>
            <a:pPr lvl="1"/>
            <a:r>
              <a:rPr lang="en-US" dirty="0" smtClean="0"/>
              <a:t>Current participation (33MW up &amp; 33MW down) levels are expected to be acceptable</a:t>
            </a:r>
          </a:p>
          <a:p>
            <a:pPr lvl="1"/>
            <a:r>
              <a:rPr lang="en-US" dirty="0" smtClean="0"/>
              <a:t>Maximum amount provided should not exceed “ 65MW up &amp; 35MW down”</a:t>
            </a:r>
          </a:p>
          <a:p>
            <a:pPr lvl="1"/>
            <a:r>
              <a:rPr lang="en-US" dirty="0" smtClean="0"/>
              <a:t>Not a 1:1 equivalence of capacity between conventional generators and FRRS resources</a:t>
            </a:r>
          </a:p>
          <a:p>
            <a:pPr lvl="0"/>
            <a:r>
              <a:rPr lang="en-US" b="1" u="sng" dirty="0" smtClean="0"/>
              <a:t>Proposed Changes to deployment?</a:t>
            </a:r>
            <a:endParaRPr lang="en-US" dirty="0" smtClean="0"/>
          </a:p>
          <a:p>
            <a:pPr lvl="1"/>
            <a:r>
              <a:rPr lang="en-US" dirty="0" smtClean="0"/>
              <a:t>Proportional control</a:t>
            </a:r>
          </a:p>
          <a:p>
            <a:pPr lvl="1"/>
            <a:r>
              <a:rPr lang="en-US" dirty="0" smtClean="0"/>
              <a:t>Reserve for unit trips as opposed to frequency control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NPRR 524</a:t>
            </a:r>
            <a:endParaRPr lang="en-US" dirty="0"/>
          </a:p>
        </p:txBody>
      </p:sp>
      <p:sp>
        <p:nvSpPr>
          <p:cNvPr id="3" name="Subtitle 2"/>
          <p:cNvSpPr>
            <a:spLocks noGrp="1"/>
          </p:cNvSpPr>
          <p:nvPr>
            <p:ph type="subTitle" idx="1"/>
          </p:nvPr>
        </p:nvSpPr>
        <p:spPr/>
        <p:txBody>
          <a:bodyPr/>
          <a:lstStyle/>
          <a:p>
            <a:r>
              <a:rPr lang="en-US" dirty="0" smtClean="0"/>
              <a:t>PDCWG &amp; QMWG</a:t>
            </a:r>
          </a:p>
          <a:p>
            <a:r>
              <a:rPr lang="en-US" dirty="0" smtClean="0"/>
              <a:t>5/29/13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NPRR524 considered in joint meeting of PDCWG &amp; QMWG on 5/29/13</a:t>
            </a:r>
          </a:p>
          <a:p>
            <a:r>
              <a:rPr lang="en-US" dirty="0" smtClean="0"/>
              <a:t>Language and comments were considered</a:t>
            </a:r>
          </a:p>
          <a:p>
            <a:r>
              <a:rPr lang="en-US" dirty="0" smtClean="0"/>
              <a:t>All issues raised in the group were understood by NPRR author</a:t>
            </a:r>
          </a:p>
          <a:p>
            <a:r>
              <a:rPr lang="en-US" dirty="0" smtClean="0"/>
              <a:t>Author plans to submit comments to incorporate the changes proposed by this group</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2231</TotalTime>
  <Words>1075</Words>
  <Application>Microsoft Office PowerPoint</Application>
  <PresentationFormat>On-screen Show (4:3)</PresentationFormat>
  <Paragraphs>134</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Default Design</vt:lpstr>
      <vt:lpstr>PDCWG Report to ROS</vt:lpstr>
      <vt:lpstr>May Meetings</vt:lpstr>
      <vt:lpstr>System Oscillations - update</vt:lpstr>
      <vt:lpstr>SCR 773 - Update</vt:lpstr>
      <vt:lpstr>FRRS update</vt:lpstr>
      <vt:lpstr>ERCOT methodology for determining FRRS capacity</vt:lpstr>
      <vt:lpstr>Questions for PDCWG</vt:lpstr>
      <vt:lpstr>NPRR 524</vt:lpstr>
      <vt:lpstr>Summary</vt:lpstr>
      <vt:lpstr>Generator Specific Fundamentals</vt:lpstr>
      <vt:lpstr>ERCOT Specific Fundamentals</vt:lpstr>
      <vt:lpstr>Identified Risks</vt:lpstr>
      <vt:lpstr>Qualification &amp; Deployment</vt:lpstr>
      <vt:lpstr>Testing Impact</vt:lpstr>
      <vt:lpstr>Market Policy</vt:lpstr>
      <vt:lpstr>NPRR 527</vt:lpstr>
      <vt:lpstr>NPRR 527</vt:lpstr>
      <vt:lpstr>Event Review</vt:lpstr>
      <vt:lpstr>ERCOT Frequency Control Report</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Focus for 2013</vt:lpstr>
      <vt:lpstr>Slide 40</vt:lpstr>
    </vt:vector>
  </TitlesOfParts>
  <Company>NRG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PDCWG</dc:creator>
  <cp:lastModifiedBy>David Kee</cp:lastModifiedBy>
  <cp:revision>199</cp:revision>
  <dcterms:created xsi:type="dcterms:W3CDTF">2012-02-27T21:51:50Z</dcterms:created>
  <dcterms:modified xsi:type="dcterms:W3CDTF">2013-06-06T17:41:55Z</dcterms:modified>
</cp:coreProperties>
</file>