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752" r:id="rId2"/>
    <p:sldMasterId id="2147483754" r:id="rId3"/>
    <p:sldMasterId id="2147483755" r:id="rId4"/>
  </p:sldMasterIdLst>
  <p:notesMasterIdLst>
    <p:notesMasterId r:id="rId15"/>
  </p:notesMasterIdLst>
  <p:handoutMasterIdLst>
    <p:handoutMasterId r:id="rId16"/>
  </p:handoutMasterIdLst>
  <p:sldIdLst>
    <p:sldId id="258" r:id="rId5"/>
    <p:sldId id="609" r:id="rId6"/>
    <p:sldId id="608" r:id="rId7"/>
    <p:sldId id="614" r:id="rId8"/>
    <p:sldId id="616" r:id="rId9"/>
    <p:sldId id="604" r:id="rId10"/>
    <p:sldId id="605" r:id="rId11"/>
    <p:sldId id="606" r:id="rId12"/>
    <p:sldId id="610" r:id="rId13"/>
    <p:sldId id="612" r:id="rId14"/>
  </p:sldIdLst>
  <p:sldSz cx="9144000" cy="6858000" type="screen4x3"/>
  <p:notesSz cx="9296400" cy="7010400"/>
  <p:custDataLst>
    <p:tags r:id="rId17"/>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434"/>
    <a:srgbClr val="99CC00"/>
    <a:srgbClr val="40949A"/>
    <a:srgbClr val="0033CC"/>
    <a:srgbClr val="003466"/>
    <a:srgbClr val="800000"/>
    <a:srgbClr val="72B0B4"/>
    <a:srgbClr val="6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53" autoAdjust="0"/>
    <p:restoredTop sz="90955" autoAdjust="0"/>
  </p:normalViewPr>
  <p:slideViewPr>
    <p:cSldViewPr>
      <p:cViewPr>
        <p:scale>
          <a:sx n="100" d="100"/>
          <a:sy n="100" d="100"/>
        </p:scale>
        <p:origin x="-204" y="-72"/>
      </p:cViewPr>
      <p:guideLst>
        <p:guide orient="horz" pos="4224"/>
        <p:guide pos="1536"/>
      </p:guideLst>
    </p:cSldViewPr>
  </p:slideViewPr>
  <p:outlineViewPr>
    <p:cViewPr>
      <p:scale>
        <a:sx n="33" d="100"/>
        <a:sy n="33" d="100"/>
      </p:scale>
      <p:origin x="0" y="86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0" d="100"/>
          <a:sy n="70" d="100"/>
        </p:scale>
        <p:origin x="-900" y="-102"/>
      </p:cViewPr>
      <p:guideLst>
        <p:guide orient="horz" pos="2208"/>
        <p:guide pos="29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575386410032075E-2"/>
          <c:y val="0"/>
          <c:w val="0.9279801691455235"/>
          <c:h val="1"/>
        </c:manualLayout>
      </c:layout>
      <c:pieChart>
        <c:varyColors val="1"/>
        <c:ser>
          <c:idx val="0"/>
          <c:order val="0"/>
          <c:dLbls>
            <c:dLbl>
              <c:idx val="1"/>
              <c:layout>
                <c:manualLayout>
                  <c:x val="0.19972359893252001"/>
                  <c:y val="-8.5007878304511064E-2"/>
                </c:manualLayout>
              </c:layout>
              <c:showLegendKey val="0"/>
              <c:showVal val="0"/>
              <c:showCatName val="1"/>
              <c:showSerName val="0"/>
              <c:showPercent val="1"/>
              <c:showBubbleSize val="0"/>
            </c:dLbl>
            <c:txPr>
              <a:bodyPr/>
              <a:lstStyle/>
              <a:p>
                <a:pPr>
                  <a:defRPr sz="800"/>
                </a:pPr>
                <a:endParaRPr lang="en-US"/>
              </a:p>
            </c:txPr>
            <c:showLegendKey val="0"/>
            <c:showVal val="0"/>
            <c:showCatName val="1"/>
            <c:showSerName val="0"/>
            <c:showPercent val="1"/>
            <c:showBubbleSize val="0"/>
            <c:showLeaderLines val="1"/>
          </c:dLbls>
          <c:cat>
            <c:strRef>
              <c:f>Sheet1!$A$4:$A$5</c:f>
              <c:strCache>
                <c:ptCount val="2"/>
                <c:pt idx="0">
                  <c:v>REs with complete RARF</c:v>
                </c:pt>
                <c:pt idx="1">
                  <c:v>REs with Missing Data</c:v>
                </c:pt>
              </c:strCache>
            </c:strRef>
          </c:cat>
          <c:val>
            <c:numRef>
              <c:f>Sheet1!$B$4:$B$5</c:f>
              <c:numCache>
                <c:formatCode>General</c:formatCode>
                <c:ptCount val="2"/>
                <c:pt idx="0">
                  <c:v>64</c:v>
                </c:pt>
                <c:pt idx="1">
                  <c:v>87</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575386410032075E-2"/>
          <c:y val="0"/>
          <c:w val="0.9279801691455235"/>
          <c:h val="1"/>
        </c:manualLayout>
      </c:layout>
      <c:pieChart>
        <c:varyColors val="1"/>
        <c:ser>
          <c:idx val="0"/>
          <c:order val="0"/>
          <c:dLbls>
            <c:dLbl>
              <c:idx val="0"/>
              <c:layout>
                <c:manualLayout>
                  <c:x val="-0.132841762685729"/>
                  <c:y val="-0.27414711138913689"/>
                </c:manualLayout>
              </c:layout>
              <c:showLegendKey val="0"/>
              <c:showVal val="0"/>
              <c:showCatName val="1"/>
              <c:showSerName val="0"/>
              <c:showPercent val="1"/>
              <c:showBubbleSize val="0"/>
            </c:dLbl>
            <c:dLbl>
              <c:idx val="1"/>
              <c:layout>
                <c:manualLayout>
                  <c:x val="0.19383927363440415"/>
                  <c:y val="0.11774888563959897"/>
                </c:manualLayout>
              </c:layout>
              <c:showLegendKey val="0"/>
              <c:showVal val="0"/>
              <c:showCatName val="1"/>
              <c:showSerName val="0"/>
              <c:showPercent val="1"/>
              <c:showBubbleSize val="0"/>
            </c:dLbl>
            <c:txPr>
              <a:bodyPr/>
              <a:lstStyle/>
              <a:p>
                <a:pPr>
                  <a:defRPr sz="800"/>
                </a:pPr>
                <a:endParaRPr lang="en-US"/>
              </a:p>
            </c:txPr>
            <c:showLegendKey val="0"/>
            <c:showVal val="0"/>
            <c:showCatName val="1"/>
            <c:showSerName val="0"/>
            <c:showPercent val="1"/>
            <c:showBubbleSize val="0"/>
            <c:showLeaderLines val="1"/>
          </c:dLbls>
          <c:cat>
            <c:strRef>
              <c:f>'[Chart in Microsoft PowerPoint]Sheet1'!$N$4:$N$5</c:f>
              <c:strCache>
                <c:ptCount val="2"/>
                <c:pt idx="0">
                  <c:v>Complete Data</c:v>
                </c:pt>
                <c:pt idx="1">
                  <c:v>Missing Data</c:v>
                </c:pt>
              </c:strCache>
            </c:strRef>
          </c:cat>
          <c:val>
            <c:numRef>
              <c:f>'[Chart in Microsoft PowerPoint]Sheet1'!$O$4:$O$5</c:f>
              <c:numCache>
                <c:formatCode>General</c:formatCode>
                <c:ptCount val="2"/>
                <c:pt idx="0">
                  <c:v>12658</c:v>
                </c:pt>
                <c:pt idx="1">
                  <c:v>2665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575386410032075E-2"/>
          <c:y val="0"/>
          <c:w val="0.9279801691455235"/>
          <c:h val="1"/>
        </c:manualLayout>
      </c:layout>
      <c:pieChart>
        <c:varyColors val="1"/>
        <c:ser>
          <c:idx val="0"/>
          <c:order val="0"/>
          <c:dLbls>
            <c:dLbl>
              <c:idx val="0"/>
              <c:layout>
                <c:manualLayout>
                  <c:x val="-0.24069293113130441"/>
                  <c:y val="-0.2445686349473675"/>
                </c:manualLayout>
              </c:layout>
              <c:showLegendKey val="0"/>
              <c:showVal val="0"/>
              <c:showCatName val="1"/>
              <c:showSerName val="0"/>
              <c:showPercent val="1"/>
              <c:showBubbleSize val="0"/>
            </c:dLbl>
            <c:dLbl>
              <c:idx val="1"/>
              <c:layout>
                <c:manualLayout>
                  <c:x val="0.16441739167501834"/>
                  <c:y val="0.20779215112870406"/>
                </c:manualLayout>
              </c:layout>
              <c:showLegendKey val="0"/>
              <c:showVal val="0"/>
              <c:showCatName val="1"/>
              <c:showSerName val="0"/>
              <c:showPercent val="1"/>
              <c:showBubbleSize val="0"/>
            </c:dLbl>
            <c:txPr>
              <a:bodyPr/>
              <a:lstStyle/>
              <a:p>
                <a:pPr>
                  <a:defRPr sz="800"/>
                </a:pPr>
                <a:endParaRPr lang="en-US"/>
              </a:p>
            </c:txPr>
            <c:showLegendKey val="0"/>
            <c:showVal val="0"/>
            <c:showCatName val="1"/>
            <c:showSerName val="0"/>
            <c:showPercent val="1"/>
            <c:showBubbleSize val="0"/>
            <c:showLeaderLines val="1"/>
          </c:dLbls>
          <c:cat>
            <c:strRef>
              <c:f>'[Chart in Microsoft PowerPoint]Sheet1'!$H$5:$H$6</c:f>
              <c:strCache>
                <c:ptCount val="2"/>
                <c:pt idx="0">
                  <c:v>Capacity with complete Rarf</c:v>
                </c:pt>
                <c:pt idx="1">
                  <c:v>Capacity with incomplete Rarf</c:v>
                </c:pt>
              </c:strCache>
            </c:strRef>
          </c:cat>
          <c:val>
            <c:numRef>
              <c:f>'[Chart in Microsoft PowerPoint]Sheet1'!$I$5:$I$6</c:f>
              <c:numCache>
                <c:formatCode>General</c:formatCode>
                <c:ptCount val="2"/>
                <c:pt idx="0">
                  <c:v>63653</c:v>
                </c:pt>
                <c:pt idx="1">
                  <c:v>28798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88122" tIns="44062" rIns="88122" bIns="44062"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5265738" y="0"/>
            <a:ext cx="4029075" cy="350838"/>
          </a:xfrm>
          <a:prstGeom prst="rect">
            <a:avLst/>
          </a:prstGeom>
        </p:spPr>
        <p:txBody>
          <a:bodyPr vert="horz" lIns="88122" tIns="44062" rIns="88122" bIns="44062" rtlCol="0"/>
          <a:lstStyle>
            <a:lvl1pPr algn="r">
              <a:defRPr sz="1200">
                <a:cs typeface="+mn-cs"/>
              </a:defRPr>
            </a:lvl1pPr>
          </a:lstStyle>
          <a:p>
            <a:pPr>
              <a:defRPr/>
            </a:pPr>
            <a:fld id="{E537C580-1E32-4994-A8BA-0366633A9055}" type="datetimeFigureOut">
              <a:rPr lang="en-US"/>
              <a:pPr>
                <a:defRPr/>
              </a:pPr>
              <a:t>6/11/2013</a:t>
            </a:fld>
            <a:endParaRPr lang="en-US"/>
          </a:p>
        </p:txBody>
      </p:sp>
      <p:sp>
        <p:nvSpPr>
          <p:cNvPr id="4" name="Footer Placeholder 3"/>
          <p:cNvSpPr>
            <a:spLocks noGrp="1"/>
          </p:cNvSpPr>
          <p:nvPr>
            <p:ph type="ftr" sz="quarter" idx="2"/>
          </p:nvPr>
        </p:nvSpPr>
        <p:spPr>
          <a:xfrm>
            <a:off x="0" y="6659563"/>
            <a:ext cx="4029075" cy="349250"/>
          </a:xfrm>
          <a:prstGeom prst="rect">
            <a:avLst/>
          </a:prstGeom>
        </p:spPr>
        <p:txBody>
          <a:bodyPr vert="horz" lIns="88122" tIns="44062" rIns="88122" bIns="44062"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5265738" y="6659563"/>
            <a:ext cx="4029075" cy="349250"/>
          </a:xfrm>
          <a:prstGeom prst="rect">
            <a:avLst/>
          </a:prstGeom>
        </p:spPr>
        <p:txBody>
          <a:bodyPr vert="horz" lIns="88122" tIns="44062" rIns="88122" bIns="44062" rtlCol="0" anchor="b"/>
          <a:lstStyle>
            <a:lvl1pPr algn="r">
              <a:defRPr sz="1200">
                <a:cs typeface="+mn-cs"/>
              </a:defRPr>
            </a:lvl1pPr>
          </a:lstStyle>
          <a:p>
            <a:pPr>
              <a:defRPr/>
            </a:pPr>
            <a:fld id="{20D6082E-F018-4342-8F5B-17EC963B1DFA}" type="slidenum">
              <a:rPr lang="en-US"/>
              <a:pPr>
                <a:defRPr/>
              </a:pPr>
              <a:t>‹#›</a:t>
            </a:fld>
            <a:endParaRPr lang="en-US"/>
          </a:p>
        </p:txBody>
      </p:sp>
    </p:spTree>
    <p:extLst>
      <p:ext uri="{BB962C8B-B14F-4D97-AF65-F5344CB8AC3E}">
        <p14:creationId xmlns:p14="http://schemas.microsoft.com/office/powerpoint/2010/main" val="36678029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4029075" cy="350838"/>
          </a:xfrm>
          <a:prstGeom prst="rect">
            <a:avLst/>
          </a:prstGeom>
          <a:noFill/>
          <a:ln w="9525">
            <a:noFill/>
            <a:miter lim="800000"/>
            <a:headEnd/>
            <a:tailEnd/>
          </a:ln>
          <a:effectLst/>
        </p:spPr>
        <p:txBody>
          <a:bodyPr vert="horz" wrap="square" lIns="93147" tIns="46573" rIns="93147" bIns="46573" numCol="1" anchor="t" anchorCtr="0" compatLnSpc="1">
            <a:prstTxWarp prst="textNoShape">
              <a:avLst/>
            </a:prstTxWarp>
          </a:bodyPr>
          <a:lstStyle>
            <a:lvl1pPr>
              <a:defRPr sz="1200">
                <a:cs typeface="+mn-cs"/>
              </a:defRPr>
            </a:lvl1pPr>
          </a:lstStyle>
          <a:p>
            <a:pPr>
              <a:defRPr/>
            </a:pPr>
            <a:endParaRPr lang="en-US"/>
          </a:p>
        </p:txBody>
      </p:sp>
      <p:sp>
        <p:nvSpPr>
          <p:cNvPr id="27651" name="Rectangle 3"/>
          <p:cNvSpPr>
            <a:spLocks noGrp="1" noChangeArrowheads="1"/>
          </p:cNvSpPr>
          <p:nvPr>
            <p:ph type="dt" idx="1"/>
          </p:nvPr>
        </p:nvSpPr>
        <p:spPr bwMode="auto">
          <a:xfrm>
            <a:off x="5265738" y="0"/>
            <a:ext cx="4029075" cy="350838"/>
          </a:xfrm>
          <a:prstGeom prst="rect">
            <a:avLst/>
          </a:prstGeom>
          <a:noFill/>
          <a:ln w="9525">
            <a:noFill/>
            <a:miter lim="800000"/>
            <a:headEnd/>
            <a:tailEnd/>
          </a:ln>
          <a:effectLst/>
        </p:spPr>
        <p:txBody>
          <a:bodyPr vert="horz" wrap="square" lIns="93147" tIns="46573" rIns="93147" bIns="46573" numCol="1" anchor="t" anchorCtr="0" compatLnSpc="1">
            <a:prstTxWarp prst="textNoShape">
              <a:avLst/>
            </a:prstTxWarp>
          </a:bodyPr>
          <a:lstStyle>
            <a:lvl1pPr algn="r">
              <a:defRPr sz="1200">
                <a:cs typeface="+mn-cs"/>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2895600" y="525463"/>
            <a:ext cx="3505200" cy="2628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930275" y="3330575"/>
            <a:ext cx="7435850" cy="3154363"/>
          </a:xfrm>
          <a:prstGeom prst="rect">
            <a:avLst/>
          </a:prstGeom>
          <a:noFill/>
          <a:ln w="9525">
            <a:noFill/>
            <a:miter lim="800000"/>
            <a:headEnd/>
            <a:tailEnd/>
          </a:ln>
          <a:effectLst/>
        </p:spPr>
        <p:txBody>
          <a:bodyPr vert="horz" wrap="square" lIns="93147" tIns="46573" rIns="93147" bIns="465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6657975"/>
            <a:ext cx="4029075" cy="350838"/>
          </a:xfrm>
          <a:prstGeom prst="rect">
            <a:avLst/>
          </a:prstGeom>
          <a:noFill/>
          <a:ln w="9525">
            <a:noFill/>
            <a:miter lim="800000"/>
            <a:headEnd/>
            <a:tailEnd/>
          </a:ln>
          <a:effectLst/>
        </p:spPr>
        <p:txBody>
          <a:bodyPr vert="horz" wrap="square" lIns="93147" tIns="46573" rIns="93147" bIns="46573" numCol="1" anchor="b" anchorCtr="0" compatLnSpc="1">
            <a:prstTxWarp prst="textNoShape">
              <a:avLst/>
            </a:prstTxWarp>
          </a:bodyPr>
          <a:lstStyle>
            <a:lvl1pPr>
              <a:defRPr sz="1200">
                <a:cs typeface="+mn-cs"/>
              </a:defRPr>
            </a:lvl1pPr>
          </a:lstStyle>
          <a:p>
            <a:pPr>
              <a:defRPr/>
            </a:pPr>
            <a:endParaRPr lang="en-US"/>
          </a:p>
        </p:txBody>
      </p:sp>
      <p:sp>
        <p:nvSpPr>
          <p:cNvPr id="27655" name="Rectangle 7"/>
          <p:cNvSpPr>
            <a:spLocks noGrp="1" noChangeArrowheads="1"/>
          </p:cNvSpPr>
          <p:nvPr>
            <p:ph type="sldNum" sz="quarter" idx="5"/>
          </p:nvPr>
        </p:nvSpPr>
        <p:spPr bwMode="auto">
          <a:xfrm>
            <a:off x="5265738" y="6657975"/>
            <a:ext cx="4029075" cy="350838"/>
          </a:xfrm>
          <a:prstGeom prst="rect">
            <a:avLst/>
          </a:prstGeom>
          <a:noFill/>
          <a:ln w="9525">
            <a:noFill/>
            <a:miter lim="800000"/>
            <a:headEnd/>
            <a:tailEnd/>
          </a:ln>
          <a:effectLst/>
        </p:spPr>
        <p:txBody>
          <a:bodyPr vert="horz" wrap="square" lIns="93147" tIns="46573" rIns="93147" bIns="46573" numCol="1" anchor="b" anchorCtr="0" compatLnSpc="1">
            <a:prstTxWarp prst="textNoShape">
              <a:avLst/>
            </a:prstTxWarp>
          </a:bodyPr>
          <a:lstStyle>
            <a:lvl1pPr algn="r">
              <a:defRPr sz="1200">
                <a:cs typeface="+mn-cs"/>
              </a:defRPr>
            </a:lvl1pPr>
          </a:lstStyle>
          <a:p>
            <a:pPr>
              <a:defRPr/>
            </a:pPr>
            <a:fld id="{B4991D42-0209-43FD-B98D-3009C2EEA0D2}" type="slidenum">
              <a:rPr lang="en-US"/>
              <a:pPr>
                <a:defRPr/>
              </a:pPr>
              <a:t>‹#›</a:t>
            </a:fld>
            <a:endParaRPr lang="en-US" dirty="0"/>
          </a:p>
        </p:txBody>
      </p:sp>
    </p:spTree>
    <p:extLst>
      <p:ext uri="{BB962C8B-B14F-4D97-AF65-F5344CB8AC3E}">
        <p14:creationId xmlns:p14="http://schemas.microsoft.com/office/powerpoint/2010/main" val="121439068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2532" name="Slide Number Placeholder 3"/>
          <p:cNvSpPr>
            <a:spLocks noGrp="1"/>
          </p:cNvSpPr>
          <p:nvPr>
            <p:ph type="sldNum" sz="quarter" idx="5"/>
          </p:nvPr>
        </p:nvSpPr>
        <p:spPr/>
        <p:txBody>
          <a:bodyPr/>
          <a:lstStyle/>
          <a:p>
            <a:pPr>
              <a:defRPr/>
            </a:pPr>
            <a:fld id="{D93B2396-1682-4C53-AEB0-41A5D67A338C}" type="slidenum">
              <a:rPr lang="en-US" smtClean="0"/>
              <a:pPr>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2532" name="Slide Number Placeholder 3"/>
          <p:cNvSpPr>
            <a:spLocks noGrp="1"/>
          </p:cNvSpPr>
          <p:nvPr>
            <p:ph type="sldNum" sz="quarter" idx="5"/>
          </p:nvPr>
        </p:nvSpPr>
        <p:spPr/>
        <p:txBody>
          <a:bodyPr/>
          <a:lstStyle/>
          <a:p>
            <a:pPr>
              <a:defRPr/>
            </a:pPr>
            <a:fld id="{D93B2396-1682-4C53-AEB0-41A5D67A338C}" type="slidenum">
              <a:rPr lang="en-US" smtClean="0"/>
              <a:pPr>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4991D42-0209-43FD-B98D-3009C2EEA0D2}" type="slidenum">
              <a:rPr lang="en-US" smtClean="0"/>
              <a:pPr>
                <a:defRPr/>
              </a:pPr>
              <a:t>9</a:t>
            </a:fld>
            <a:endParaRPr lang="en-US" dirty="0"/>
          </a:p>
        </p:txBody>
      </p:sp>
    </p:spTree>
    <p:extLst>
      <p:ext uri="{BB962C8B-B14F-4D97-AF65-F5344CB8AC3E}">
        <p14:creationId xmlns:p14="http://schemas.microsoft.com/office/powerpoint/2010/main" val="1518374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a:defRPr/>
            </a:pPr>
            <a:endParaRPr lang="en-US"/>
          </a:p>
        </p:txBody>
      </p:sp>
      <p:pic>
        <p:nvPicPr>
          <p:cNvPr id="5" name="Picture 7" descr="ERCOT_Logo_2c_no_bckgrnd.eps"/>
          <p:cNvPicPr>
            <a:picLocks noChangeAspect="1"/>
          </p:cNvPicPr>
          <p:nvPr userDrawn="1"/>
        </p:nvPicPr>
        <p:blipFill>
          <a:blip r:embed="rId2" cstate="print">
            <a:extLst>
              <a:ext uri="{28A0092B-C50C-407E-A947-70E740481C1C}">
                <a14:useLocalDpi xmlns:a14="http://schemas.microsoft.com/office/drawing/2010/main" val="0"/>
              </a:ext>
            </a:extLst>
          </a:blip>
          <a:srcRect b="36539"/>
          <a:stretch>
            <a:fillRect/>
          </a:stretch>
        </p:blipFill>
        <p:spPr bwMode="auto">
          <a:xfrm>
            <a:off x="242888" y="304800"/>
            <a:ext cx="1281112"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February 21, 2012</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cap="small">
                <a:solidFill>
                  <a:schemeClr val="tx1"/>
                </a:solidFill>
              </a:defRPr>
            </a:lvl1pPr>
          </a:lstStyle>
          <a:p>
            <a:pPr>
              <a:defRPr/>
            </a:pPr>
            <a:r>
              <a:rPr lang="en-US"/>
              <a:t>ERCOT Public</a:t>
            </a:r>
            <a:endParaRPr lang="en-US" dirty="0"/>
          </a:p>
        </p:txBody>
      </p:sp>
    </p:spTree>
    <p:extLst>
      <p:ext uri="{BB962C8B-B14F-4D97-AF65-F5344CB8AC3E}">
        <p14:creationId xmlns:p14="http://schemas.microsoft.com/office/powerpoint/2010/main" val="2465873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324600"/>
            <a:ext cx="9144000" cy="533400"/>
          </a:xfrm>
          <a:prstGeom prst="rect">
            <a:avLst/>
          </a:prstGeom>
          <a:gradFill flip="none" rotWithShape="1">
            <a:gsLst>
              <a:gs pos="100000">
                <a:schemeClr val="bg1">
                  <a:lumMod val="95000"/>
                </a:schemeClr>
              </a:gs>
              <a:gs pos="0">
                <a:schemeClr val="bg1">
                  <a:lumMod val="65000"/>
                </a:schemeClr>
              </a:gs>
            </a:gsLst>
            <a:lin ang="16200000" scaled="0"/>
            <a:tileRect/>
          </a:gradFill>
          <a:ln w="9525">
            <a:noFill/>
            <a:miter lim="800000"/>
            <a:headEnd/>
            <a:tailEnd/>
          </a:ln>
          <a:effectLst/>
        </p:spPr>
        <p:txBody>
          <a:bodyPr wrap="none" anchor="ctr"/>
          <a:lstStyle/>
          <a:p>
            <a:pPr>
              <a:defRPr/>
            </a:pPr>
            <a:endParaRPr lang="en-US" dirty="0">
              <a:solidFill>
                <a:schemeClr val="bg1">
                  <a:lumMod val="85000"/>
                </a:schemeClr>
              </a:solidFill>
              <a:cs typeface="+mn-cs"/>
            </a:endParaRPr>
          </a:p>
        </p:txBody>
      </p:sp>
      <p:sp>
        <p:nvSpPr>
          <p:cNvPr id="5" name="Line 11"/>
          <p:cNvSpPr>
            <a:spLocks noChangeShapeType="1"/>
          </p:cNvSpPr>
          <p:nvPr userDrawn="1"/>
        </p:nvSpPr>
        <p:spPr bwMode="auto">
          <a:xfrm>
            <a:off x="1219200" y="6492875"/>
            <a:ext cx="0" cy="219075"/>
          </a:xfrm>
          <a:prstGeom prst="line">
            <a:avLst/>
          </a:prstGeom>
          <a:noFill/>
          <a:ln w="9525">
            <a:solidFill>
              <a:schemeClr val="tx1"/>
            </a:solidFill>
            <a:round/>
            <a:headEnd/>
            <a:tailEnd/>
          </a:ln>
        </p:spPr>
        <p:txBody>
          <a:bodyPr/>
          <a:lstStyle/>
          <a:p>
            <a:pPr>
              <a:defRPr/>
            </a:pPr>
            <a:endParaRPr lang="en-US"/>
          </a:p>
        </p:txBody>
      </p:sp>
      <p:sp>
        <p:nvSpPr>
          <p:cNvPr id="6" name="Rectangle 5"/>
          <p:cNvSpPr>
            <a:spLocks noChangeArrowheads="1"/>
          </p:cNvSpPr>
          <p:nvPr userDrawn="1"/>
        </p:nvSpPr>
        <p:spPr bwMode="auto">
          <a:xfrm>
            <a:off x="3429000" y="6511925"/>
            <a:ext cx="2514600" cy="457200"/>
          </a:xfrm>
          <a:prstGeom prst="rect">
            <a:avLst/>
          </a:prstGeom>
          <a:noFill/>
          <a:ln w="9525">
            <a:noFill/>
            <a:miter lim="800000"/>
            <a:headEnd/>
            <a:tailEnd/>
          </a:ln>
          <a:effectLst/>
        </p:spPr>
        <p:txBody>
          <a:bodyPr/>
          <a:lstStyle/>
          <a:p>
            <a:pPr algn="ctr">
              <a:defRPr/>
            </a:pPr>
            <a:fld id="{437431E7-0972-41F4-97DC-B45EB13A50DA}" type="slidenum">
              <a:rPr lang="en-US" sz="1000" b="1" cap="all">
                <a:cs typeface="+mn-cs"/>
              </a:rPr>
              <a:pPr algn="ctr">
                <a:defRPr/>
              </a:pPr>
              <a:t>‹#›</a:t>
            </a:fld>
            <a:endParaRPr lang="en-US" sz="1000" b="1" cap="all" dirty="0">
              <a:cs typeface="+mn-cs"/>
            </a:endParaRPr>
          </a:p>
        </p:txBody>
      </p:sp>
      <p:pic>
        <p:nvPicPr>
          <p:cNvPr id="7" name="Picture 9" descr="ERCOT_Logo_2c_no_bckgrnd.eps"/>
          <p:cNvPicPr>
            <a:picLocks noChangeAspect="1"/>
          </p:cNvPicPr>
          <p:nvPr userDrawn="1"/>
        </p:nvPicPr>
        <p:blipFill>
          <a:blip r:embed="rId2">
            <a:extLst>
              <a:ext uri="{28A0092B-C50C-407E-A947-70E740481C1C}">
                <a14:useLocalDpi xmlns:a14="http://schemas.microsoft.com/office/drawing/2010/main" val="0"/>
              </a:ext>
            </a:extLst>
          </a:blip>
          <a:srcRect b="36539"/>
          <a:stretch>
            <a:fillRect/>
          </a:stretch>
        </p:blipFill>
        <p:spPr bwMode="auto">
          <a:xfrm>
            <a:off x="152400" y="6432550"/>
            <a:ext cx="8382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400" b="1">
                <a:solidFill>
                  <a:srgbClr val="40949A"/>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vl1pPr>
            <a:lvl2pPr>
              <a:defRPr sz="2200"/>
            </a:lvl2pPr>
            <a:lvl3pPr>
              <a:defRPr sz="2200"/>
            </a:lvl3pPr>
            <a:lvl4pPr>
              <a:defRPr sz="2200"/>
            </a:lvl4pPr>
            <a:lvl5pPr>
              <a:defRPr sz="2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5"/>
          <p:cNvSpPr>
            <a:spLocks noGrp="1" noChangeArrowheads="1"/>
          </p:cNvSpPr>
          <p:nvPr>
            <p:ph type="ftr" sz="quarter" idx="10"/>
          </p:nvPr>
        </p:nvSpPr>
        <p:spPr/>
        <p:txBody>
          <a:bodyPr/>
          <a:lstStyle>
            <a:lvl1pPr algn="r">
              <a:defRPr sz="1000" b="1" cap="all"/>
            </a:lvl1pPr>
          </a:lstStyle>
          <a:p>
            <a:pPr>
              <a:defRPr/>
            </a:pPr>
            <a:r>
              <a:rPr lang="en-US"/>
              <a:t>ERCOT Public</a:t>
            </a:r>
            <a:endParaRPr lang="en-US" dirty="0"/>
          </a:p>
        </p:txBody>
      </p:sp>
      <p:sp>
        <p:nvSpPr>
          <p:cNvPr id="9" name="Rectangle 4"/>
          <p:cNvSpPr>
            <a:spLocks noGrp="1" noChangeArrowheads="1"/>
          </p:cNvSpPr>
          <p:nvPr>
            <p:ph type="dt" sz="half" idx="11"/>
          </p:nvPr>
        </p:nvSpPr>
        <p:spPr/>
        <p:txBody>
          <a:bodyPr/>
          <a:lstStyle>
            <a:lvl1pPr>
              <a:defRPr sz="1000" b="1" cap="all"/>
            </a:lvl1pPr>
          </a:lstStyle>
          <a:p>
            <a:pPr>
              <a:defRPr/>
            </a:pPr>
            <a:r>
              <a:rPr lang="en-US"/>
              <a:t>February 21, 2012</a:t>
            </a:r>
            <a:endParaRPr lang="en-US" dirty="0"/>
          </a:p>
        </p:txBody>
      </p:sp>
    </p:spTree>
    <p:extLst>
      <p:ext uri="{BB962C8B-B14F-4D97-AF65-F5344CB8AC3E}">
        <p14:creationId xmlns:p14="http://schemas.microsoft.com/office/powerpoint/2010/main" val="2908936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1">
                <a:solidFill>
                  <a:srgbClr val="40949A"/>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1433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rgbClr val="000000"/>
                </a:solidFill>
              </a:defRPr>
            </a:lvl1pPr>
          </a:lstStyle>
          <a:p>
            <a:pPr>
              <a:defRPr/>
            </a:pPr>
            <a:r>
              <a:rPr lang="en-US"/>
              <a:t>February 21, 2012</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rgbClr val="000000"/>
                </a:solidFill>
              </a:defRPr>
            </a:lvl1pPr>
          </a:lstStyle>
          <a:p>
            <a:pPr>
              <a:defRPr/>
            </a:pPr>
            <a:r>
              <a:rPr lang="en-US"/>
              <a:t>ERCOT Public</a:t>
            </a:r>
            <a:endParaRPr lang="en-US" dirty="0"/>
          </a:p>
        </p:txBody>
      </p:sp>
    </p:spTree>
    <p:extLst>
      <p:ext uri="{BB962C8B-B14F-4D97-AF65-F5344CB8AC3E}">
        <p14:creationId xmlns:p14="http://schemas.microsoft.com/office/powerpoint/2010/main" val="1066557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6319838" y="25400"/>
            <a:ext cx="2373312" cy="584200"/>
          </a:xfrm>
          <a:prstGeom prst="rect">
            <a:avLst/>
          </a:prstGeom>
          <a:noFill/>
          <a:ln w="9525">
            <a:noFill/>
            <a:miter lim="800000"/>
            <a:headEnd/>
            <a:tailEnd/>
          </a:ln>
        </p:spPr>
        <p:txBody>
          <a:bodyPr wrap="none">
            <a:spAutoFit/>
          </a:bodyPr>
          <a:lstStyle/>
          <a:p>
            <a:pPr>
              <a:defRPr/>
            </a:pPr>
            <a:r>
              <a:rPr lang="en-US" sz="3200" b="1">
                <a:solidFill>
                  <a:srgbClr val="FF3300"/>
                </a:solidFill>
              </a:rPr>
              <a:t>OLD SLIDE</a:t>
            </a:r>
          </a:p>
        </p:txBody>
      </p:sp>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p:txBody>
          <a:bodyPr/>
          <a:lstStyle>
            <a:lvl1pPr>
              <a:defRPr/>
            </a:lvl1pPr>
          </a:lstStyle>
          <a:p>
            <a:pPr>
              <a:defRPr/>
            </a:pPr>
            <a:r>
              <a:rPr lang="en-US"/>
              <a:t>ERCOT Public</a:t>
            </a:r>
            <a:endParaRPr lang="en-US" dirty="0"/>
          </a:p>
        </p:txBody>
      </p:sp>
      <p:sp>
        <p:nvSpPr>
          <p:cNvPr id="6" name="Rectangle 4"/>
          <p:cNvSpPr>
            <a:spLocks noGrp="1" noChangeArrowheads="1"/>
          </p:cNvSpPr>
          <p:nvPr>
            <p:ph type="dt" sz="half" idx="11"/>
          </p:nvPr>
        </p:nvSpPr>
        <p:spPr/>
        <p:txBody>
          <a:bodyPr/>
          <a:lstStyle>
            <a:lvl1pPr>
              <a:defRPr/>
            </a:lvl1pPr>
          </a:lstStyle>
          <a:p>
            <a:pPr>
              <a:defRPr/>
            </a:pPr>
            <a:r>
              <a:rPr lang="en-US"/>
              <a:t>February 21, 2012</a:t>
            </a:r>
            <a:endParaRPr lang="en-US" dirty="0"/>
          </a:p>
        </p:txBody>
      </p:sp>
    </p:spTree>
    <p:extLst>
      <p:ext uri="{BB962C8B-B14F-4D97-AF65-F5344CB8AC3E}">
        <p14:creationId xmlns:p14="http://schemas.microsoft.com/office/powerpoint/2010/main" val="967329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ERCOT Public</a:t>
            </a:r>
            <a:endParaRPr lang="en-US" dirty="0"/>
          </a:p>
        </p:txBody>
      </p:sp>
      <p:sp>
        <p:nvSpPr>
          <p:cNvPr id="5" name="Rectangle 4"/>
          <p:cNvSpPr>
            <a:spLocks noGrp="1" noChangeArrowheads="1"/>
          </p:cNvSpPr>
          <p:nvPr>
            <p:ph type="dt" sz="half" idx="11"/>
          </p:nvPr>
        </p:nvSpPr>
        <p:spPr/>
        <p:txBody>
          <a:bodyPr/>
          <a:lstStyle>
            <a:lvl1pPr>
              <a:defRPr/>
            </a:lvl1pPr>
          </a:lstStyle>
          <a:p>
            <a:pPr>
              <a:defRPr/>
            </a:pPr>
            <a:r>
              <a:rPr lang="en-US"/>
              <a:t>February 21, 2012</a:t>
            </a:r>
            <a:endParaRPr lang="en-US" dirty="0"/>
          </a:p>
        </p:txBody>
      </p:sp>
    </p:spTree>
    <p:extLst>
      <p:ext uri="{BB962C8B-B14F-4D97-AF65-F5344CB8AC3E}">
        <p14:creationId xmlns:p14="http://schemas.microsoft.com/office/powerpoint/2010/main" val="3353542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Line 12"/>
          <p:cNvSpPr>
            <a:spLocks noChangeShapeType="1"/>
          </p:cNvSpPr>
          <p:nvPr/>
        </p:nvSpPr>
        <p:spPr bwMode="auto">
          <a:xfrm>
            <a:off x="0" y="673100"/>
            <a:ext cx="9144000" cy="0"/>
          </a:xfrm>
          <a:prstGeom prst="line">
            <a:avLst/>
          </a:prstGeom>
          <a:noFill/>
          <a:ln w="57150">
            <a:solidFill>
              <a:srgbClr val="40949A"/>
            </a:solidFill>
            <a:round/>
            <a:headEnd/>
            <a:tailEnd/>
          </a:ln>
        </p:spPr>
        <p:txBody>
          <a:bodyPr/>
          <a:lstStyle/>
          <a:p>
            <a:pPr>
              <a:defRPr/>
            </a:pPr>
            <a:endParaRPr lang="en-US"/>
          </a:p>
        </p:txBody>
      </p:sp>
      <p:sp>
        <p:nvSpPr>
          <p:cNvPr id="5" name="Rectangle 5"/>
          <p:cNvSpPr>
            <a:spLocks noGrp="1" noChangeArrowheads="1"/>
          </p:cNvSpPr>
          <p:nvPr>
            <p:ph type="ftr" sz="quarter" idx="3"/>
          </p:nvPr>
        </p:nvSpPr>
        <p:spPr bwMode="auto">
          <a:xfrm>
            <a:off x="6248400" y="6492875"/>
            <a:ext cx="25146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cap="all">
                <a:cs typeface="+mn-cs"/>
              </a:defRPr>
            </a:lvl1pPr>
          </a:lstStyle>
          <a:p>
            <a:pPr>
              <a:defRPr/>
            </a:pPr>
            <a:r>
              <a:rPr lang="en-US"/>
              <a:t>ERCOT Public</a:t>
            </a:r>
            <a:endParaRPr lang="en-US" dirty="0"/>
          </a:p>
        </p:txBody>
      </p:sp>
      <p:sp>
        <p:nvSpPr>
          <p:cNvPr id="6" name="Rectangle 4"/>
          <p:cNvSpPr>
            <a:spLocks noGrp="1" noChangeArrowheads="1"/>
          </p:cNvSpPr>
          <p:nvPr>
            <p:ph type="dt" sz="half" idx="2"/>
          </p:nvPr>
        </p:nvSpPr>
        <p:spPr bwMode="auto">
          <a:xfrm>
            <a:off x="1295400" y="6492875"/>
            <a:ext cx="21336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cap="all">
                <a:cs typeface="+mn-cs"/>
              </a:defRPr>
            </a:lvl1pPr>
          </a:lstStyle>
          <a:p>
            <a:pPr>
              <a:defRPr/>
            </a:pPr>
            <a:r>
              <a:rPr lang="en-US"/>
              <a:t>February 21, 2012</a:t>
            </a:r>
            <a:endParaRPr lang="en-US" dirty="0"/>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Lst>
  <p:hf sldNum="0" hdr="0"/>
  <p:txStyles>
    <p:titleStyle>
      <a:lvl1pPr algn="l" rtl="0" eaLnBrk="0" fontAlgn="base" hangingPunct="0">
        <a:spcBef>
          <a:spcPct val="0"/>
        </a:spcBef>
        <a:spcAft>
          <a:spcPct val="0"/>
        </a:spcAft>
        <a:defRPr sz="2000" cap="small">
          <a:solidFill>
            <a:srgbClr val="40949A"/>
          </a:solidFill>
          <a:latin typeface="+mj-lt"/>
          <a:ea typeface="+mj-ea"/>
          <a:cs typeface="+mj-cs"/>
        </a:defRPr>
      </a:lvl1pPr>
      <a:lvl2pPr algn="l" rtl="0" eaLnBrk="0" fontAlgn="base" hangingPunct="0">
        <a:spcBef>
          <a:spcPct val="0"/>
        </a:spcBef>
        <a:spcAft>
          <a:spcPct val="0"/>
        </a:spcAft>
        <a:defRPr sz="2000">
          <a:solidFill>
            <a:srgbClr val="40949A"/>
          </a:solidFill>
          <a:latin typeface="Arial Black" pitchFamily="34" charset="0"/>
        </a:defRPr>
      </a:lvl2pPr>
      <a:lvl3pPr algn="l" rtl="0" eaLnBrk="0" fontAlgn="base" hangingPunct="0">
        <a:spcBef>
          <a:spcPct val="0"/>
        </a:spcBef>
        <a:spcAft>
          <a:spcPct val="0"/>
        </a:spcAft>
        <a:defRPr sz="2000">
          <a:solidFill>
            <a:srgbClr val="40949A"/>
          </a:solidFill>
          <a:latin typeface="Arial Black" pitchFamily="34" charset="0"/>
        </a:defRPr>
      </a:lvl3pPr>
      <a:lvl4pPr algn="l" rtl="0" eaLnBrk="0" fontAlgn="base" hangingPunct="0">
        <a:spcBef>
          <a:spcPct val="0"/>
        </a:spcBef>
        <a:spcAft>
          <a:spcPct val="0"/>
        </a:spcAft>
        <a:defRPr sz="2000">
          <a:solidFill>
            <a:srgbClr val="40949A"/>
          </a:solidFill>
          <a:latin typeface="Arial Black" pitchFamily="34" charset="0"/>
        </a:defRPr>
      </a:lvl4pPr>
      <a:lvl5pPr algn="l" rtl="0" eaLnBrk="0" fontAlgn="base" hangingPunct="0">
        <a:spcBef>
          <a:spcPct val="0"/>
        </a:spcBef>
        <a:spcAft>
          <a:spcPct val="0"/>
        </a:spcAft>
        <a:defRPr sz="2000">
          <a:solidFill>
            <a:srgbClr val="40949A"/>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Line 12"/>
          <p:cNvSpPr>
            <a:spLocks noChangeShapeType="1"/>
          </p:cNvSpPr>
          <p:nvPr/>
        </p:nvSpPr>
        <p:spPr bwMode="auto">
          <a:xfrm>
            <a:off x="0" y="673100"/>
            <a:ext cx="9144000" cy="0"/>
          </a:xfrm>
          <a:prstGeom prst="line">
            <a:avLst/>
          </a:prstGeom>
          <a:noFill/>
          <a:ln w="57150">
            <a:solidFill>
              <a:srgbClr val="40949A"/>
            </a:solidFill>
            <a:round/>
            <a:headEnd/>
            <a:tailEnd/>
          </a:ln>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97" r:id="rId1"/>
  </p:sldLayoutIdLst>
  <p:hf sldNum="0" hdr="0"/>
  <p:txStyles>
    <p:titleStyle>
      <a:lvl1pPr algn="l" rtl="0" eaLnBrk="0" fontAlgn="base" hangingPunct="0">
        <a:spcBef>
          <a:spcPct val="0"/>
        </a:spcBef>
        <a:spcAft>
          <a:spcPct val="0"/>
        </a:spcAft>
        <a:defRPr sz="2000">
          <a:solidFill>
            <a:srgbClr val="40949A"/>
          </a:solidFill>
          <a:latin typeface="+mj-lt"/>
          <a:ea typeface="+mj-ea"/>
          <a:cs typeface="+mj-cs"/>
        </a:defRPr>
      </a:lvl1pPr>
      <a:lvl2pPr algn="l" rtl="0" eaLnBrk="0" fontAlgn="base" hangingPunct="0">
        <a:spcBef>
          <a:spcPct val="0"/>
        </a:spcBef>
        <a:spcAft>
          <a:spcPct val="0"/>
        </a:spcAft>
        <a:defRPr sz="2000">
          <a:solidFill>
            <a:srgbClr val="40949A"/>
          </a:solidFill>
          <a:latin typeface="Arial Black" pitchFamily="34" charset="0"/>
        </a:defRPr>
      </a:lvl2pPr>
      <a:lvl3pPr algn="l" rtl="0" eaLnBrk="0" fontAlgn="base" hangingPunct="0">
        <a:spcBef>
          <a:spcPct val="0"/>
        </a:spcBef>
        <a:spcAft>
          <a:spcPct val="0"/>
        </a:spcAft>
        <a:defRPr sz="2000">
          <a:solidFill>
            <a:srgbClr val="40949A"/>
          </a:solidFill>
          <a:latin typeface="Arial Black" pitchFamily="34" charset="0"/>
        </a:defRPr>
      </a:lvl3pPr>
      <a:lvl4pPr algn="l" rtl="0" eaLnBrk="0" fontAlgn="base" hangingPunct="0">
        <a:spcBef>
          <a:spcPct val="0"/>
        </a:spcBef>
        <a:spcAft>
          <a:spcPct val="0"/>
        </a:spcAft>
        <a:defRPr sz="2000">
          <a:solidFill>
            <a:srgbClr val="40949A"/>
          </a:solidFill>
          <a:latin typeface="Arial Black" pitchFamily="34" charset="0"/>
        </a:defRPr>
      </a:lvl4pPr>
      <a:lvl5pPr algn="l" rtl="0" eaLnBrk="0" fontAlgn="base" hangingPunct="0">
        <a:spcBef>
          <a:spcPct val="0"/>
        </a:spcBef>
        <a:spcAft>
          <a:spcPct val="0"/>
        </a:spcAft>
        <a:defRPr sz="2000">
          <a:solidFill>
            <a:srgbClr val="40949A"/>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cs typeface="+mn-cs"/>
              </a:defRPr>
            </a:lvl1pPr>
          </a:lstStyle>
          <a:p>
            <a:pPr>
              <a:defRPr/>
            </a:pPr>
            <a:fld id="{A9B9C512-1057-494C-8A17-EF5B19A0B4FC}" type="slidenum">
              <a:rPr lang="en-US"/>
              <a:pPr>
                <a:defRPr/>
              </a:pPr>
              <a:t>‹#›</a:t>
            </a:fld>
            <a:endParaRPr lang="en-US" dirty="0"/>
          </a:p>
        </p:txBody>
      </p:sp>
      <p:sp>
        <p:nvSpPr>
          <p:cNvPr id="3076"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p:spPr>
        <p:txBody>
          <a:bodyPr wrap="none" anchor="ctr"/>
          <a:lstStyle/>
          <a:p>
            <a:pPr>
              <a:defRPr/>
            </a:pPr>
            <a:endParaRPr lang="en-US">
              <a:solidFill>
                <a:srgbClr val="000000"/>
              </a:solidFill>
            </a:endParaRPr>
          </a:p>
        </p:txBody>
      </p:sp>
      <p:pic>
        <p:nvPicPr>
          <p:cNvPr id="3077" name="Picture 8" descr="logo_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00"/>
                </a:solidFill>
                <a:cs typeface="+mn-cs"/>
              </a:defRPr>
            </a:lvl1pPr>
          </a:lstStyle>
          <a:p>
            <a:pPr>
              <a:defRPr/>
            </a:pPr>
            <a:r>
              <a:rPr lang="en-US"/>
              <a:t>ERCOT Public</a:t>
            </a:r>
            <a:endParaRPr lang="en-US" dirty="0"/>
          </a:p>
        </p:txBody>
      </p:sp>
      <p:sp>
        <p:nvSpPr>
          <p:cNvPr id="3080" name="Line 11"/>
          <p:cNvSpPr>
            <a:spLocks noChangeShapeType="1"/>
          </p:cNvSpPr>
          <p:nvPr/>
        </p:nvSpPr>
        <p:spPr bwMode="auto">
          <a:xfrm>
            <a:off x="1069975" y="6457950"/>
            <a:ext cx="0" cy="219075"/>
          </a:xfrm>
          <a:prstGeom prst="line">
            <a:avLst/>
          </a:prstGeom>
          <a:noFill/>
          <a:ln w="9525">
            <a:solidFill>
              <a:schemeClr val="tx1"/>
            </a:solidFill>
            <a:round/>
            <a:headEnd/>
            <a:tailEnd/>
          </a:ln>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000000"/>
                </a:solidFill>
                <a:cs typeface="+mn-cs"/>
              </a:defRPr>
            </a:lvl1pPr>
          </a:lstStyle>
          <a:p>
            <a:pPr>
              <a:defRPr/>
            </a:pPr>
            <a:r>
              <a:rPr lang="en-US"/>
              <a:t>February 21, 2012</a:t>
            </a:r>
            <a:endParaRPr lang="en-US" dirty="0"/>
          </a:p>
        </p:txBody>
      </p:sp>
      <p:sp>
        <p:nvSpPr>
          <p:cNvPr id="3082" name="Line 12"/>
          <p:cNvSpPr>
            <a:spLocks noChangeShapeType="1"/>
          </p:cNvSpPr>
          <p:nvPr/>
        </p:nvSpPr>
        <p:spPr bwMode="auto">
          <a:xfrm>
            <a:off x="0" y="673100"/>
            <a:ext cx="9144000" cy="0"/>
          </a:xfrm>
          <a:prstGeom prst="line">
            <a:avLst/>
          </a:prstGeom>
          <a:noFill/>
          <a:ln w="57150">
            <a:solidFill>
              <a:schemeClr val="hlink"/>
            </a:solidFill>
            <a:round/>
            <a:headEnd/>
            <a:tailEnd/>
          </a:ln>
        </p:spPr>
        <p:txBody>
          <a:bodyPr/>
          <a:lstStyle/>
          <a:p>
            <a:pPr>
              <a:defRPr/>
            </a:pPr>
            <a:endParaRPr lang="en-US"/>
          </a:p>
        </p:txBody>
      </p:sp>
      <p:sp>
        <p:nvSpPr>
          <p:cNvPr id="3083"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a:defRPr/>
            </a:pPr>
            <a:fld id="{F8804B1A-6DC7-40CC-AA8A-E33A787C0495}" type="slidenum">
              <a:rPr lang="en-US" sz="1200">
                <a:solidFill>
                  <a:srgbClr val="000000"/>
                </a:solidFill>
              </a:rPr>
              <a:pPr algn="ctr">
                <a:defRPr/>
              </a:pPr>
              <a:t>‹#›</a:t>
            </a:fld>
            <a:endParaRPr lang="en-US" sz="1200">
              <a:solidFill>
                <a:srgbClr val="000000"/>
              </a:solidFill>
            </a:endParaRPr>
          </a:p>
        </p:txBody>
      </p:sp>
    </p:spTree>
  </p:cSld>
  <p:clrMap bg1="lt1" tx1="dk1" bg2="lt2" tx2="dk2" accent1="accent1" accent2="accent2" accent3="accent3" accent4="accent4" accent5="accent5" accent6="accent6" hlink="hlink" folHlink="folHlink"/>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cs typeface="+mn-cs"/>
              </a:defRPr>
            </a:lvl1pPr>
          </a:lstStyle>
          <a:p>
            <a:pPr>
              <a:defRPr/>
            </a:pPr>
            <a:fld id="{7CAF3FA7-D773-48A3-B416-395F236DD703}" type="slidenum">
              <a:rPr lang="en-US"/>
              <a:pPr>
                <a:defRPr/>
              </a:pPr>
              <a:t>‹#›</a:t>
            </a:fld>
            <a:endParaRPr lang="en-US" dirty="0"/>
          </a:p>
        </p:txBody>
      </p:sp>
      <p:sp>
        <p:nvSpPr>
          <p:cNvPr id="4100"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p:spPr>
        <p:txBody>
          <a:bodyPr wrap="none" anchor="ctr"/>
          <a:lstStyle/>
          <a:p>
            <a:pPr>
              <a:defRPr/>
            </a:pPr>
            <a:endParaRPr lang="en-US">
              <a:solidFill>
                <a:srgbClr val="000000"/>
              </a:solidFill>
            </a:endParaRPr>
          </a:p>
        </p:txBody>
      </p:sp>
      <p:pic>
        <p:nvPicPr>
          <p:cNvPr id="4101" name="Picture 8" descr="logo_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00"/>
                </a:solidFill>
                <a:cs typeface="+mn-cs"/>
              </a:defRPr>
            </a:lvl1pPr>
          </a:lstStyle>
          <a:p>
            <a:pPr>
              <a:defRPr/>
            </a:pPr>
            <a:r>
              <a:rPr lang="en-US"/>
              <a:t>ERCOT Public</a:t>
            </a:r>
            <a:endParaRPr lang="en-US" dirty="0"/>
          </a:p>
        </p:txBody>
      </p:sp>
      <p:sp>
        <p:nvSpPr>
          <p:cNvPr id="4104" name="Line 11"/>
          <p:cNvSpPr>
            <a:spLocks noChangeShapeType="1"/>
          </p:cNvSpPr>
          <p:nvPr/>
        </p:nvSpPr>
        <p:spPr bwMode="auto">
          <a:xfrm>
            <a:off x="1069975" y="6457950"/>
            <a:ext cx="0" cy="219075"/>
          </a:xfrm>
          <a:prstGeom prst="line">
            <a:avLst/>
          </a:prstGeom>
          <a:noFill/>
          <a:ln w="9525">
            <a:solidFill>
              <a:schemeClr val="tx1"/>
            </a:solidFill>
            <a:round/>
            <a:headEnd/>
            <a:tailEnd/>
          </a:ln>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000000"/>
                </a:solidFill>
                <a:cs typeface="+mn-cs"/>
              </a:defRPr>
            </a:lvl1pPr>
          </a:lstStyle>
          <a:p>
            <a:pPr>
              <a:defRPr/>
            </a:pPr>
            <a:r>
              <a:rPr lang="en-US"/>
              <a:t>February 21, 2012</a:t>
            </a:r>
            <a:endParaRPr lang="en-US" dirty="0"/>
          </a:p>
        </p:txBody>
      </p:sp>
      <p:sp>
        <p:nvSpPr>
          <p:cNvPr id="4106" name="Line 12"/>
          <p:cNvSpPr>
            <a:spLocks noChangeShapeType="1"/>
          </p:cNvSpPr>
          <p:nvPr/>
        </p:nvSpPr>
        <p:spPr bwMode="auto">
          <a:xfrm>
            <a:off x="0" y="673100"/>
            <a:ext cx="9144000" cy="0"/>
          </a:xfrm>
          <a:prstGeom prst="line">
            <a:avLst/>
          </a:prstGeom>
          <a:noFill/>
          <a:ln w="57150">
            <a:solidFill>
              <a:schemeClr val="hlink"/>
            </a:solidFill>
            <a:round/>
            <a:headEnd/>
            <a:tailEnd/>
          </a:ln>
        </p:spPr>
        <p:txBody>
          <a:bodyPr/>
          <a:lstStyle/>
          <a:p>
            <a:pPr>
              <a:defRPr/>
            </a:pPr>
            <a:endParaRPr lang="en-US"/>
          </a:p>
        </p:txBody>
      </p:sp>
      <p:sp>
        <p:nvSpPr>
          <p:cNvPr id="4107"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a:defRPr/>
            </a:pPr>
            <a:fld id="{3F6FB685-7870-4314-90A8-BF17CEB6BD5C}" type="slidenum">
              <a:rPr lang="en-US" sz="1200">
                <a:solidFill>
                  <a:srgbClr val="000000"/>
                </a:solidFill>
              </a:rPr>
              <a:pPr algn="ctr">
                <a:defRPr/>
              </a:pPr>
              <a:t>‹#›</a:t>
            </a:fld>
            <a:endParaRPr lang="en-US" sz="1200">
              <a:solidFill>
                <a:srgbClr val="000000"/>
              </a:solidFill>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0"/>
          <p:cNvSpPr>
            <a:spLocks noGrp="1" noChangeArrowheads="1"/>
          </p:cNvSpPr>
          <p:nvPr>
            <p:ph type="subTitle" idx="1"/>
          </p:nvPr>
        </p:nvSpPr>
        <p:spPr>
          <a:xfrm>
            <a:off x="2286000" y="2819400"/>
            <a:ext cx="6343650" cy="1752600"/>
          </a:xfrm>
        </p:spPr>
        <p:txBody>
          <a:bodyPr/>
          <a:lstStyle/>
          <a:p>
            <a:r>
              <a:rPr lang="en-US" dirty="0" smtClean="0"/>
              <a:t>Woody Rickerson</a:t>
            </a:r>
            <a:endParaRPr lang="en-US" sz="2000" dirty="0" smtClean="0"/>
          </a:p>
          <a:p>
            <a:endParaRPr lang="en-US" sz="2000" dirty="0" smtClean="0"/>
          </a:p>
          <a:p>
            <a:endParaRPr lang="en-US" sz="2000" dirty="0" smtClean="0"/>
          </a:p>
          <a:p>
            <a:endParaRPr lang="en-US" sz="2000" dirty="0"/>
          </a:p>
          <a:p>
            <a:endParaRPr lang="en-US" sz="2000" dirty="0" smtClean="0"/>
          </a:p>
          <a:p>
            <a:endParaRPr lang="en-US" sz="2000" dirty="0"/>
          </a:p>
          <a:p>
            <a:endParaRPr lang="en-US" sz="2000" dirty="0"/>
          </a:p>
          <a:p>
            <a:endParaRPr lang="en-US" sz="2000" dirty="0" smtClean="0"/>
          </a:p>
          <a:p>
            <a:r>
              <a:rPr lang="en-US" sz="2000" dirty="0" smtClean="0"/>
              <a:t>				ROS/WMS Update </a:t>
            </a:r>
          </a:p>
          <a:p>
            <a:r>
              <a:rPr lang="en-US" sz="2000" dirty="0" smtClean="0"/>
              <a:t>				</a:t>
            </a:r>
            <a:r>
              <a:rPr lang="en-US" sz="2000" dirty="0" smtClean="0"/>
              <a:t>June </a:t>
            </a:r>
            <a:r>
              <a:rPr lang="en-US" sz="2000" dirty="0" smtClean="0"/>
              <a:t>2013</a:t>
            </a:r>
          </a:p>
          <a:p>
            <a:endParaRPr lang="en-US" sz="2000" dirty="0" smtClean="0"/>
          </a:p>
        </p:txBody>
      </p:sp>
      <p:sp>
        <p:nvSpPr>
          <p:cNvPr id="7172" name="Rectangle 18"/>
          <p:cNvSpPr>
            <a:spLocks noGrp="1" noChangeArrowheads="1"/>
          </p:cNvSpPr>
          <p:nvPr>
            <p:ph type="ctrTitle"/>
          </p:nvPr>
        </p:nvSpPr>
        <p:spPr>
          <a:xfrm>
            <a:off x="2286000" y="1828800"/>
            <a:ext cx="6477000" cy="1066800"/>
          </a:xfrm>
        </p:spPr>
        <p:txBody>
          <a:bodyPr/>
          <a:lstStyle/>
          <a:p>
            <a:pPr>
              <a:defRPr/>
            </a:pPr>
            <a:r>
              <a:rPr lang="en-US" cap="none" dirty="0" smtClean="0"/>
              <a:t>RARF Data Completion Project</a:t>
            </a:r>
            <a:endParaRPr lang="en-US"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Monthly Progress Reports</a:t>
            </a:r>
            <a:endParaRPr lang="en-US" dirty="0"/>
          </a:p>
        </p:txBody>
      </p:sp>
      <p:sp>
        <p:nvSpPr>
          <p:cNvPr id="3" name="Content Placeholder 2"/>
          <p:cNvSpPr>
            <a:spLocks noGrp="1"/>
          </p:cNvSpPr>
          <p:nvPr>
            <p:ph idx="1"/>
          </p:nvPr>
        </p:nvSpPr>
        <p:spPr>
          <a:xfrm>
            <a:off x="304800" y="1104900"/>
            <a:ext cx="8229600" cy="4724400"/>
          </a:xfrm>
        </p:spPr>
        <p:txBody>
          <a:bodyPr/>
          <a:lstStyle/>
          <a:p>
            <a:r>
              <a:rPr lang="en-US" sz="1800" dirty="0" smtClean="0"/>
              <a:t>June </a:t>
            </a:r>
            <a:r>
              <a:rPr lang="en-US" sz="1800" dirty="0" err="1" smtClean="0"/>
              <a:t>Upate</a:t>
            </a:r>
            <a:endParaRPr lang="en-US" sz="1800" dirty="0"/>
          </a:p>
        </p:txBody>
      </p:sp>
      <p:sp>
        <p:nvSpPr>
          <p:cNvPr id="7" name="Content Placeholder 2"/>
          <p:cNvSpPr txBox="1">
            <a:spLocks/>
          </p:cNvSpPr>
          <p:nvPr/>
        </p:nvSpPr>
        <p:spPr bwMode="auto">
          <a:xfrm>
            <a:off x="609600" y="2743200"/>
            <a:ext cx="152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defRPr>
            </a:lvl2pPr>
            <a:lvl3pPr marL="1143000" indent="-228600" algn="l" rtl="0" eaLnBrk="0" fontAlgn="base" hangingPunct="0">
              <a:spcBef>
                <a:spcPct val="20000"/>
              </a:spcBef>
              <a:spcAft>
                <a:spcPct val="0"/>
              </a:spcAft>
              <a:buChar char="•"/>
              <a:defRPr sz="22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2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ctr">
              <a:buFontTx/>
              <a:buNone/>
            </a:pPr>
            <a:r>
              <a:rPr lang="en-US" sz="1000" kern="0" dirty="0" smtClean="0"/>
              <a:t>Resource Entities with Complete RARF  </a:t>
            </a:r>
            <a:endParaRPr lang="en-US" sz="1000" kern="0" dirty="0" smtClean="0"/>
          </a:p>
        </p:txBody>
      </p:sp>
      <p:sp>
        <p:nvSpPr>
          <p:cNvPr id="8" name="Content Placeholder 2"/>
          <p:cNvSpPr txBox="1">
            <a:spLocks/>
          </p:cNvSpPr>
          <p:nvPr/>
        </p:nvSpPr>
        <p:spPr bwMode="auto">
          <a:xfrm>
            <a:off x="3352800" y="2714625"/>
            <a:ext cx="228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defRPr>
            </a:lvl2pPr>
            <a:lvl3pPr marL="1143000" indent="-228600" algn="l" rtl="0" eaLnBrk="0" fontAlgn="base" hangingPunct="0">
              <a:spcBef>
                <a:spcPct val="20000"/>
              </a:spcBef>
              <a:spcAft>
                <a:spcPct val="0"/>
              </a:spcAft>
              <a:buChar char="•"/>
              <a:defRPr sz="22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2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ctr">
              <a:buFontTx/>
              <a:buNone/>
            </a:pPr>
            <a:r>
              <a:rPr lang="en-US" sz="1000" kern="0" dirty="0" smtClean="0"/>
              <a:t>Capacity Percentage Represented with Complete RARF</a:t>
            </a:r>
            <a:endParaRPr lang="en-US" sz="1000" kern="0" dirty="0" smtClean="0"/>
          </a:p>
        </p:txBody>
      </p:sp>
      <p:sp>
        <p:nvSpPr>
          <p:cNvPr id="12" name="Content Placeholder 2"/>
          <p:cNvSpPr txBox="1">
            <a:spLocks/>
          </p:cNvSpPr>
          <p:nvPr/>
        </p:nvSpPr>
        <p:spPr bwMode="auto">
          <a:xfrm>
            <a:off x="6858000" y="27432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defRPr>
            </a:lvl2pPr>
            <a:lvl3pPr marL="1143000" indent="-228600" algn="l" rtl="0" eaLnBrk="0" fontAlgn="base" hangingPunct="0">
              <a:spcBef>
                <a:spcPct val="20000"/>
              </a:spcBef>
              <a:spcAft>
                <a:spcPct val="0"/>
              </a:spcAft>
              <a:buChar char="•"/>
              <a:defRPr sz="22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2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lgn="ctr">
              <a:buFontTx/>
              <a:buNone/>
            </a:pPr>
            <a:r>
              <a:rPr lang="en-US" sz="1000" kern="0" dirty="0" smtClean="0"/>
              <a:t>Percentage of RARF Data Missing</a:t>
            </a:r>
            <a:endParaRPr lang="en-US" sz="1000" kern="0" dirty="0" smtClean="0"/>
          </a:p>
        </p:txBody>
      </p:sp>
      <p:graphicFrame>
        <p:nvGraphicFramePr>
          <p:cNvPr id="13" name="Chart 12"/>
          <p:cNvGraphicFramePr>
            <a:graphicFrameLocks/>
          </p:cNvGraphicFramePr>
          <p:nvPr>
            <p:extLst>
              <p:ext uri="{D42A27DB-BD31-4B8C-83A1-F6EECF244321}">
                <p14:modId xmlns:p14="http://schemas.microsoft.com/office/powerpoint/2010/main" val="3342659849"/>
              </p:ext>
            </p:extLst>
          </p:nvPr>
        </p:nvGraphicFramePr>
        <p:xfrm>
          <a:off x="113958" y="3276600"/>
          <a:ext cx="2562727" cy="23645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hart 15"/>
          <p:cNvGraphicFramePr>
            <a:graphicFrameLocks/>
          </p:cNvGraphicFramePr>
          <p:nvPr>
            <p:extLst>
              <p:ext uri="{D42A27DB-BD31-4B8C-83A1-F6EECF244321}">
                <p14:modId xmlns:p14="http://schemas.microsoft.com/office/powerpoint/2010/main" val="4081810025"/>
              </p:ext>
            </p:extLst>
          </p:nvPr>
        </p:nvGraphicFramePr>
        <p:xfrm>
          <a:off x="6302749" y="3352800"/>
          <a:ext cx="2634502" cy="23907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p:cNvGraphicFramePr>
            <a:graphicFrameLocks/>
          </p:cNvGraphicFramePr>
          <p:nvPr>
            <p:extLst>
              <p:ext uri="{D42A27DB-BD31-4B8C-83A1-F6EECF244321}">
                <p14:modId xmlns:p14="http://schemas.microsoft.com/office/powerpoint/2010/main" val="1301181645"/>
              </p:ext>
            </p:extLst>
          </p:nvPr>
        </p:nvGraphicFramePr>
        <p:xfrm>
          <a:off x="3200400" y="3248025"/>
          <a:ext cx="2603126" cy="2543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54262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0"/>
          <p:cNvSpPr>
            <a:spLocks noGrp="1" noChangeArrowheads="1"/>
          </p:cNvSpPr>
          <p:nvPr>
            <p:ph type="subTitle" idx="1"/>
          </p:nvPr>
        </p:nvSpPr>
        <p:spPr>
          <a:xfrm>
            <a:off x="2286000" y="2819400"/>
            <a:ext cx="6343650" cy="1752600"/>
          </a:xfrm>
        </p:spPr>
        <p:txBody>
          <a:bodyPr/>
          <a:lstStyle/>
          <a:p>
            <a:endParaRPr lang="en-US" sz="2000" dirty="0" smtClean="0"/>
          </a:p>
          <a:p>
            <a:endParaRPr lang="en-US" sz="2000" dirty="0" smtClean="0"/>
          </a:p>
          <a:p>
            <a:endParaRPr lang="en-US" sz="2000" dirty="0"/>
          </a:p>
          <a:p>
            <a:endParaRPr lang="en-US" sz="2000" dirty="0" smtClean="0"/>
          </a:p>
          <a:p>
            <a:endParaRPr lang="en-US" sz="2000" dirty="0"/>
          </a:p>
          <a:p>
            <a:endParaRPr lang="en-US" sz="2000" dirty="0"/>
          </a:p>
          <a:p>
            <a:endParaRPr lang="en-US" sz="2000" dirty="0" smtClean="0"/>
          </a:p>
          <a:p>
            <a:r>
              <a:rPr lang="en-US" sz="2000" dirty="0" smtClean="0"/>
              <a:t>				</a:t>
            </a:r>
          </a:p>
        </p:txBody>
      </p:sp>
      <p:sp>
        <p:nvSpPr>
          <p:cNvPr id="7172" name="Rectangle 18"/>
          <p:cNvSpPr>
            <a:spLocks noGrp="1" noChangeArrowheads="1"/>
          </p:cNvSpPr>
          <p:nvPr>
            <p:ph type="ctrTitle"/>
          </p:nvPr>
        </p:nvSpPr>
        <p:spPr>
          <a:xfrm>
            <a:off x="304800" y="1447800"/>
            <a:ext cx="8458200" cy="533400"/>
          </a:xfrm>
        </p:spPr>
        <p:txBody>
          <a:bodyPr/>
          <a:lstStyle/>
          <a:p>
            <a:pPr algn="ctr">
              <a:defRPr/>
            </a:pPr>
            <a:r>
              <a:rPr lang="en-US" sz="2400" cap="none" dirty="0" smtClean="0"/>
              <a:t>RARF = Resource Asset Registration Form</a:t>
            </a:r>
            <a:endParaRPr lang="en-US" sz="2400" dirty="0" smtClean="0"/>
          </a:p>
        </p:txBody>
      </p:sp>
      <p:sp>
        <p:nvSpPr>
          <p:cNvPr id="2" name="Rectangle 1"/>
          <p:cNvSpPr/>
          <p:nvPr/>
        </p:nvSpPr>
        <p:spPr>
          <a:xfrm>
            <a:off x="609600" y="2286000"/>
            <a:ext cx="7848600" cy="3416320"/>
          </a:xfrm>
          <a:prstGeom prst="rect">
            <a:avLst/>
          </a:prstGeom>
        </p:spPr>
        <p:txBody>
          <a:bodyPr wrap="square">
            <a:spAutoFit/>
          </a:bodyPr>
          <a:lstStyle/>
          <a:p>
            <a:pPr marL="0" indent="0" algn="just">
              <a:buNone/>
            </a:pPr>
            <a:r>
              <a:rPr lang="en-US" sz="2400" dirty="0"/>
              <a:t>The RARF is used to collect power system modeling </a:t>
            </a:r>
            <a:r>
              <a:rPr lang="en-US" sz="2400" dirty="0" smtClean="0"/>
              <a:t>data, as well as Registration data, from </a:t>
            </a:r>
            <a:r>
              <a:rPr lang="en-US" sz="2400" dirty="0"/>
              <a:t>Resource Entities for the equipment they own.  </a:t>
            </a:r>
            <a:r>
              <a:rPr lang="en-US" sz="2400" dirty="0" smtClean="0"/>
              <a:t>The data </a:t>
            </a:r>
            <a:r>
              <a:rPr lang="en-US" sz="2400" dirty="0"/>
              <a:t>is used in various ERCOT models such as those used for real time operations, market management, CRR, </a:t>
            </a:r>
            <a:r>
              <a:rPr lang="en-US" sz="2400" dirty="0" smtClean="0"/>
              <a:t>Transmission Planning, </a:t>
            </a:r>
            <a:r>
              <a:rPr lang="en-US" sz="2400" dirty="0"/>
              <a:t>System Protection, and </a:t>
            </a:r>
            <a:r>
              <a:rPr lang="en-US" sz="2400" dirty="0" smtClean="0"/>
              <a:t>Dynamics.</a:t>
            </a:r>
          </a:p>
          <a:p>
            <a:pPr marL="0" indent="0" algn="just">
              <a:buNone/>
            </a:pPr>
            <a:endParaRPr lang="en-US" sz="2400" dirty="0"/>
          </a:p>
          <a:p>
            <a:pPr marL="0" indent="0" algn="just">
              <a:buNone/>
            </a:pPr>
            <a:r>
              <a:rPr lang="en-US" sz="2400" dirty="0" smtClean="0"/>
              <a:t>Changes to the RARF are submitted into the NOMCR modeling process by ERCOT.</a:t>
            </a:r>
            <a:endParaRPr lang="en-US" sz="2400" dirty="0"/>
          </a:p>
        </p:txBody>
      </p:sp>
    </p:spTree>
    <p:extLst>
      <p:ext uri="{BB962C8B-B14F-4D97-AF65-F5344CB8AC3E}">
        <p14:creationId xmlns:p14="http://schemas.microsoft.com/office/powerpoint/2010/main" val="187325117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t>Brief History  and Future of RARF</a:t>
            </a:r>
            <a:endParaRPr lang="en-US" sz="1800" dirty="0"/>
          </a:p>
        </p:txBody>
      </p:sp>
      <p:sp>
        <p:nvSpPr>
          <p:cNvPr id="3" name="Subtitle 2"/>
          <p:cNvSpPr>
            <a:spLocks noGrp="1"/>
          </p:cNvSpPr>
          <p:nvPr>
            <p:ph idx="1"/>
          </p:nvPr>
        </p:nvSpPr>
        <p:spPr>
          <a:xfrm>
            <a:off x="457200" y="762000"/>
            <a:ext cx="8229600" cy="5486400"/>
          </a:xfrm>
        </p:spPr>
        <p:txBody>
          <a:bodyPr>
            <a:normAutofit/>
          </a:bodyPr>
          <a:lstStyle/>
          <a:p>
            <a:pPr marL="457200" lvl="1" indent="0">
              <a:buNone/>
            </a:pPr>
            <a:r>
              <a:rPr lang="en-US" sz="1800" b="1" dirty="0" smtClean="0"/>
              <a:t>Pre-Nodal History</a:t>
            </a:r>
          </a:p>
          <a:p>
            <a:pPr marL="457200" lvl="1" indent="0">
              <a:lnSpc>
                <a:spcPct val="110000"/>
              </a:lnSpc>
              <a:buNone/>
            </a:pPr>
            <a:endParaRPr lang="en-US" sz="1600" b="1" dirty="0">
              <a:solidFill>
                <a:srgbClr val="FF0000"/>
              </a:solidFill>
            </a:endParaRPr>
          </a:p>
          <a:p>
            <a:pPr marL="914400" lvl="1" indent="-457200">
              <a:buFont typeface="Arial" pitchFamily="34" charset="0"/>
              <a:buChar char="•"/>
            </a:pPr>
            <a:r>
              <a:rPr lang="en-US" sz="1800" dirty="0" smtClean="0"/>
              <a:t>The </a:t>
            </a:r>
            <a:r>
              <a:rPr lang="en-US" sz="1800" dirty="0"/>
              <a:t>RARF was established in 2007 to register resource assets required for the Nodal Market</a:t>
            </a:r>
            <a:r>
              <a:rPr lang="en-US" sz="1800" dirty="0" smtClean="0"/>
              <a:t>.</a:t>
            </a:r>
          </a:p>
          <a:p>
            <a:pPr marL="914400" lvl="1" indent="-457200">
              <a:buFont typeface="Arial" pitchFamily="34" charset="0"/>
              <a:buChar char="•"/>
            </a:pPr>
            <a:endParaRPr lang="en-US" sz="1800" dirty="0"/>
          </a:p>
          <a:p>
            <a:pPr marL="914400" lvl="1" indent="-457200">
              <a:buFont typeface="Arial" pitchFamily="34" charset="0"/>
              <a:buChar char="•"/>
            </a:pPr>
            <a:r>
              <a:rPr lang="en-US" sz="1800" dirty="0"/>
              <a:t>ERCOT Nodal Project collaborated with </a:t>
            </a:r>
            <a:r>
              <a:rPr lang="en-US" sz="1800" dirty="0" smtClean="0"/>
              <a:t>Nodal Advisory Task Force </a:t>
            </a:r>
            <a:r>
              <a:rPr lang="en-US" sz="1800" dirty="0"/>
              <a:t>in the development of the process to collect Resource data and the RARF </a:t>
            </a:r>
            <a:r>
              <a:rPr lang="en-US" sz="1800" dirty="0" smtClean="0"/>
              <a:t>was approved as the collection tool.</a:t>
            </a:r>
          </a:p>
          <a:p>
            <a:pPr marL="914400" lvl="1" indent="-457200">
              <a:buFont typeface="Arial" pitchFamily="34" charset="0"/>
              <a:buChar char="•"/>
            </a:pPr>
            <a:endParaRPr lang="en-US" sz="1800" dirty="0"/>
          </a:p>
          <a:p>
            <a:pPr marL="914400" lvl="1" indent="-457200">
              <a:buFont typeface="Arial" pitchFamily="34" charset="0"/>
              <a:buChar char="•"/>
            </a:pPr>
            <a:r>
              <a:rPr lang="en-US" sz="1800" dirty="0"/>
              <a:t>Nodal Market implementation required ERCOT to create Network Operational Model Change Requests (NOMCR) on behalf of Resource Entities</a:t>
            </a:r>
            <a:r>
              <a:rPr lang="en-US" sz="1800" dirty="0" smtClean="0"/>
              <a:t>.</a:t>
            </a:r>
          </a:p>
          <a:p>
            <a:pPr marL="914400" lvl="1" indent="-457200">
              <a:buFont typeface="Arial" pitchFamily="34" charset="0"/>
              <a:buChar char="•"/>
            </a:pPr>
            <a:endParaRPr lang="en-US" sz="1800" dirty="0"/>
          </a:p>
          <a:p>
            <a:pPr marL="914400" lvl="1" indent="-457200">
              <a:buFont typeface="Arial" pitchFamily="34" charset="0"/>
              <a:buChar char="•"/>
            </a:pPr>
            <a:r>
              <a:rPr lang="en-US" sz="1800" dirty="0"/>
              <a:t>Through and after Nodal Market Implementation, Resource asset requirement changes related to approved NPRRs, ERCOT and TSP operational and planning needs drove the release of revisions to the RARF.</a:t>
            </a:r>
          </a:p>
          <a:p>
            <a:pPr lvl="1"/>
            <a:endParaRPr lang="en-US" dirty="0" smtClean="0"/>
          </a:p>
          <a:p>
            <a:pPr marL="914400" lvl="1" indent="-457200" algn="l">
              <a:buFont typeface="Arial" pitchFamily="34" charset="0"/>
              <a:buChar char="•"/>
            </a:pPr>
            <a:endParaRPr lang="en-US" dirty="0" smtClean="0"/>
          </a:p>
          <a:p>
            <a:pPr marL="457200" indent="-457200" algn="l">
              <a:buFont typeface="Arial" pitchFamily="34" charset="0"/>
              <a:buChar char="•"/>
            </a:pPr>
            <a:endParaRPr lang="en-US" dirty="0" smtClean="0"/>
          </a:p>
          <a:p>
            <a:pPr marL="457200" indent="-457200">
              <a:buFont typeface="Arial" pitchFamily="34" charset="0"/>
              <a:buChar char="•"/>
            </a:pPr>
            <a:endParaRPr lang="en-US" dirty="0"/>
          </a:p>
        </p:txBody>
      </p:sp>
    </p:spTree>
    <p:extLst>
      <p:ext uri="{BB962C8B-B14F-4D97-AF65-F5344CB8AC3E}">
        <p14:creationId xmlns:p14="http://schemas.microsoft.com/office/powerpoint/2010/main" val="1703660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t>Brief History  and Future of RARF</a:t>
            </a:r>
            <a:endParaRPr lang="en-US" sz="1800" dirty="0"/>
          </a:p>
        </p:txBody>
      </p:sp>
      <p:sp>
        <p:nvSpPr>
          <p:cNvPr id="3" name="Subtitle 2"/>
          <p:cNvSpPr>
            <a:spLocks noGrp="1"/>
          </p:cNvSpPr>
          <p:nvPr>
            <p:ph idx="1"/>
          </p:nvPr>
        </p:nvSpPr>
        <p:spPr>
          <a:xfrm>
            <a:off x="457200" y="838200"/>
            <a:ext cx="8229600" cy="5410200"/>
          </a:xfrm>
        </p:spPr>
        <p:txBody>
          <a:bodyPr>
            <a:normAutofit fontScale="92500" lnSpcReduction="10000"/>
          </a:bodyPr>
          <a:lstStyle/>
          <a:p>
            <a:pPr marL="457200" lvl="1" indent="0">
              <a:buNone/>
            </a:pPr>
            <a:r>
              <a:rPr lang="en-US" sz="1800" b="1" dirty="0" smtClean="0"/>
              <a:t>RARF </a:t>
            </a:r>
            <a:r>
              <a:rPr lang="en-US" sz="1800" b="1" dirty="0"/>
              <a:t>releases since Nodal Go-Live in November 2010</a:t>
            </a:r>
            <a:r>
              <a:rPr lang="en-US" sz="1800" b="1" dirty="0" smtClean="0"/>
              <a:t>:</a:t>
            </a:r>
          </a:p>
          <a:p>
            <a:pPr marL="857250" lvl="2" indent="0">
              <a:buNone/>
            </a:pPr>
            <a:endParaRPr lang="en-US" sz="1600" b="1" dirty="0" smtClean="0"/>
          </a:p>
          <a:p>
            <a:pPr marL="1314450" lvl="2" indent="-457200"/>
            <a:r>
              <a:rPr lang="en-US" sz="1900" b="1" dirty="0" smtClean="0"/>
              <a:t>RARF 4.0 - RARF </a:t>
            </a:r>
            <a:r>
              <a:rPr lang="en-US" sz="1900" b="1" dirty="0"/>
              <a:t>version at Nodal </a:t>
            </a:r>
            <a:r>
              <a:rPr lang="en-US" sz="1900" b="1" dirty="0" smtClean="0"/>
              <a:t>Go-Live.</a:t>
            </a:r>
          </a:p>
          <a:p>
            <a:pPr marL="1314450" lvl="2" indent="-457200"/>
            <a:endParaRPr lang="en-US" sz="1900" dirty="0"/>
          </a:p>
          <a:p>
            <a:pPr marL="1314450" lvl="2" indent="-457200"/>
            <a:r>
              <a:rPr lang="en-US" sz="1900" b="1" dirty="0"/>
              <a:t>RARF </a:t>
            </a:r>
            <a:r>
              <a:rPr lang="en-US" sz="1900" b="1" dirty="0" smtClean="0"/>
              <a:t>5.0 - </a:t>
            </a:r>
            <a:r>
              <a:rPr lang="en-US" sz="1900" b="1" dirty="0"/>
              <a:t>March </a:t>
            </a:r>
            <a:r>
              <a:rPr lang="en-US" sz="1900" b="1" dirty="0" smtClean="0"/>
              <a:t>2012.</a:t>
            </a:r>
            <a:endParaRPr lang="en-US" sz="1900" b="1" dirty="0"/>
          </a:p>
          <a:p>
            <a:pPr marL="1771650" lvl="3" indent="-457200"/>
            <a:r>
              <a:rPr lang="en-US" sz="1900" dirty="0"/>
              <a:t>Implementation of NPRR regarding Governor </a:t>
            </a:r>
            <a:r>
              <a:rPr lang="en-US" sz="1900" dirty="0" smtClean="0"/>
              <a:t>parameters.</a:t>
            </a:r>
            <a:endParaRPr lang="en-US" sz="1900" dirty="0"/>
          </a:p>
          <a:p>
            <a:pPr marL="1771650" lvl="3" indent="-457200"/>
            <a:r>
              <a:rPr lang="en-US" sz="1900" dirty="0"/>
              <a:t>Market’s need to model more details of </a:t>
            </a:r>
            <a:r>
              <a:rPr lang="en-US" sz="1900" dirty="0" smtClean="0"/>
              <a:t>WGRs.</a:t>
            </a:r>
            <a:endParaRPr lang="en-US" sz="1900" dirty="0"/>
          </a:p>
          <a:p>
            <a:pPr marL="1771650" lvl="3" indent="-457200"/>
            <a:r>
              <a:rPr lang="en-US" sz="1900" dirty="0"/>
              <a:t>Implementation of Aggregated Generation </a:t>
            </a:r>
            <a:r>
              <a:rPr lang="en-US" sz="1900" dirty="0" smtClean="0"/>
              <a:t>Resources.</a:t>
            </a:r>
            <a:endParaRPr lang="en-US" sz="1900" dirty="0"/>
          </a:p>
          <a:p>
            <a:pPr marL="1771650" lvl="3" indent="-457200"/>
            <a:r>
              <a:rPr lang="en-US" sz="1900" dirty="0"/>
              <a:t>Market entry of transmission connected </a:t>
            </a:r>
            <a:r>
              <a:rPr lang="en-US" sz="1900" dirty="0" smtClean="0"/>
              <a:t>Solar.</a:t>
            </a:r>
            <a:endParaRPr lang="en-US" sz="1900" dirty="0"/>
          </a:p>
          <a:p>
            <a:pPr marL="1771650" lvl="3" indent="-457200"/>
            <a:r>
              <a:rPr lang="en-US" sz="1900" dirty="0"/>
              <a:t>Addition of planning data requested by TSPs and </a:t>
            </a:r>
            <a:r>
              <a:rPr lang="en-US" sz="1900" dirty="0" smtClean="0"/>
              <a:t>ERCOT.</a:t>
            </a:r>
            <a:endParaRPr lang="en-US" sz="1900" dirty="0"/>
          </a:p>
          <a:p>
            <a:pPr marL="1771650" lvl="3" indent="-457200"/>
            <a:r>
              <a:rPr lang="en-US" sz="1900" dirty="0"/>
              <a:t>Separation of Form by Resource Type and format redesign</a:t>
            </a:r>
            <a:r>
              <a:rPr lang="en-US" sz="1900" dirty="0" smtClean="0"/>
              <a:t>.</a:t>
            </a:r>
          </a:p>
          <a:p>
            <a:pPr marL="1771650" lvl="3" indent="-457200"/>
            <a:endParaRPr lang="en-US" sz="1900" dirty="0"/>
          </a:p>
          <a:p>
            <a:pPr marL="1314450" lvl="2" indent="-457200"/>
            <a:r>
              <a:rPr lang="en-US" sz="1900" b="1" dirty="0"/>
              <a:t>RARF </a:t>
            </a:r>
            <a:r>
              <a:rPr lang="en-US" sz="1900" b="1" dirty="0" smtClean="0"/>
              <a:t>5.1 - June 2012</a:t>
            </a:r>
            <a:r>
              <a:rPr lang="en-US" sz="1900" dirty="0" smtClean="0"/>
              <a:t>. </a:t>
            </a:r>
          </a:p>
          <a:p>
            <a:pPr marL="1771650" lvl="3" indent="-457200"/>
            <a:r>
              <a:rPr lang="en-US" sz="1900" dirty="0" smtClean="0"/>
              <a:t>Release </a:t>
            </a:r>
            <a:r>
              <a:rPr lang="en-US" sz="1900" dirty="0"/>
              <a:t>of updated business rules for testing registered data to report back to Resource </a:t>
            </a:r>
            <a:r>
              <a:rPr lang="en-US" sz="1900" dirty="0" smtClean="0"/>
              <a:t>Entity.</a:t>
            </a:r>
            <a:endParaRPr lang="en-US" sz="1900" dirty="0"/>
          </a:p>
          <a:p>
            <a:pPr marL="1771650" lvl="3" indent="-457200"/>
            <a:r>
              <a:rPr lang="en-US" sz="1900" dirty="0"/>
              <a:t>Fall of 2012: Workshops and Notices regarding completion of RARF 5.1 </a:t>
            </a:r>
            <a:r>
              <a:rPr lang="en-US" sz="1900" dirty="0" smtClean="0"/>
              <a:t>data.</a:t>
            </a:r>
            <a:endParaRPr lang="en-US" sz="1900" dirty="0"/>
          </a:p>
          <a:p>
            <a:pPr lvl="1"/>
            <a:endParaRPr lang="en-US" dirty="0" smtClean="0"/>
          </a:p>
          <a:p>
            <a:pPr marL="914400" lvl="1" indent="-457200" algn="l">
              <a:buFont typeface="Arial" pitchFamily="34" charset="0"/>
              <a:buChar char="•"/>
            </a:pPr>
            <a:endParaRPr lang="en-US" dirty="0" smtClean="0"/>
          </a:p>
          <a:p>
            <a:pPr marL="457200" indent="-457200" algn="l">
              <a:buFont typeface="Arial" pitchFamily="34" charset="0"/>
              <a:buChar char="•"/>
            </a:pPr>
            <a:endParaRPr lang="en-US" dirty="0" smtClean="0"/>
          </a:p>
          <a:p>
            <a:pPr marL="457200" indent="-457200">
              <a:buFont typeface="Arial" pitchFamily="34" charset="0"/>
              <a:buChar char="•"/>
            </a:pPr>
            <a:endParaRPr lang="en-US" dirty="0"/>
          </a:p>
        </p:txBody>
      </p:sp>
    </p:spTree>
    <p:extLst>
      <p:ext uri="{BB962C8B-B14F-4D97-AF65-F5344CB8AC3E}">
        <p14:creationId xmlns:p14="http://schemas.microsoft.com/office/powerpoint/2010/main" val="1427805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t>Brief History  and Future of RARF</a:t>
            </a:r>
            <a:endParaRPr lang="en-US" sz="1800" dirty="0"/>
          </a:p>
        </p:txBody>
      </p:sp>
      <p:sp>
        <p:nvSpPr>
          <p:cNvPr id="3" name="Subtitle 2"/>
          <p:cNvSpPr>
            <a:spLocks noGrp="1"/>
          </p:cNvSpPr>
          <p:nvPr>
            <p:ph idx="1"/>
          </p:nvPr>
        </p:nvSpPr>
        <p:spPr>
          <a:xfrm>
            <a:off x="457200" y="1066800"/>
            <a:ext cx="8229600" cy="5181600"/>
          </a:xfrm>
        </p:spPr>
        <p:txBody>
          <a:bodyPr>
            <a:normAutofit/>
          </a:bodyPr>
          <a:lstStyle/>
          <a:p>
            <a:pPr marL="457200" lvl="1" indent="0">
              <a:buNone/>
            </a:pPr>
            <a:r>
              <a:rPr lang="en-US" sz="1800" b="1" dirty="0"/>
              <a:t>Today </a:t>
            </a:r>
            <a:r>
              <a:rPr lang="en-US" sz="1800" b="1" dirty="0" smtClean="0"/>
              <a:t>:</a:t>
            </a:r>
          </a:p>
          <a:p>
            <a:pPr marL="457200" lvl="1" indent="0">
              <a:buNone/>
            </a:pPr>
            <a:endParaRPr lang="en-US" sz="1800" b="1" dirty="0"/>
          </a:p>
          <a:p>
            <a:pPr lvl="1">
              <a:buFont typeface="Arial" pitchFamily="34" charset="0"/>
              <a:buChar char="•"/>
            </a:pPr>
            <a:r>
              <a:rPr lang="en-US" sz="1800" dirty="0"/>
              <a:t>Fall of 2012: Recognition by ERCOT and Stakeholders the need for review of the complexity of planning data</a:t>
            </a:r>
            <a:r>
              <a:rPr lang="en-US" sz="1800" dirty="0" smtClean="0"/>
              <a:t>.</a:t>
            </a:r>
          </a:p>
          <a:p>
            <a:pPr lvl="1">
              <a:buFont typeface="Arial" pitchFamily="34" charset="0"/>
              <a:buChar char="•"/>
            </a:pPr>
            <a:endParaRPr lang="en-US" sz="1800" dirty="0"/>
          </a:p>
          <a:p>
            <a:pPr lvl="1">
              <a:buFont typeface="Arial" pitchFamily="34" charset="0"/>
              <a:buChar char="•"/>
            </a:pPr>
            <a:r>
              <a:rPr lang="en-US" sz="1800" dirty="0"/>
              <a:t>RARF Data Completion Project – scheduled to be complete in </a:t>
            </a:r>
            <a:r>
              <a:rPr lang="en-US" sz="1800" dirty="0" smtClean="0"/>
              <a:t>November </a:t>
            </a:r>
            <a:r>
              <a:rPr lang="en-US" sz="1800" dirty="0"/>
              <a:t>2013</a:t>
            </a:r>
            <a:r>
              <a:rPr lang="en-US" sz="1800" dirty="0" smtClean="0"/>
              <a:t>.</a:t>
            </a:r>
          </a:p>
          <a:p>
            <a:pPr lvl="1">
              <a:buFont typeface="Arial" pitchFamily="34" charset="0"/>
              <a:buChar char="•"/>
            </a:pPr>
            <a:endParaRPr lang="en-US" sz="1800" dirty="0" smtClean="0"/>
          </a:p>
          <a:p>
            <a:pPr lvl="1">
              <a:buFont typeface="Arial" pitchFamily="34" charset="0"/>
              <a:buChar char="•"/>
            </a:pPr>
            <a:r>
              <a:rPr lang="en-US" sz="1800" dirty="0"/>
              <a:t>Wind Resource Form update to implement NPRR </a:t>
            </a:r>
            <a:r>
              <a:rPr lang="en-US" sz="1800" dirty="0" smtClean="0"/>
              <a:t>425.</a:t>
            </a:r>
            <a:endParaRPr lang="en-US" sz="1800" dirty="0"/>
          </a:p>
          <a:p>
            <a:pPr lvl="1">
              <a:buFont typeface="Arial" pitchFamily="34" charset="0"/>
              <a:buChar char="•"/>
            </a:pPr>
            <a:endParaRPr lang="en-US" sz="1800" dirty="0" smtClean="0"/>
          </a:p>
          <a:p>
            <a:pPr lvl="1">
              <a:buFont typeface="Arial" pitchFamily="34" charset="0"/>
              <a:buChar char="•"/>
            </a:pPr>
            <a:endParaRPr lang="en-US" sz="1800" dirty="0"/>
          </a:p>
          <a:p>
            <a:pPr lvl="1"/>
            <a:endParaRPr lang="en-US" dirty="0" smtClean="0"/>
          </a:p>
          <a:p>
            <a:pPr marL="914400" lvl="1" indent="-457200" algn="l">
              <a:buFont typeface="Arial" pitchFamily="34" charset="0"/>
              <a:buChar char="•"/>
            </a:pPr>
            <a:endParaRPr lang="en-US" dirty="0" smtClean="0"/>
          </a:p>
          <a:p>
            <a:pPr marL="457200" indent="-457200" algn="l">
              <a:buFont typeface="Arial" pitchFamily="34" charset="0"/>
              <a:buChar char="•"/>
            </a:pPr>
            <a:endParaRPr lang="en-US" dirty="0" smtClean="0"/>
          </a:p>
          <a:p>
            <a:pPr marL="457200" indent="-457200">
              <a:buFont typeface="Arial" pitchFamily="34" charset="0"/>
              <a:buChar char="•"/>
            </a:pPr>
            <a:endParaRPr lang="en-US" dirty="0"/>
          </a:p>
        </p:txBody>
      </p:sp>
    </p:spTree>
    <p:extLst>
      <p:ext uri="{BB962C8B-B14F-4D97-AF65-F5344CB8AC3E}">
        <p14:creationId xmlns:p14="http://schemas.microsoft.com/office/powerpoint/2010/main" val="3528200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t>Current State of the RARF</a:t>
            </a:r>
            <a:endParaRPr lang="en-US" sz="1800" dirty="0"/>
          </a:p>
        </p:txBody>
      </p:sp>
      <p:sp>
        <p:nvSpPr>
          <p:cNvPr id="3" name="Subtitle 2"/>
          <p:cNvSpPr>
            <a:spLocks noGrp="1"/>
          </p:cNvSpPr>
          <p:nvPr>
            <p:ph idx="1"/>
          </p:nvPr>
        </p:nvSpPr>
        <p:spPr>
          <a:xfrm>
            <a:off x="381000" y="914400"/>
            <a:ext cx="8229600" cy="5181600"/>
          </a:xfrm>
        </p:spPr>
        <p:txBody>
          <a:bodyPr>
            <a:normAutofit lnSpcReduction="10000"/>
          </a:bodyPr>
          <a:lstStyle/>
          <a:p>
            <a:pPr marL="0" indent="0" algn="l">
              <a:buNone/>
            </a:pPr>
            <a:r>
              <a:rPr lang="en-US" sz="1700" b="0" dirty="0" smtClean="0">
                <a:solidFill>
                  <a:schemeClr val="tx1"/>
                </a:solidFill>
              </a:rPr>
              <a:t>Starting Numbers </a:t>
            </a:r>
            <a:r>
              <a:rPr lang="en-US" sz="1200" b="0" dirty="0" smtClean="0">
                <a:solidFill>
                  <a:schemeClr val="tx1"/>
                </a:solidFill>
              </a:rPr>
              <a:t>(mid-May)</a:t>
            </a:r>
          </a:p>
          <a:p>
            <a:pPr marL="0" indent="0" algn="l">
              <a:buNone/>
            </a:pPr>
            <a:endParaRPr lang="en-US" sz="1700" b="0" dirty="0" smtClean="0">
              <a:solidFill>
                <a:schemeClr val="tx1"/>
              </a:solidFill>
            </a:endParaRPr>
          </a:p>
          <a:p>
            <a:pPr marL="457200" indent="-457200" algn="l">
              <a:buFont typeface="Arial" pitchFamily="34" charset="0"/>
              <a:buChar char="•"/>
            </a:pPr>
            <a:r>
              <a:rPr lang="en-US" sz="1700" b="0" dirty="0" smtClean="0">
                <a:solidFill>
                  <a:schemeClr val="tx1"/>
                </a:solidFill>
              </a:rPr>
              <a:t>There </a:t>
            </a:r>
            <a:r>
              <a:rPr lang="en-US" sz="1700" b="0" dirty="0" smtClean="0">
                <a:solidFill>
                  <a:schemeClr val="tx1"/>
                </a:solidFill>
              </a:rPr>
              <a:t>are </a:t>
            </a:r>
            <a:r>
              <a:rPr lang="en-US" sz="1700" dirty="0" smtClean="0">
                <a:solidFill>
                  <a:schemeClr val="tx1"/>
                </a:solidFill>
              </a:rPr>
              <a:t>258 power plant RARFs </a:t>
            </a:r>
            <a:r>
              <a:rPr lang="en-US" sz="1700" b="0" dirty="0" smtClean="0">
                <a:solidFill>
                  <a:schemeClr val="tx1"/>
                </a:solidFill>
              </a:rPr>
              <a:t>providing data for </a:t>
            </a:r>
            <a:r>
              <a:rPr lang="en-US" sz="1700" dirty="0" smtClean="0">
                <a:solidFill>
                  <a:schemeClr val="tx1"/>
                </a:solidFill>
              </a:rPr>
              <a:t>~650 </a:t>
            </a:r>
            <a:r>
              <a:rPr lang="en-US" sz="1700" b="0" dirty="0" smtClean="0">
                <a:solidFill>
                  <a:schemeClr val="tx1"/>
                </a:solidFill>
              </a:rPr>
              <a:t>individual units</a:t>
            </a:r>
          </a:p>
          <a:p>
            <a:pPr marL="457200" indent="-457200" algn="l">
              <a:buFont typeface="Arial" pitchFamily="34" charset="0"/>
              <a:buChar char="•"/>
            </a:pPr>
            <a:endParaRPr lang="en-US" sz="1700" dirty="0" smtClean="0">
              <a:solidFill>
                <a:schemeClr val="tx1"/>
              </a:solidFill>
            </a:endParaRPr>
          </a:p>
          <a:p>
            <a:pPr marL="457200" indent="-457200" algn="l">
              <a:buFont typeface="Arial" pitchFamily="34" charset="0"/>
              <a:buChar char="•"/>
            </a:pPr>
            <a:r>
              <a:rPr lang="en-US" sz="1700" dirty="0" smtClean="0">
                <a:solidFill>
                  <a:schemeClr val="tx1"/>
                </a:solidFill>
              </a:rPr>
              <a:t>125 RARFs, </a:t>
            </a:r>
            <a:r>
              <a:rPr lang="en-US" sz="1700" b="0" dirty="0" smtClean="0">
                <a:solidFill>
                  <a:schemeClr val="tx1"/>
                </a:solidFill>
              </a:rPr>
              <a:t>representing</a:t>
            </a:r>
            <a:r>
              <a:rPr lang="en-US" sz="1700" dirty="0" smtClean="0">
                <a:solidFill>
                  <a:schemeClr val="tx1"/>
                </a:solidFill>
              </a:rPr>
              <a:t> 64% of ERCOT MW capacity, </a:t>
            </a:r>
            <a:r>
              <a:rPr lang="en-US" sz="1700" b="0" dirty="0" smtClean="0">
                <a:solidFill>
                  <a:schemeClr val="tx1"/>
                </a:solidFill>
              </a:rPr>
              <a:t>are complete with no validation errors</a:t>
            </a:r>
          </a:p>
          <a:p>
            <a:pPr marL="457200" indent="-457200" algn="l">
              <a:buFont typeface="Arial" pitchFamily="34" charset="0"/>
              <a:buChar char="•"/>
            </a:pPr>
            <a:endParaRPr lang="en-US" sz="1700" dirty="0" smtClean="0">
              <a:solidFill>
                <a:schemeClr val="tx1"/>
              </a:solidFill>
            </a:endParaRPr>
          </a:p>
          <a:p>
            <a:pPr marL="457200" indent="-457200" algn="l">
              <a:buFont typeface="Arial" pitchFamily="34" charset="0"/>
              <a:buChar char="•"/>
            </a:pPr>
            <a:r>
              <a:rPr lang="en-US" sz="1700" dirty="0" smtClean="0">
                <a:solidFill>
                  <a:schemeClr val="tx1"/>
                </a:solidFill>
              </a:rPr>
              <a:t>133 are missing some data</a:t>
            </a:r>
          </a:p>
          <a:p>
            <a:pPr marL="914400" lvl="1" indent="-457200" algn="l">
              <a:buFont typeface="Arial" pitchFamily="34" charset="0"/>
              <a:buChar char="•"/>
            </a:pPr>
            <a:r>
              <a:rPr lang="en-US" sz="1700" dirty="0" smtClean="0">
                <a:solidFill>
                  <a:schemeClr val="tx1"/>
                </a:solidFill>
              </a:rPr>
              <a:t>Average number of data elements missing per incomplete RARF is ~20</a:t>
            </a:r>
          </a:p>
          <a:p>
            <a:pPr marL="914400" lvl="1" indent="-457200" algn="l">
              <a:buFont typeface="Arial" pitchFamily="34" charset="0"/>
              <a:buChar char="•"/>
            </a:pPr>
            <a:endParaRPr lang="en-US" sz="1700" dirty="0" smtClean="0">
              <a:solidFill>
                <a:schemeClr val="tx1"/>
              </a:solidFill>
            </a:endParaRPr>
          </a:p>
          <a:p>
            <a:pPr marL="457200" indent="-457200" algn="l">
              <a:buFont typeface="Arial" pitchFamily="34" charset="0"/>
              <a:buChar char="•"/>
            </a:pPr>
            <a:r>
              <a:rPr lang="en-US" sz="1700" dirty="0" smtClean="0">
                <a:solidFill>
                  <a:schemeClr val="tx1"/>
                </a:solidFill>
              </a:rPr>
              <a:t>Total number of missing data elements is ~2700</a:t>
            </a:r>
          </a:p>
          <a:p>
            <a:pPr marL="914400" lvl="1" indent="-457200" algn="l">
              <a:buFont typeface="Arial" pitchFamily="34" charset="0"/>
              <a:buChar char="•"/>
            </a:pPr>
            <a:r>
              <a:rPr lang="en-US" sz="1700" dirty="0" smtClean="0">
                <a:solidFill>
                  <a:schemeClr val="tx1"/>
                </a:solidFill>
              </a:rPr>
              <a:t>Some of the missing data will be the same for multiple RARFs</a:t>
            </a:r>
          </a:p>
          <a:p>
            <a:pPr marL="914400" lvl="1" indent="-457200" algn="l">
              <a:buFont typeface="Arial" pitchFamily="34" charset="0"/>
              <a:buChar char="•"/>
            </a:pPr>
            <a:endParaRPr lang="en-US" sz="1700" dirty="0" smtClean="0">
              <a:solidFill>
                <a:schemeClr val="tx1"/>
              </a:solidFill>
            </a:endParaRPr>
          </a:p>
          <a:p>
            <a:pPr marL="457200" indent="-457200" algn="l">
              <a:buFont typeface="Arial" pitchFamily="34" charset="0"/>
              <a:buChar char="•"/>
            </a:pPr>
            <a:r>
              <a:rPr lang="en-US" sz="1700" dirty="0" smtClean="0">
                <a:solidFill>
                  <a:schemeClr val="tx1"/>
                </a:solidFill>
              </a:rPr>
              <a:t>Types of Data that are missing</a:t>
            </a:r>
          </a:p>
          <a:p>
            <a:pPr marL="914400" lvl="1" indent="-457200" algn="l">
              <a:buFont typeface="Arial" pitchFamily="34" charset="0"/>
              <a:buChar char="•"/>
            </a:pPr>
            <a:r>
              <a:rPr lang="en-US" sz="1700" dirty="0" smtClean="0">
                <a:solidFill>
                  <a:schemeClr val="tx1"/>
                </a:solidFill>
              </a:rPr>
              <a:t>Data needed for short circuit studies</a:t>
            </a:r>
          </a:p>
          <a:p>
            <a:pPr marL="914400" lvl="1" indent="-457200" algn="l">
              <a:buFont typeface="Arial" pitchFamily="34" charset="0"/>
              <a:buChar char="•"/>
            </a:pPr>
            <a:r>
              <a:rPr lang="en-US" sz="1700" dirty="0" smtClean="0">
                <a:solidFill>
                  <a:schemeClr val="tx1"/>
                </a:solidFill>
              </a:rPr>
              <a:t>Data needed for Dynamic modeling</a:t>
            </a:r>
          </a:p>
          <a:p>
            <a:pPr marL="914400" lvl="1" indent="-457200" algn="l">
              <a:buFont typeface="Arial" pitchFamily="34" charset="0"/>
              <a:buChar char="•"/>
            </a:pPr>
            <a:r>
              <a:rPr lang="en-US" sz="1700" dirty="0" smtClean="0">
                <a:solidFill>
                  <a:schemeClr val="tx1"/>
                </a:solidFill>
              </a:rPr>
              <a:t>Temperature-related operational data</a:t>
            </a:r>
          </a:p>
          <a:p>
            <a:pPr marL="914400" lvl="1" indent="-457200" algn="l">
              <a:buFont typeface="Arial" pitchFamily="34" charset="0"/>
              <a:buChar char="•"/>
            </a:pPr>
            <a:endParaRPr lang="en-US" dirty="0" smtClean="0"/>
          </a:p>
          <a:p>
            <a:pPr marL="914400" lvl="1" indent="-457200" algn="l">
              <a:buFont typeface="Arial" pitchFamily="34" charset="0"/>
              <a:buChar char="•"/>
            </a:pPr>
            <a:endParaRPr lang="en-US" dirty="0" smtClean="0"/>
          </a:p>
          <a:p>
            <a:pPr marL="457200" indent="-457200" algn="l">
              <a:buFont typeface="Arial" pitchFamily="34" charset="0"/>
              <a:buChar char="•"/>
            </a:pPr>
            <a:endParaRPr lang="en-US" dirty="0" smtClean="0"/>
          </a:p>
          <a:p>
            <a:pPr marL="457200" indent="-457200">
              <a:buFont typeface="Arial" pitchFamily="34" charset="0"/>
              <a:buChar char="•"/>
            </a:pPr>
            <a:endParaRPr lang="en-US" dirty="0"/>
          </a:p>
        </p:txBody>
      </p:sp>
    </p:spTree>
    <p:extLst>
      <p:ext uri="{BB962C8B-B14F-4D97-AF65-F5344CB8AC3E}">
        <p14:creationId xmlns:p14="http://schemas.microsoft.com/office/powerpoint/2010/main" val="397870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Missing Data</a:t>
            </a:r>
            <a:endParaRPr lang="en-US" dirty="0"/>
          </a:p>
        </p:txBody>
      </p:sp>
      <p:sp>
        <p:nvSpPr>
          <p:cNvPr id="3" name="Content Placeholder 2"/>
          <p:cNvSpPr>
            <a:spLocks noGrp="1"/>
          </p:cNvSpPr>
          <p:nvPr>
            <p:ph idx="1"/>
          </p:nvPr>
        </p:nvSpPr>
        <p:spPr>
          <a:xfrm>
            <a:off x="381000" y="990600"/>
            <a:ext cx="8534400" cy="5257800"/>
          </a:xfrm>
        </p:spPr>
        <p:txBody>
          <a:bodyPr>
            <a:normAutofit fontScale="92500" lnSpcReduction="20000"/>
          </a:bodyPr>
          <a:lstStyle/>
          <a:p>
            <a:pPr algn="just"/>
            <a:r>
              <a:rPr lang="en-US" sz="1900" u="sng" dirty="0" smtClean="0"/>
              <a:t>New Technologies </a:t>
            </a:r>
            <a:r>
              <a:rPr lang="en-US" sz="1900" dirty="0" smtClean="0"/>
              <a:t>–  </a:t>
            </a:r>
            <a:r>
              <a:rPr lang="en-US" sz="1900" b="0" dirty="0" smtClean="0"/>
              <a:t>Some existing RARF parameters don’t fit new technologies (e.g. wind, solar).  Owners do not know how to translate their data.</a:t>
            </a:r>
          </a:p>
          <a:p>
            <a:pPr algn="just"/>
            <a:endParaRPr lang="en-US" sz="1900" dirty="0" smtClean="0"/>
          </a:p>
          <a:p>
            <a:pPr algn="just"/>
            <a:endParaRPr lang="en-US" sz="1900" dirty="0" smtClean="0"/>
          </a:p>
          <a:p>
            <a:pPr algn="just"/>
            <a:r>
              <a:rPr lang="en-US" sz="1900" u="sng" dirty="0" smtClean="0"/>
              <a:t>Cost</a:t>
            </a:r>
            <a:r>
              <a:rPr lang="en-US" sz="1900" dirty="0" smtClean="0"/>
              <a:t> –  </a:t>
            </a:r>
            <a:r>
              <a:rPr lang="en-US" sz="1900" b="0" dirty="0" smtClean="0"/>
              <a:t>Cost to test a turbine is around $25K (based on estimate provided by GE).  Some owners have stated that testing costs are not justifiable for their units.  This is especially true for older units.</a:t>
            </a:r>
          </a:p>
          <a:p>
            <a:pPr algn="just"/>
            <a:endParaRPr lang="en-US" sz="1900" b="0" dirty="0" smtClean="0"/>
          </a:p>
          <a:p>
            <a:pPr algn="just"/>
            <a:endParaRPr lang="en-US" sz="1900" dirty="0" smtClean="0"/>
          </a:p>
          <a:p>
            <a:pPr algn="just"/>
            <a:r>
              <a:rPr lang="en-US" sz="1900" u="sng" dirty="0" smtClean="0"/>
              <a:t>What’s wrong with what you have? </a:t>
            </a:r>
            <a:r>
              <a:rPr lang="en-US" sz="1900" dirty="0" smtClean="0"/>
              <a:t>  </a:t>
            </a:r>
            <a:r>
              <a:rPr lang="en-US" sz="1900" b="0" dirty="0" smtClean="0"/>
              <a:t>Cases are still being built using old data.  However,  ERCOT and TSPs are concerned the data is no longer valid for the existing system.</a:t>
            </a:r>
          </a:p>
          <a:p>
            <a:pPr algn="just"/>
            <a:endParaRPr lang="en-US" dirty="0" smtClean="0"/>
          </a:p>
          <a:p>
            <a:pPr algn="just"/>
            <a:endParaRPr lang="en-US" dirty="0" smtClean="0"/>
          </a:p>
          <a:p>
            <a:pPr algn="just"/>
            <a:r>
              <a:rPr lang="en-US" sz="1900" u="sng" dirty="0" smtClean="0"/>
              <a:t>History</a:t>
            </a:r>
            <a:r>
              <a:rPr lang="en-US" sz="1900" dirty="0" smtClean="0"/>
              <a:t> – </a:t>
            </a:r>
            <a:r>
              <a:rPr lang="en-US" sz="1900" b="0" dirty="0" smtClean="0"/>
              <a:t>RARF data had been traditionally provided by the TSP portion of the old integrated utilities.  When the utilities restructured, that expertise left the generating companies and the separate TSPs in some cases question the validity of some data now provided by the </a:t>
            </a:r>
            <a:r>
              <a:rPr lang="en-US" sz="1900" b="0" dirty="0" err="1"/>
              <a:t>G</a:t>
            </a:r>
            <a:r>
              <a:rPr lang="en-US" sz="1900" b="0" dirty="0" err="1" smtClean="0"/>
              <a:t>encos</a:t>
            </a:r>
            <a:r>
              <a:rPr lang="en-US" sz="1900" b="0" dirty="0" smtClean="0"/>
              <a:t>.</a:t>
            </a:r>
          </a:p>
          <a:p>
            <a:pPr algn="just"/>
            <a:endParaRPr lang="en-US" b="0" dirty="0" smtClean="0"/>
          </a:p>
          <a:p>
            <a:pPr algn="just"/>
            <a:endParaRPr lang="en-US" dirty="0"/>
          </a:p>
        </p:txBody>
      </p:sp>
    </p:spTree>
    <p:extLst>
      <p:ext uri="{BB962C8B-B14F-4D97-AF65-F5344CB8AC3E}">
        <p14:creationId xmlns:p14="http://schemas.microsoft.com/office/powerpoint/2010/main" val="4053028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Approach</a:t>
            </a:r>
            <a:endParaRPr lang="en-US" dirty="0"/>
          </a:p>
        </p:txBody>
      </p:sp>
      <p:sp>
        <p:nvSpPr>
          <p:cNvPr id="3" name="Content Placeholder 2"/>
          <p:cNvSpPr>
            <a:spLocks noGrp="1"/>
          </p:cNvSpPr>
          <p:nvPr>
            <p:ph idx="1"/>
          </p:nvPr>
        </p:nvSpPr>
        <p:spPr>
          <a:xfrm>
            <a:off x="381000" y="838200"/>
            <a:ext cx="8229600" cy="4724400"/>
          </a:xfrm>
        </p:spPr>
        <p:txBody>
          <a:bodyPr>
            <a:noAutofit/>
          </a:bodyPr>
          <a:lstStyle/>
          <a:p>
            <a:r>
              <a:rPr lang="en-US" sz="1600" b="0" dirty="0" smtClean="0"/>
              <a:t>Six-Month </a:t>
            </a:r>
            <a:r>
              <a:rPr lang="en-US" sz="1600" b="0" dirty="0"/>
              <a:t>Project that began earlier this </a:t>
            </a:r>
            <a:r>
              <a:rPr lang="en-US" sz="1600" b="0" dirty="0" smtClean="0"/>
              <a:t>month.  REs </a:t>
            </a:r>
            <a:r>
              <a:rPr lang="en-US" sz="1600" b="0" dirty="0"/>
              <a:t>will be </a:t>
            </a:r>
            <a:r>
              <a:rPr lang="en-US" sz="1600" b="0" dirty="0" smtClean="0"/>
              <a:t>contacted in stages based </a:t>
            </a:r>
            <a:r>
              <a:rPr lang="en-US" sz="1600" b="0" dirty="0"/>
              <a:t>on interconnecting </a:t>
            </a:r>
            <a:r>
              <a:rPr lang="en-US" sz="1600" b="0" dirty="0" smtClean="0"/>
              <a:t>TSP.</a:t>
            </a:r>
          </a:p>
          <a:p>
            <a:endParaRPr lang="en-US" sz="1600" b="0" dirty="0"/>
          </a:p>
          <a:p>
            <a:r>
              <a:rPr lang="en-US" sz="1600" b="0" dirty="0"/>
              <a:t>At least two workshops are </a:t>
            </a:r>
            <a:r>
              <a:rPr lang="en-US" sz="1600" b="0" dirty="0" smtClean="0"/>
              <a:t>anticipated during the next six months.</a:t>
            </a:r>
          </a:p>
          <a:p>
            <a:endParaRPr lang="en-US" sz="1600" b="0" dirty="0"/>
          </a:p>
          <a:p>
            <a:r>
              <a:rPr lang="en-US" sz="1600" b="0" dirty="0" smtClean="0"/>
              <a:t>ERCOT </a:t>
            </a:r>
            <a:r>
              <a:rPr lang="en-US" sz="1600" b="0" dirty="0"/>
              <a:t>has contracted with Siemens </a:t>
            </a:r>
            <a:r>
              <a:rPr lang="en-US" sz="1600" b="0" dirty="0" smtClean="0"/>
              <a:t>to propose data to </a:t>
            </a:r>
            <a:r>
              <a:rPr lang="en-US" sz="1600" b="0" dirty="0"/>
              <a:t>populate the missing RARF </a:t>
            </a:r>
            <a:r>
              <a:rPr lang="en-US" sz="1600" b="0" dirty="0" smtClean="0"/>
              <a:t>fields using existing data </a:t>
            </a:r>
            <a:r>
              <a:rPr lang="en-US" sz="1600" b="0" dirty="0"/>
              <a:t>using </a:t>
            </a:r>
            <a:r>
              <a:rPr lang="en-US" sz="1600" b="0" dirty="0" smtClean="0"/>
              <a:t>sources </a:t>
            </a:r>
            <a:r>
              <a:rPr lang="en-US" sz="1600" b="0" dirty="0"/>
              <a:t>currently available to </a:t>
            </a:r>
            <a:r>
              <a:rPr lang="en-US" sz="1600" b="0" dirty="0" smtClean="0"/>
              <a:t>ERCOT and Siemens.</a:t>
            </a:r>
          </a:p>
          <a:p>
            <a:endParaRPr lang="en-US" sz="1600" b="0" dirty="0"/>
          </a:p>
          <a:p>
            <a:r>
              <a:rPr lang="en-US" sz="1600" b="0" dirty="0"/>
              <a:t>REs will have final </a:t>
            </a:r>
            <a:r>
              <a:rPr lang="en-US" sz="1600" b="0" dirty="0" smtClean="0"/>
              <a:t>approval of proposed </a:t>
            </a:r>
            <a:r>
              <a:rPr lang="en-US" sz="1600" b="0" dirty="0"/>
              <a:t>new data.  The RARF submittal will </a:t>
            </a:r>
            <a:r>
              <a:rPr lang="en-US" sz="1600" b="0" dirty="0" smtClean="0"/>
              <a:t>continue to be the REs </a:t>
            </a:r>
            <a:r>
              <a:rPr lang="en-US" sz="1600" b="0" dirty="0"/>
              <a:t>submittal</a:t>
            </a:r>
            <a:r>
              <a:rPr lang="en-US" sz="1600" b="0" dirty="0" smtClean="0"/>
              <a:t>.</a:t>
            </a:r>
          </a:p>
          <a:p>
            <a:endParaRPr lang="en-US" sz="1600" b="0" dirty="0"/>
          </a:p>
          <a:p>
            <a:r>
              <a:rPr lang="en-US" sz="1600" b="0" dirty="0" smtClean="0"/>
              <a:t>Utilizing an industry expert will </a:t>
            </a:r>
            <a:r>
              <a:rPr lang="en-US" sz="1600" b="0" dirty="0"/>
              <a:t>aid in acceptance of data by both TSPs and </a:t>
            </a:r>
            <a:r>
              <a:rPr lang="en-US" sz="1600" b="0" dirty="0" err="1"/>
              <a:t>REs.</a:t>
            </a:r>
            <a:r>
              <a:rPr lang="en-US" sz="1600" b="0" dirty="0"/>
              <a:t>  This approach is similar to what was used for the Voltage Ride Through (VRT) study</a:t>
            </a:r>
            <a:r>
              <a:rPr lang="en-US" sz="1600" b="0" dirty="0" smtClean="0"/>
              <a:t>.</a:t>
            </a:r>
          </a:p>
          <a:p>
            <a:endParaRPr lang="en-US" sz="1600" b="0" dirty="0"/>
          </a:p>
          <a:p>
            <a:r>
              <a:rPr lang="en-US" sz="1600" b="0" dirty="0" smtClean="0"/>
              <a:t>Formulas and processes used to obtain data will be retained and documented as a project deliverable.</a:t>
            </a:r>
          </a:p>
          <a:p>
            <a:endParaRPr lang="en-US" sz="1600" b="0" dirty="0"/>
          </a:p>
          <a:p>
            <a:pPr>
              <a:lnSpc>
                <a:spcPct val="110000"/>
              </a:lnSpc>
            </a:pPr>
            <a:r>
              <a:rPr lang="en-US" sz="1600" b="0" dirty="0" smtClean="0"/>
              <a:t>Existing data validation processes will keep the RARF content current once it is populated.</a:t>
            </a:r>
            <a:endParaRPr lang="en-US" sz="1600" b="0" dirty="0"/>
          </a:p>
        </p:txBody>
      </p:sp>
    </p:spTree>
    <p:extLst>
      <p:ext uri="{BB962C8B-B14F-4D97-AF65-F5344CB8AC3E}">
        <p14:creationId xmlns:p14="http://schemas.microsoft.com/office/powerpoint/2010/main" val="2338898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Siemens Team</a:t>
            </a:r>
            <a:endParaRPr lang="en-US" dirty="0"/>
          </a:p>
        </p:txBody>
      </p:sp>
      <p:sp>
        <p:nvSpPr>
          <p:cNvPr id="4" name="Rectangle 3"/>
          <p:cNvSpPr/>
          <p:nvPr/>
        </p:nvSpPr>
        <p:spPr>
          <a:xfrm>
            <a:off x="1523997" y="698420"/>
            <a:ext cx="7543799" cy="1615827"/>
          </a:xfrm>
          <a:prstGeom prst="rect">
            <a:avLst/>
          </a:prstGeom>
        </p:spPr>
        <p:txBody>
          <a:bodyPr wrap="square">
            <a:spAutoFit/>
          </a:bodyPr>
          <a:lstStyle/>
          <a:p>
            <a:pPr algn="just"/>
            <a:r>
              <a:rPr lang="en-US" sz="1100" b="1" i="1" dirty="0"/>
              <a:t>Nelson </a:t>
            </a:r>
            <a:r>
              <a:rPr lang="en-US" sz="1100" b="1" i="1" dirty="0" err="1"/>
              <a:t>Bacalao</a:t>
            </a:r>
            <a:r>
              <a:rPr lang="en-US" sz="1100" b="1" i="1" dirty="0"/>
              <a:t>, PhD, </a:t>
            </a:r>
            <a:r>
              <a:rPr lang="en-US" sz="1100" dirty="0"/>
              <a:t>Senior Manager of Consulting, with Siemens PTI </a:t>
            </a:r>
            <a:r>
              <a:rPr lang="en-US" sz="1100" dirty="0" smtClean="0"/>
              <a:t>in Houston</a:t>
            </a:r>
            <a:r>
              <a:rPr lang="en-US" sz="1100" dirty="0"/>
              <a:t>, Texas, will be the Project Manager for the study. Dr. </a:t>
            </a:r>
            <a:r>
              <a:rPr lang="en-US" sz="1100" dirty="0" err="1"/>
              <a:t>Bacalao</a:t>
            </a:r>
            <a:r>
              <a:rPr lang="en-US" sz="1100" dirty="0"/>
              <a:t> is </a:t>
            </a:r>
            <a:r>
              <a:rPr lang="en-US" sz="1100" dirty="0" smtClean="0"/>
              <a:t>an Electrical </a:t>
            </a:r>
            <a:r>
              <a:rPr lang="en-US" sz="1100" dirty="0"/>
              <a:t>Engineer with a Master of Science degree in </a:t>
            </a:r>
            <a:r>
              <a:rPr lang="en-US" sz="1100" dirty="0" smtClean="0"/>
              <a:t>electrical engineering</a:t>
            </a:r>
            <a:r>
              <a:rPr lang="en-US" sz="1100" dirty="0"/>
              <a:t>, a Master of Business Administration degree, and a </a:t>
            </a:r>
            <a:r>
              <a:rPr lang="en-US" sz="1100" dirty="0" smtClean="0"/>
              <a:t>Ph.D. degree </a:t>
            </a:r>
            <a:r>
              <a:rPr lang="en-US" sz="1100" dirty="0"/>
              <a:t>in power systems. With over 30 years of professional experience</a:t>
            </a:r>
            <a:r>
              <a:rPr lang="en-US" sz="1100" dirty="0" smtClean="0"/>
              <a:t>, Dr</a:t>
            </a:r>
            <a:r>
              <a:rPr lang="en-US" sz="1100" dirty="0"/>
              <a:t>. </a:t>
            </a:r>
            <a:r>
              <a:rPr lang="en-US" sz="1100" dirty="0" err="1"/>
              <a:t>Bacalao</a:t>
            </a:r>
            <a:r>
              <a:rPr lang="en-US" sz="1100" dirty="0"/>
              <a:t> has extensive worldwide experience in evaluating </a:t>
            </a:r>
            <a:r>
              <a:rPr lang="en-US" sz="1100" dirty="0" smtClean="0"/>
              <a:t>the performance </a:t>
            </a:r>
            <a:r>
              <a:rPr lang="en-US" sz="1100" dirty="0"/>
              <a:t>and planning of transmission systems in both in developed and </a:t>
            </a:r>
            <a:r>
              <a:rPr lang="en-US" sz="1100" dirty="0" smtClean="0"/>
              <a:t>developing Corporate </a:t>
            </a:r>
            <a:r>
              <a:rPr lang="en-US" sz="1100" dirty="0"/>
              <a:t>Background and </a:t>
            </a:r>
            <a:r>
              <a:rPr lang="en-US" sz="1100" dirty="0" smtClean="0"/>
              <a:t>Experience </a:t>
            </a:r>
            <a:r>
              <a:rPr lang="fr-FR" sz="1100" dirty="0" smtClean="0"/>
              <a:t>Siemens </a:t>
            </a:r>
            <a:r>
              <a:rPr lang="fr-FR" sz="1100" dirty="0" err="1"/>
              <a:t>Industry</a:t>
            </a:r>
            <a:r>
              <a:rPr lang="fr-FR" sz="1100" dirty="0"/>
              <a:t>, Inc. – Siemens Power Technologies </a:t>
            </a:r>
            <a:r>
              <a:rPr lang="fr-FR" sz="1100" dirty="0" smtClean="0"/>
              <a:t>International </a:t>
            </a:r>
            <a:r>
              <a:rPr lang="en-US" sz="1100" dirty="0" smtClean="0"/>
              <a:t>P032-13 </a:t>
            </a:r>
            <a:r>
              <a:rPr lang="en-US" sz="1100" dirty="0"/>
              <a:t>– Resource Asset Registration F 3-8 </a:t>
            </a:r>
            <a:r>
              <a:rPr lang="en-US" sz="1100" dirty="0" err="1"/>
              <a:t>orm</a:t>
            </a:r>
            <a:r>
              <a:rPr lang="en-US" sz="1100" dirty="0"/>
              <a:t> (RARF) </a:t>
            </a:r>
            <a:r>
              <a:rPr lang="en-US" sz="1100" dirty="0" smtClean="0"/>
              <a:t>Services Copyright </a:t>
            </a:r>
            <a:r>
              <a:rPr lang="en-US" sz="1100" dirty="0"/>
              <a:t>© 2012 Siemens Industry, Inc. All Rights Reserved</a:t>
            </a:r>
            <a:r>
              <a:rPr lang="en-US" sz="1100" dirty="0" smtClean="0"/>
              <a:t>. countries</a:t>
            </a:r>
            <a:r>
              <a:rPr lang="en-US" sz="1100" dirty="0"/>
              <a:t>. His experience is centered in system studies and economic evaluation, </a:t>
            </a:r>
            <a:r>
              <a:rPr lang="en-US" sz="1100" dirty="0" smtClean="0"/>
              <a:t>including recently </a:t>
            </a:r>
            <a:r>
              <a:rPr lang="en-US" sz="1100" dirty="0"/>
              <a:t>advising TSPs in the evaluation of the CREZ transmission expansion plan in </a:t>
            </a:r>
            <a:r>
              <a:rPr lang="en-US" sz="1100" dirty="0" smtClean="0"/>
              <a:t>Texas as </a:t>
            </a:r>
            <a:r>
              <a:rPr lang="en-US" sz="1100" dirty="0"/>
              <a:t>well as in the evaluation of several interconnections of large wind farms to the ERCOT </a:t>
            </a:r>
            <a:r>
              <a:rPr lang="en-US" sz="1100" dirty="0" smtClean="0"/>
              <a:t>345 kV </a:t>
            </a:r>
            <a:r>
              <a:rPr lang="en-US" sz="1100" dirty="0"/>
              <a:t>system.</a:t>
            </a:r>
          </a:p>
        </p:txBody>
      </p:sp>
      <p:sp>
        <p:nvSpPr>
          <p:cNvPr id="5" name="Rectangle 4"/>
          <p:cNvSpPr/>
          <p:nvPr/>
        </p:nvSpPr>
        <p:spPr>
          <a:xfrm>
            <a:off x="1461317" y="2397567"/>
            <a:ext cx="7619999" cy="938719"/>
          </a:xfrm>
          <a:prstGeom prst="rect">
            <a:avLst/>
          </a:prstGeom>
        </p:spPr>
        <p:txBody>
          <a:bodyPr wrap="square">
            <a:spAutoFit/>
          </a:bodyPr>
          <a:lstStyle/>
          <a:p>
            <a:pPr algn="just"/>
            <a:r>
              <a:rPr lang="en-US" sz="1100" b="1" i="1" dirty="0"/>
              <a:t>John Hanson, PE</a:t>
            </a:r>
            <a:r>
              <a:rPr lang="en-US" sz="1100" dirty="0"/>
              <a:t>, Principal Consultant, with Siemens PTI in Houston</a:t>
            </a:r>
            <a:r>
              <a:rPr lang="en-US" sz="1100" dirty="0" smtClean="0"/>
              <a:t>, Texas</a:t>
            </a:r>
            <a:r>
              <a:rPr lang="en-US" sz="1100" dirty="0"/>
              <a:t>. Mr. Hanson is a licensed Professional Engineer (PE) in Texas </a:t>
            </a:r>
            <a:r>
              <a:rPr lang="en-US" sz="1100" dirty="0" smtClean="0"/>
              <a:t>with 40 </a:t>
            </a:r>
            <a:r>
              <a:rPr lang="en-US" sz="1100" dirty="0"/>
              <a:t>years of experience in the power systems industry. His </a:t>
            </a:r>
            <a:r>
              <a:rPr lang="en-US" sz="1100" dirty="0" smtClean="0"/>
              <a:t>experience covers </a:t>
            </a:r>
            <a:r>
              <a:rPr lang="en-US" sz="1100" dirty="0"/>
              <a:t>a wide range of topics including power plant </a:t>
            </a:r>
            <a:r>
              <a:rPr lang="en-US" sz="1100" dirty="0" smtClean="0"/>
              <a:t>engineering instrumentation </a:t>
            </a:r>
            <a:r>
              <a:rPr lang="en-US" sz="1100" dirty="0"/>
              <a:t>and control, transmission planning, system protection</a:t>
            </a:r>
            <a:r>
              <a:rPr lang="en-US" sz="1100" dirty="0" smtClean="0"/>
              <a:t>, EMTP </a:t>
            </a:r>
            <a:r>
              <a:rPr lang="en-US" sz="1100" dirty="0"/>
              <a:t>studies, power flow analysis, short circuit analysis, dynamic </a:t>
            </a:r>
            <a:r>
              <a:rPr lang="en-US" sz="1100" dirty="0" smtClean="0"/>
              <a:t>stability analysis</a:t>
            </a:r>
            <a:r>
              <a:rPr lang="en-US" sz="1100" dirty="0"/>
              <a:t>, voltage stability analysis, and geomagnetic induced current analysis. Mr. </a:t>
            </a:r>
            <a:r>
              <a:rPr lang="en-US" sz="1100" dirty="0" smtClean="0"/>
              <a:t>Hanson joined </a:t>
            </a:r>
            <a:r>
              <a:rPr lang="en-US" sz="1100" dirty="0"/>
              <a:t>Siemens PTI in 2012.</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91" y="2329876"/>
            <a:ext cx="1105361" cy="1105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982" y="952424"/>
            <a:ext cx="1107818" cy="1107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433052" y="5286885"/>
            <a:ext cx="7696199" cy="1107996"/>
          </a:xfrm>
          <a:prstGeom prst="rect">
            <a:avLst/>
          </a:prstGeom>
        </p:spPr>
        <p:txBody>
          <a:bodyPr wrap="square">
            <a:spAutoFit/>
          </a:bodyPr>
          <a:lstStyle/>
          <a:p>
            <a:pPr algn="just"/>
            <a:r>
              <a:rPr lang="en-US" sz="1100" b="1" dirty="0"/>
              <a:t>Alicia </a:t>
            </a:r>
            <a:r>
              <a:rPr lang="en-US" sz="1100" b="1" dirty="0" err="1"/>
              <a:t>Dortch</a:t>
            </a:r>
            <a:r>
              <a:rPr lang="en-US" sz="1100" b="1" dirty="0"/>
              <a:t>, </a:t>
            </a:r>
            <a:r>
              <a:rPr lang="en-US" sz="1100" dirty="0"/>
              <a:t>Senior Consultant with Siemens PTI in Houston, Texas, </a:t>
            </a:r>
            <a:r>
              <a:rPr lang="en-US" sz="1100" dirty="0" smtClean="0"/>
              <a:t>has a </a:t>
            </a:r>
            <a:r>
              <a:rPr lang="en-US" sz="1100" dirty="0"/>
              <a:t>solid foundation in electric system operations and transmission </a:t>
            </a:r>
            <a:r>
              <a:rPr lang="en-US" sz="1100" dirty="0" smtClean="0"/>
              <a:t>system planning</a:t>
            </a:r>
            <a:r>
              <a:rPr lang="en-US" sz="1100" dirty="0"/>
              <a:t>. Her 8 years of professional experience covers an </a:t>
            </a:r>
            <a:r>
              <a:rPr lang="en-US" sz="1100" dirty="0" smtClean="0"/>
              <a:t>extensive range </a:t>
            </a:r>
            <a:r>
              <a:rPr lang="en-US" sz="1100" dirty="0"/>
              <a:t>of topics including transmission planning, power flow analysis</a:t>
            </a:r>
            <a:r>
              <a:rPr lang="en-US" sz="1100" dirty="0" smtClean="0"/>
              <a:t>, dynamic </a:t>
            </a:r>
            <a:r>
              <a:rPr lang="en-US" sz="1100" dirty="0"/>
              <a:t>stability analysis, and voltage stability analysis. She </a:t>
            </a:r>
            <a:r>
              <a:rPr lang="en-US" sz="1100" dirty="0" smtClean="0"/>
              <a:t>has performed </a:t>
            </a:r>
            <a:r>
              <a:rPr lang="en-US" sz="1100" dirty="0"/>
              <a:t>numerous power system analyses and simulation studies </a:t>
            </a:r>
            <a:r>
              <a:rPr lang="en-US" sz="1100" dirty="0" smtClean="0"/>
              <a:t>for system </a:t>
            </a:r>
            <a:r>
              <a:rPr lang="en-US" sz="1100" dirty="0"/>
              <a:t>expansions and new system interconnections. She complements her technical </a:t>
            </a:r>
            <a:r>
              <a:rPr lang="en-US" sz="1100" dirty="0" smtClean="0"/>
              <a:t>skills with experience </a:t>
            </a:r>
            <a:r>
              <a:rPr lang="en-US" sz="1100" dirty="0"/>
              <a:t>in NERC and </a:t>
            </a:r>
            <a:r>
              <a:rPr lang="en-US" sz="1100" dirty="0" smtClean="0"/>
              <a:t>FERC compliance and audit preparedness.</a:t>
            </a:r>
            <a:endParaRPr lang="en-US" dirty="0"/>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653" y="5268087"/>
            <a:ext cx="1081448" cy="1081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461317" y="3543140"/>
            <a:ext cx="7619999" cy="1615827"/>
          </a:xfrm>
          <a:prstGeom prst="rect">
            <a:avLst/>
          </a:prstGeom>
        </p:spPr>
        <p:txBody>
          <a:bodyPr wrap="square">
            <a:spAutoFit/>
          </a:bodyPr>
          <a:lstStyle/>
          <a:p>
            <a:pPr algn="just"/>
            <a:r>
              <a:rPr lang="en-US" sz="1100" b="1" i="1" dirty="0"/>
              <a:t>Jack Henry, PE, </a:t>
            </a:r>
            <a:r>
              <a:rPr lang="en-US" sz="1100" dirty="0"/>
              <a:t>Senior Staff Consultant, with Siemens PTI in Houston</a:t>
            </a:r>
            <a:r>
              <a:rPr lang="en-US" sz="1100" dirty="0" smtClean="0"/>
              <a:t>, Texas</a:t>
            </a:r>
            <a:r>
              <a:rPr lang="en-US" sz="1100" dirty="0"/>
              <a:t>. Mr. Henry is a licensed Professional Engineer (PE) in Texas </a:t>
            </a:r>
            <a:r>
              <a:rPr lang="en-US" sz="1100" dirty="0" smtClean="0"/>
              <a:t>with more </a:t>
            </a:r>
            <a:r>
              <a:rPr lang="en-US" sz="1100" dirty="0"/>
              <a:t>than 30 years of extensive power systems industry experience in </a:t>
            </a:r>
            <a:r>
              <a:rPr lang="en-US" sz="1100" dirty="0" smtClean="0"/>
              <a:t>the transmission </a:t>
            </a:r>
            <a:r>
              <a:rPr lang="en-US" sz="1100" dirty="0"/>
              <a:t>and generation sectors. He has a solid power </a:t>
            </a:r>
            <a:r>
              <a:rPr lang="en-US" sz="1100" dirty="0" smtClean="0"/>
              <a:t>system background </a:t>
            </a:r>
            <a:r>
              <a:rPr lang="en-US" sz="1100" dirty="0"/>
              <a:t>in transmission planning and distribution, including power </a:t>
            </a:r>
            <a:r>
              <a:rPr lang="en-US" sz="1100" dirty="0" smtClean="0"/>
              <a:t>flow analysis</a:t>
            </a:r>
            <a:r>
              <a:rPr lang="en-US" sz="1100" dirty="0"/>
              <a:t>, post-transient analysis, voltage stability analysis and </a:t>
            </a:r>
            <a:r>
              <a:rPr lang="en-US" sz="1100" dirty="0" smtClean="0"/>
              <a:t>dynamic stability </a:t>
            </a:r>
            <a:r>
              <a:rPr lang="en-US" sz="1100" dirty="0"/>
              <a:t>analysis. His expertise also includes modeling and simulation of </a:t>
            </a:r>
            <a:r>
              <a:rPr lang="en-US" sz="1100" dirty="0" smtClean="0"/>
              <a:t>transmission projects </a:t>
            </a:r>
            <a:r>
              <a:rPr lang="en-US" sz="1100" dirty="0"/>
              <a:t>for long-term development plans, real-time generation operations with respect to </a:t>
            </a:r>
            <a:r>
              <a:rPr lang="en-US" sz="1100" dirty="0" smtClean="0"/>
              <a:t>the integrated </a:t>
            </a:r>
            <a:r>
              <a:rPr lang="en-US" sz="1100" dirty="0"/>
              <a:t>transmission system, and day/month-ahead transmission and generator </a:t>
            </a:r>
            <a:r>
              <a:rPr lang="en-US" sz="1100" dirty="0" smtClean="0"/>
              <a:t>strategic operations </a:t>
            </a:r>
            <a:r>
              <a:rPr lang="en-US" sz="1100" dirty="0"/>
              <a:t>planning integrating real-time and planned transmission maintenance information</a:t>
            </a:r>
            <a:r>
              <a:rPr lang="en-US" sz="1100" dirty="0" smtClean="0"/>
              <a:t>. Mr</a:t>
            </a:r>
            <a:r>
              <a:rPr lang="en-US" sz="1100" dirty="0"/>
              <a:t>. Henry joined Siemens PTI in 2010 and has been conducting power system studies</a:t>
            </a:r>
            <a:r>
              <a:rPr lang="en-US" sz="1100" dirty="0" smtClean="0"/>
              <a:t>, power </a:t>
            </a:r>
            <a:r>
              <a:rPr lang="en-US" sz="1100" dirty="0"/>
              <a:t>system modeling, and generator interconnection assessments, providing </a:t>
            </a:r>
            <a:r>
              <a:rPr lang="en-US" sz="1100" dirty="0" smtClean="0"/>
              <a:t>engineering solutions </a:t>
            </a:r>
            <a:r>
              <a:rPr lang="en-US" sz="1100" dirty="0"/>
              <a:t>for the power industry.</a:t>
            </a:r>
          </a:p>
        </p:txBody>
      </p:sp>
      <p:pic>
        <p:nvPicPr>
          <p:cNvPr id="1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0653" y="3783055"/>
            <a:ext cx="1109051" cy="1109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20007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ARTICULATE_PROJECT_OPEN" val="0"/>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EO UPDATE&amp;#x0D;&amp;#x0A;August 17, 2010&amp;quot;&quot;/&gt;&lt;property id=&quot;20307&quot; value=&quot;258&quot;/&gt;&lt;/object&gt;&lt;object type=&quot;3&quot; unique_id=&quot;10005&quot;&gt;&lt;property id=&quot;20148&quot; value=&quot;5&quot;/&gt;&lt;property id=&quot;20300&quot; value=&quot;Slide 4 - &amp;quot;Nodal&amp;quot;&quot;/&gt;&lt;property id=&quot;20307&quot; value=&quot;268&quot;/&gt;&lt;/object&gt;&lt;object type=&quot;3&quot; unique_id=&quot;10340&quot;&gt;&lt;property id=&quot;20148&quot; value=&quot;5&quot;/&gt;&lt;property id=&quot;20300&quot; value=&quot;Slide 11 - &amp;quot;Compliance&amp;quot;&quot;/&gt;&lt;property id=&quot;20307&quot; value=&quot;300&quot;/&gt;&lt;/object&gt;&lt;object type=&quot;3&quot; unique_id=&quot;10341&quot;&gt;&lt;property id=&quot;20148&quot; value=&quot;5&quot;/&gt;&lt;property id=&quot;20300&quot; value=&quot;Slide 13 - &amp;quot;Information Technology &amp;amp; Facilities&amp;quot;&quot;/&gt;&lt;property id=&quot;20307&quot; value=&quot;295&quot;/&gt;&lt;/object&gt;&lt;object type=&quot;3&quot; unique_id=&quot;10539&quot;&gt;&lt;property id=&quot;20148&quot; value=&quot;5&quot;/&gt;&lt;property id=&quot;20300&quot; value=&quot;Slide 12 - &amp;quot;Human Resource&amp;quot;&quot;/&gt;&lt;property id=&quot;20307&quot; value=&quot;301&quot;/&gt;&lt;/object&gt;&lt;object type=&quot;3&quot; unique_id=&quot;10718&quot;&gt;&lt;property id=&quot;20148&quot; value=&quot;5&quot;/&gt;&lt;property id=&quot;20300&quot; value=&quot;Slide 9 - &amp;quot;Finance&amp;quot;&quot;/&gt;&lt;property id=&quot;20307&quot; value=&quot;305&quot;/&gt;&lt;/object&gt;&lt;object type=&quot;3&quot; unique_id=&quot;10719&quot;&gt;&lt;property id=&quot;20148&quot; value=&quot;5&quot;/&gt;&lt;property id=&quot;20300&quot; value=&quot;Slide 2 - &amp;quot;Grid Operations&amp;quot;&quot;/&gt;&lt;property id=&quot;20307&quot; value=&quot;307&quot;/&gt;&lt;/object&gt;&lt;object type=&quot;3&quot; unique_id=&quot;10720&quot;&gt;&lt;property id=&quot;20148&quot; value=&quot;5&quot;/&gt;&lt;property id=&quot;20300&quot; value=&quot;Slide 3 - &amp;quot;Grid Operations&amp;quot;&quot;/&gt;&lt;property id=&quot;20307&quot; value=&quot;308&quot;/&gt;&lt;/object&gt;&lt;object type=&quot;3&quot; unique_id=&quot;10721&quot;&gt;&lt;property id=&quot;20148&quot; value=&quot;5&quot;/&gt;&lt;property id=&quot;20300&quot; value=&quot;Slide 6 - &amp;quot;Market Operations&amp;quot;&quot;/&gt;&lt;property id=&quot;20307&quot; value=&quot;306&quot;/&gt;&lt;/object&gt;&lt;object type=&quot;3&quot; unique_id=&quot;10722&quot;&gt;&lt;property id=&quot;20148&quot; value=&quot;5&quot;/&gt;&lt;property id=&quot;20300&quot; value=&quot;Slide 10 - &amp;quot;Finance&amp;quot;&quot;/&gt;&lt;property id=&quot;20307&quot; value=&quot;309&quot;/&gt;&lt;/object&gt;&lt;object type=&quot;3&quot; unique_id=&quot;10957&quot;&gt;&lt;property id=&quot;20148&quot; value=&quot;5&quot;/&gt;&lt;property id=&quot;20300&quot; value=&quot;Slide 5 - &amp;quot;Nodal&amp;quot;&quot;/&gt;&lt;property id=&quot;20307&quot; value=&quot;311&quot;/&gt;&lt;/object&gt;&lt;object type=&quot;3&quot; unique_id=&quot;10958&quot;&gt;&lt;property id=&quot;20148&quot; value=&quot;5&quot;/&gt;&lt;property id=&quot;20300&quot; value=&quot;Slide 14 - &amp;quot;Taylor and Bastrop Construction Update&amp;#x0D;&amp;#x0A;Week ending:  July 30, 2010&amp;quot;&quot;/&gt;&lt;property id=&quot;20307&quot; value=&quot;310&quot;/&gt;&lt;/object&gt;&lt;object type=&quot;3&quot; unique_id=&quot;10959&quot;&gt;&lt;property id=&quot;20148&quot; value=&quot;5&quot;/&gt;&lt;property id=&quot;20300&quot; value=&quot;Slide 7 - &amp;quot;Finance &amp;quot;&quot;/&gt;&lt;property id=&quot;20307&quot; value=&quot;312&quot;/&gt;&lt;/object&gt;&lt;object type=&quot;3&quot; unique_id=&quot;10960&quot;&gt;&lt;property id=&quot;20148&quot; value=&quot;5&quot;/&gt;&lt;property id=&quot;20300&quot; value=&quot;Slide 8 - &amp;quot;Finance&amp;quot;&quot;/&gt;&lt;property id=&quot;20307&quot; value=&quot;313&quot;/&gt;&lt;/object&gt;&lt;/object&gt;&lt;/object&gt;&lt;/database&gt;"/>
  <p:tag name="SECTOMILLISECCONVERTED" val="1"/>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39862</TotalTime>
  <Words>1308</Words>
  <Application>Microsoft Office PowerPoint</Application>
  <PresentationFormat>On-screen Show (4:3)</PresentationFormat>
  <Paragraphs>127</Paragraphs>
  <Slides>10</Slides>
  <Notes>3</Notes>
  <HiddenSlides>0</HiddenSlides>
  <MMClips>0</MMClips>
  <ScaleCrop>false</ScaleCrop>
  <HeadingPairs>
    <vt:vector size="4" baseType="variant">
      <vt:variant>
        <vt:lpstr>Theme</vt:lpstr>
      </vt:variant>
      <vt:variant>
        <vt:i4>4</vt:i4>
      </vt:variant>
      <vt:variant>
        <vt:lpstr>Slide Titles</vt:lpstr>
      </vt:variant>
      <vt:variant>
        <vt:i4>10</vt:i4>
      </vt:variant>
    </vt:vector>
  </HeadingPairs>
  <TitlesOfParts>
    <vt:vector size="14" baseType="lpstr">
      <vt:lpstr>Custom Design</vt:lpstr>
      <vt:lpstr>1_Custom Design</vt:lpstr>
      <vt:lpstr>2_Custom Design</vt:lpstr>
      <vt:lpstr>3_Custom Design</vt:lpstr>
      <vt:lpstr>RARF Data Completion Project</vt:lpstr>
      <vt:lpstr>RARF = Resource Asset Registration Form</vt:lpstr>
      <vt:lpstr>Brief History  and Future of RARF</vt:lpstr>
      <vt:lpstr>Brief History  and Future of RARF</vt:lpstr>
      <vt:lpstr>Brief History  and Future of RARF</vt:lpstr>
      <vt:lpstr>Current State of the RARF</vt:lpstr>
      <vt:lpstr>Reasons for Missing Data</vt:lpstr>
      <vt:lpstr>Problem Approach</vt:lpstr>
      <vt:lpstr>Siemens Team</vt:lpstr>
      <vt:lpstr>Monthly Progress Reports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Tamby, Jeyant</dc:creator>
  <cp:lastModifiedBy>Rickerson, Woody</cp:lastModifiedBy>
  <cp:revision>1997</cp:revision>
  <cp:lastPrinted>2013-06-11T19:17:43Z</cp:lastPrinted>
  <dcterms:created xsi:type="dcterms:W3CDTF">2010-09-13T17:35:42Z</dcterms:created>
  <dcterms:modified xsi:type="dcterms:W3CDTF">2013-06-12T21:03:40Z</dcterms:modified>
</cp:coreProperties>
</file>