
<file path=[Content_Types].xml><?xml version="1.0" encoding="utf-8"?>
<Types xmlns="http://schemas.openxmlformats.org/package/2006/content-types">
  <Default Extension="png" ContentType="image/png"/>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5"/>
  </p:sldMasterIdLst>
  <p:notesMasterIdLst>
    <p:notesMasterId r:id="rId10"/>
  </p:notesMasterIdLst>
  <p:sldIdLst>
    <p:sldId id="256" r:id="rId6"/>
    <p:sldId id="260" r:id="rId7"/>
    <p:sldId id="261" r:id="rId8"/>
    <p:sldId id="262"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0000CC"/>
    <a:srgbClr val="FF3300"/>
    <a:srgbClr val="FF9900"/>
    <a:srgbClr val="5469A2"/>
    <a:srgbClr val="294171"/>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0" d="100"/>
          <a:sy n="100" d="100"/>
        </p:scale>
        <p:origin x="-756" y="-414"/>
      </p:cViewPr>
      <p:guideLst>
        <p:guide orient="horz" pos="4224"/>
        <p:guide pos="15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1.xml"/><Relationship Id="rId10"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3991ACF-8A5B-454D-AE1E-5FFC44D12E37}" type="slidenum">
              <a:rPr lang="en-US"/>
              <a:pPr>
                <a:defRPr/>
              </a:pPr>
              <a:t>‹#›</a:t>
            </a:fld>
            <a:endParaRPr lang="en-US"/>
          </a:p>
        </p:txBody>
      </p:sp>
    </p:spTree>
    <p:extLst>
      <p:ext uri="{BB962C8B-B14F-4D97-AF65-F5344CB8AC3E}">
        <p14:creationId xmlns:p14="http://schemas.microsoft.com/office/powerpoint/2010/main" val="39881406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userDrawn="1"/>
        </p:nvSpPr>
        <p:spPr bwMode="auto">
          <a:xfrm>
            <a:off x="0" y="1143000"/>
            <a:ext cx="9144000" cy="5715000"/>
          </a:xfrm>
          <a:prstGeom prst="rect">
            <a:avLst/>
          </a:prstGeom>
          <a:solidFill>
            <a:srgbClr val="5469A2"/>
          </a:solidFill>
          <a:ln w="9525">
            <a:noFill/>
            <a:miter lim="800000"/>
            <a:headEnd/>
            <a:tailEnd/>
          </a:ln>
        </p:spPr>
        <p:txBody>
          <a:bodyPr wrap="none" anchor="ctr"/>
          <a:lstStyle/>
          <a:p>
            <a:pPr>
              <a:defRPr/>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r>
              <a:rPr lang="en-US"/>
              <a:t>Date</a:t>
            </a:r>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a:t>Meeting Title (optional)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68A4BCA-3D6A-42D2-A1CC-3C680939E515}"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03BDB81-8A8D-4105-A249-A204018DB2F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AE9F7E0-3F90-4600-A263-CEF77BC178DF}"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F4B3FC9-CFA2-46B6-A3F2-BDEA6335964A}"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9DDCE07-30CE-42E9-A8EE-886492151E17}"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71900982-B748-49B4-95CF-0DA8AC0B7EBE}"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07197476-DF79-4E10-A19F-1270248659FC}"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2F8591BE-0BC1-479D-82BF-C300B3D90E60}"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8477E39-6CBE-4139-B316-9FB0A7D54A36}"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CC92FB0-2A5F-4822-A864-9820E6A62D16}"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2E3D6B1-30BD-4EC1-8364-7BE630DCD30A}" type="slidenum">
              <a:rPr lang="en-US"/>
              <a:pPr>
                <a:defRPr/>
              </a:pPr>
              <a:t>‹#›</a:t>
            </a:fld>
            <a:endParaRPr lang="en-US"/>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p:spPr>
        <p:txBody>
          <a:bodyPr wrap="none" anchor="ctr"/>
          <a:lstStyle/>
          <a:p>
            <a:pPr>
              <a:defRPr/>
            </a:pPr>
            <a:endParaRPr lang="en-US"/>
          </a:p>
        </p:txBody>
      </p:sp>
      <p:pic>
        <p:nvPicPr>
          <p:cNvPr id="2053" name="Picture 8" descr="logo_C"/>
          <p:cNvPicPr>
            <a:picLocks noChangeAspect="1" noChangeArrowheads="1"/>
          </p:cNvPicPr>
          <p:nvPr userDrawn="1"/>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p:spPr>
        <p:txBody>
          <a:bodyPr wrap="none" anchor="ctr"/>
          <a:lstStyle/>
          <a:p>
            <a:pPr>
              <a:defRPr/>
            </a:pPr>
            <a:endParaRPr lang="en-US"/>
          </a:p>
        </p:txBody>
      </p:sp>
      <p:sp>
        <p:nvSpPr>
          <p:cNvPr id="2055"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Meeting Title (optional)</a:t>
            </a:r>
          </a:p>
        </p:txBody>
      </p:sp>
      <p:sp>
        <p:nvSpPr>
          <p:cNvPr id="1033" name="Line 11"/>
          <p:cNvSpPr>
            <a:spLocks noChangeShapeType="1"/>
          </p:cNvSpPr>
          <p:nvPr userDrawn="1"/>
        </p:nvSpPr>
        <p:spPr bwMode="auto">
          <a:xfrm>
            <a:off x="1069975" y="6457950"/>
            <a:ext cx="0" cy="219075"/>
          </a:xfrm>
          <a:prstGeom prst="line">
            <a:avLst/>
          </a:prstGeom>
          <a:noFill/>
          <a:ln w="9525">
            <a:solidFill>
              <a:schemeClr val="tx1"/>
            </a:solidFill>
            <a:round/>
            <a:headEnd/>
            <a:tailEnd/>
          </a:ln>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Date</a:t>
            </a:r>
          </a:p>
        </p:txBody>
      </p:sp>
      <p:sp>
        <p:nvSpPr>
          <p:cNvPr id="1035" name="Line 12"/>
          <p:cNvSpPr>
            <a:spLocks noChangeShapeType="1"/>
          </p:cNvSpPr>
          <p:nvPr userDrawn="1"/>
        </p:nvSpPr>
        <p:spPr bwMode="auto">
          <a:xfrm>
            <a:off x="0" y="673100"/>
            <a:ext cx="9144000" cy="0"/>
          </a:xfrm>
          <a:prstGeom prst="line">
            <a:avLst/>
          </a:prstGeom>
          <a:noFill/>
          <a:ln w="57150">
            <a:solidFill>
              <a:schemeClr val="hlink"/>
            </a:solidFill>
            <a:round/>
            <a:headEnd/>
            <a:tailEnd/>
          </a:ln>
        </p:spPr>
        <p:txBody>
          <a:bodyPr/>
          <a:lstStyle/>
          <a:p>
            <a:pPr>
              <a:defRPr/>
            </a:pPr>
            <a:endParaRPr lang="en-US"/>
          </a:p>
        </p:txBody>
      </p:sp>
      <p:sp>
        <p:nvSpPr>
          <p:cNvPr id="1036" name="Rectangle 13"/>
          <p:cNvSpPr>
            <a:spLocks noChangeArrowheads="1"/>
          </p:cNvSpPr>
          <p:nvPr/>
        </p:nvSpPr>
        <p:spPr bwMode="auto">
          <a:xfrm>
            <a:off x="3429000" y="6477000"/>
            <a:ext cx="2514600" cy="457200"/>
          </a:xfrm>
          <a:prstGeom prst="rect">
            <a:avLst/>
          </a:prstGeom>
          <a:noFill/>
          <a:ln w="9525">
            <a:noFill/>
            <a:miter lim="800000"/>
            <a:headEnd/>
            <a:tailEnd/>
          </a:ln>
        </p:spPr>
        <p:txBody>
          <a:bodyPr/>
          <a:lstStyle/>
          <a:p>
            <a:pPr algn="ctr">
              <a:defRPr/>
            </a:pPr>
            <a:fld id="{72753BE1-87B7-4E11-B9E8-E17B1496E727}"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804"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5"/>
          <p:cNvSpPr>
            <a:spLocks noGrp="1"/>
          </p:cNvSpPr>
          <p:nvPr>
            <p:ph type="ftr" sz="quarter" idx="11"/>
          </p:nvPr>
        </p:nvSpPr>
        <p:spPr>
          <a:noFill/>
        </p:spPr>
        <p:txBody>
          <a:bodyPr/>
          <a:lstStyle/>
          <a:p>
            <a:r>
              <a:rPr lang="en-US" dirty="0" smtClean="0"/>
              <a:t>Executive Review</a:t>
            </a:r>
          </a:p>
        </p:txBody>
      </p:sp>
      <p:sp>
        <p:nvSpPr>
          <p:cNvPr id="4099" name="Date Placeholder 6"/>
          <p:cNvSpPr>
            <a:spLocks noGrp="1"/>
          </p:cNvSpPr>
          <p:nvPr>
            <p:ph type="dt" sz="quarter" idx="12"/>
          </p:nvPr>
        </p:nvSpPr>
        <p:spPr>
          <a:noFill/>
        </p:spPr>
        <p:txBody>
          <a:bodyPr/>
          <a:lstStyle/>
          <a:p>
            <a:r>
              <a:rPr lang="en-US" dirty="0" smtClean="0"/>
              <a:t>Date</a:t>
            </a:r>
          </a:p>
        </p:txBody>
      </p:sp>
      <p:sp>
        <p:nvSpPr>
          <p:cNvPr id="4100" name="Rectangle 2"/>
          <p:cNvSpPr>
            <a:spLocks noGrp="1" noChangeArrowheads="1"/>
          </p:cNvSpPr>
          <p:nvPr>
            <p:ph type="title"/>
          </p:nvPr>
        </p:nvSpPr>
        <p:spPr>
          <a:xfrm>
            <a:off x="304800" y="-152400"/>
            <a:ext cx="8686800" cy="685800"/>
          </a:xfrm>
        </p:spPr>
        <p:txBody>
          <a:bodyPr/>
          <a:lstStyle/>
          <a:p>
            <a:pPr algn="r" eaLnBrk="1" hangingPunct="1"/>
            <a:r>
              <a:rPr lang="en-US" sz="1800" smtClean="0"/>
              <a:t>Gate to Execution</a:t>
            </a:r>
          </a:p>
        </p:txBody>
      </p:sp>
      <p:sp>
        <p:nvSpPr>
          <p:cNvPr id="4101" name="Text Box 3"/>
          <p:cNvSpPr txBox="1">
            <a:spLocks noChangeArrowheads="1"/>
          </p:cNvSpPr>
          <p:nvPr/>
        </p:nvSpPr>
        <p:spPr bwMode="auto">
          <a:xfrm>
            <a:off x="0" y="0"/>
            <a:ext cx="6753310" cy="369332"/>
          </a:xfrm>
          <a:prstGeom prst="rect">
            <a:avLst/>
          </a:prstGeom>
          <a:noFill/>
          <a:ln w="9525">
            <a:noFill/>
            <a:miter lim="800000"/>
            <a:headEnd/>
            <a:tailEnd/>
          </a:ln>
        </p:spPr>
        <p:txBody>
          <a:bodyPr wrap="square">
            <a:spAutoFit/>
          </a:bodyPr>
          <a:lstStyle/>
          <a:p>
            <a:r>
              <a:rPr lang="en-US" b="1" dirty="0" smtClean="0">
                <a:solidFill>
                  <a:srgbClr val="FFFF66"/>
                </a:solidFill>
              </a:rPr>
              <a:t>Common Infrastructure</a:t>
            </a:r>
            <a:endParaRPr lang="en-US" b="1" dirty="0">
              <a:solidFill>
                <a:srgbClr val="FFFF66"/>
              </a:solidFill>
            </a:endParaRPr>
          </a:p>
        </p:txBody>
      </p:sp>
      <p:sp>
        <p:nvSpPr>
          <p:cNvPr id="4102" name="Text Box 4"/>
          <p:cNvSpPr txBox="1">
            <a:spLocks noChangeArrowheads="1"/>
          </p:cNvSpPr>
          <p:nvPr/>
        </p:nvSpPr>
        <p:spPr bwMode="auto">
          <a:xfrm>
            <a:off x="1" y="381000"/>
            <a:ext cx="8991600" cy="276999"/>
          </a:xfrm>
          <a:prstGeom prst="rect">
            <a:avLst/>
          </a:prstGeom>
          <a:noFill/>
          <a:ln w="9525">
            <a:noFill/>
            <a:miter lim="800000"/>
            <a:headEnd/>
            <a:tailEnd/>
          </a:ln>
        </p:spPr>
        <p:txBody>
          <a:bodyPr wrap="square">
            <a:spAutoFit/>
          </a:bodyPr>
          <a:lstStyle/>
          <a:p>
            <a:r>
              <a:rPr lang="en-US" sz="1200" b="1" i="1" u="sng" dirty="0">
                <a:solidFill>
                  <a:schemeClr val="bg1"/>
                </a:solidFill>
              </a:rPr>
              <a:t>Exec Sponsor</a:t>
            </a:r>
            <a:r>
              <a:rPr lang="en-US" sz="1200" b="1" dirty="0">
                <a:solidFill>
                  <a:schemeClr val="bg1"/>
                </a:solidFill>
              </a:rPr>
              <a:t>:  </a:t>
            </a:r>
            <a:r>
              <a:rPr lang="en-US" sz="1200" b="1" dirty="0" smtClean="0">
                <a:solidFill>
                  <a:schemeClr val="bg1"/>
                </a:solidFill>
              </a:rPr>
              <a:t>B. Day    </a:t>
            </a:r>
            <a:r>
              <a:rPr lang="en-US" sz="1200" b="1" i="1" u="sng" dirty="0" smtClean="0">
                <a:solidFill>
                  <a:schemeClr val="bg1"/>
                </a:solidFill>
              </a:rPr>
              <a:t>PR </a:t>
            </a:r>
            <a:r>
              <a:rPr lang="en-US" sz="1200" b="1" i="1" u="sng" dirty="0">
                <a:solidFill>
                  <a:schemeClr val="bg1"/>
                </a:solidFill>
              </a:rPr>
              <a:t>Sponsor</a:t>
            </a:r>
            <a:r>
              <a:rPr lang="en-US" sz="1200" b="1" dirty="0">
                <a:solidFill>
                  <a:schemeClr val="bg1"/>
                </a:solidFill>
              </a:rPr>
              <a:t>:  </a:t>
            </a:r>
            <a:r>
              <a:rPr lang="en-US" sz="1200" b="1" dirty="0" smtClean="0">
                <a:solidFill>
                  <a:schemeClr val="bg1"/>
                </a:solidFill>
              </a:rPr>
              <a:t>C. Lowe    </a:t>
            </a:r>
            <a:r>
              <a:rPr lang="en-US" sz="1200" b="1" i="1" u="sng" dirty="0" smtClean="0">
                <a:solidFill>
                  <a:schemeClr val="bg1"/>
                </a:solidFill>
              </a:rPr>
              <a:t>Bus </a:t>
            </a:r>
            <a:r>
              <a:rPr lang="en-US" sz="1200" b="1" i="1" u="sng" dirty="0">
                <a:solidFill>
                  <a:schemeClr val="bg1"/>
                </a:solidFill>
              </a:rPr>
              <a:t>Owner</a:t>
            </a:r>
            <a:r>
              <a:rPr lang="en-US" sz="1200" b="1" dirty="0">
                <a:solidFill>
                  <a:schemeClr val="bg1"/>
                </a:solidFill>
              </a:rPr>
              <a:t>:  </a:t>
            </a:r>
            <a:r>
              <a:rPr lang="en-US" sz="1200" b="1" dirty="0" smtClean="0">
                <a:solidFill>
                  <a:schemeClr val="bg1"/>
                </a:solidFill>
              </a:rPr>
              <a:t>T. Anderson    </a:t>
            </a:r>
            <a:r>
              <a:rPr lang="en-US" sz="1200" b="1" i="1" u="sng" dirty="0" smtClean="0">
                <a:solidFill>
                  <a:schemeClr val="bg1"/>
                </a:solidFill>
              </a:rPr>
              <a:t>PM</a:t>
            </a:r>
            <a:r>
              <a:rPr lang="en-US" sz="1200" b="1" dirty="0">
                <a:solidFill>
                  <a:schemeClr val="bg1"/>
                </a:solidFill>
              </a:rPr>
              <a:t>: </a:t>
            </a:r>
            <a:r>
              <a:rPr lang="en-US" sz="1200" b="1" dirty="0" smtClean="0">
                <a:solidFill>
                  <a:schemeClr val="bg1"/>
                </a:solidFill>
              </a:rPr>
              <a:t> T. Anderson    </a:t>
            </a:r>
            <a:r>
              <a:rPr lang="en-US" sz="1200" b="1" i="1" u="sng" dirty="0" smtClean="0">
                <a:solidFill>
                  <a:schemeClr val="bg1"/>
                </a:solidFill>
              </a:rPr>
              <a:t>Product </a:t>
            </a:r>
            <a:r>
              <a:rPr lang="en-US" sz="1200" b="1" i="1" u="sng" dirty="0">
                <a:solidFill>
                  <a:schemeClr val="bg1"/>
                </a:solidFill>
              </a:rPr>
              <a:t>Mgr</a:t>
            </a:r>
            <a:r>
              <a:rPr lang="en-US" sz="1200" b="1" dirty="0">
                <a:solidFill>
                  <a:schemeClr val="bg1"/>
                </a:solidFill>
              </a:rPr>
              <a:t>: </a:t>
            </a:r>
            <a:r>
              <a:rPr lang="en-US" sz="1200" b="1" dirty="0" smtClean="0">
                <a:solidFill>
                  <a:schemeClr val="bg1"/>
                </a:solidFill>
              </a:rPr>
              <a:t> n/a</a:t>
            </a:r>
            <a:endParaRPr lang="en-US" sz="1200" b="1" dirty="0">
              <a:solidFill>
                <a:schemeClr val="bg1"/>
              </a:solidFill>
            </a:endParaRPr>
          </a:p>
        </p:txBody>
      </p:sp>
      <p:sp>
        <p:nvSpPr>
          <p:cNvPr id="4103" name="Line 5"/>
          <p:cNvSpPr>
            <a:spLocks noChangeShapeType="1"/>
          </p:cNvSpPr>
          <p:nvPr/>
        </p:nvSpPr>
        <p:spPr bwMode="auto">
          <a:xfrm>
            <a:off x="3810000" y="685800"/>
            <a:ext cx="0" cy="5562600"/>
          </a:xfrm>
          <a:prstGeom prst="line">
            <a:avLst/>
          </a:prstGeom>
          <a:noFill/>
          <a:ln w="28575">
            <a:solidFill>
              <a:srgbClr val="009999"/>
            </a:solidFill>
            <a:round/>
            <a:headEnd/>
            <a:tailEnd/>
          </a:ln>
        </p:spPr>
        <p:txBody>
          <a:bodyPr wrap="none" anchor="ctr"/>
          <a:lstStyle/>
          <a:p>
            <a:endParaRPr lang="en-US"/>
          </a:p>
        </p:txBody>
      </p:sp>
      <p:sp>
        <p:nvSpPr>
          <p:cNvPr id="4104" name="Text Box 6"/>
          <p:cNvSpPr txBox="1">
            <a:spLocks noChangeArrowheads="1"/>
          </p:cNvSpPr>
          <p:nvPr/>
        </p:nvSpPr>
        <p:spPr bwMode="auto">
          <a:xfrm>
            <a:off x="152400" y="685800"/>
            <a:ext cx="3276600" cy="336550"/>
          </a:xfrm>
          <a:prstGeom prst="rect">
            <a:avLst/>
          </a:prstGeom>
          <a:noFill/>
          <a:ln w="9525">
            <a:noFill/>
            <a:miter lim="800000"/>
            <a:headEnd/>
            <a:tailEnd/>
          </a:ln>
        </p:spPr>
        <p:txBody>
          <a:bodyPr>
            <a:spAutoFit/>
          </a:bodyPr>
          <a:lstStyle/>
          <a:p>
            <a:r>
              <a:rPr lang="en-US" sz="1600" b="1"/>
              <a:t>Project Information/Description</a:t>
            </a:r>
            <a:endParaRPr lang="en-US"/>
          </a:p>
        </p:txBody>
      </p:sp>
      <p:sp>
        <p:nvSpPr>
          <p:cNvPr id="3081" name="AutoShape 7"/>
          <p:cNvSpPr>
            <a:spLocks noChangeArrowheads="1"/>
          </p:cNvSpPr>
          <p:nvPr/>
        </p:nvSpPr>
        <p:spPr bwMode="auto">
          <a:xfrm>
            <a:off x="152400" y="990600"/>
            <a:ext cx="3581400" cy="1219200"/>
          </a:xfrm>
          <a:prstGeom prst="roundRect">
            <a:avLst>
              <a:gd name="adj" fmla="val 16667"/>
            </a:avLst>
          </a:prstGeom>
          <a:solidFill>
            <a:srgbClr val="FFFFCC"/>
          </a:solidFill>
          <a:ln w="12700">
            <a:solidFill>
              <a:srgbClr val="000000"/>
            </a:solidFill>
            <a:round/>
            <a:headEnd/>
            <a:tailEnd/>
          </a:ln>
          <a:effectLst>
            <a:outerShdw dist="35921" dir="2700000" algn="ctr" rotWithShape="0">
              <a:srgbClr val="009999"/>
            </a:outerShdw>
          </a:effectLst>
        </p:spPr>
        <p:txBody>
          <a:bodyPr/>
          <a:lstStyle/>
          <a:p>
            <a:pPr marL="114300" indent="-114300" defTabSz="820738" eaLnBrk="0" hangingPunct="0">
              <a:buClr>
                <a:srgbClr val="009999"/>
              </a:buClr>
              <a:buFont typeface="Arial" charset="0"/>
              <a:buNone/>
              <a:tabLst>
                <a:tab pos="1828800" algn="l"/>
              </a:tabLst>
              <a:defRPr/>
            </a:pPr>
            <a:r>
              <a:rPr lang="en-US" sz="1000" b="1" dirty="0"/>
              <a:t>Source:</a:t>
            </a:r>
            <a:r>
              <a:rPr lang="en-US" sz="1000" dirty="0"/>
              <a:t> </a:t>
            </a:r>
            <a:r>
              <a:rPr lang="en-US" sz="1000" dirty="0" smtClean="0"/>
              <a:t>ERCOT</a:t>
            </a:r>
            <a:endParaRPr lang="en-US" sz="1000" dirty="0"/>
          </a:p>
          <a:p>
            <a:pPr marL="114300" indent="-114300" defTabSz="820738" eaLnBrk="0" hangingPunct="0">
              <a:buClr>
                <a:srgbClr val="009999"/>
              </a:buClr>
              <a:buFont typeface="Arial" charset="0"/>
              <a:buNone/>
              <a:tabLst>
                <a:tab pos="1828800" algn="l"/>
              </a:tabLst>
              <a:defRPr/>
            </a:pPr>
            <a:r>
              <a:rPr lang="en-US" sz="1000" b="1" dirty="0"/>
              <a:t>Priority</a:t>
            </a:r>
            <a:r>
              <a:rPr lang="en-US" sz="1000" dirty="0"/>
              <a:t>:  </a:t>
            </a:r>
            <a:r>
              <a:rPr lang="en-US" sz="1000" dirty="0" smtClean="0"/>
              <a:t>2013</a:t>
            </a:r>
            <a:r>
              <a:rPr lang="en-US" sz="1000" dirty="0"/>
              <a:t>	</a:t>
            </a:r>
            <a:r>
              <a:rPr lang="en-US" sz="1000" b="1" dirty="0"/>
              <a:t>Rank</a:t>
            </a:r>
            <a:r>
              <a:rPr lang="en-US" sz="1000" dirty="0"/>
              <a:t>: </a:t>
            </a:r>
            <a:r>
              <a:rPr lang="en-US" sz="1000" dirty="0" smtClean="0"/>
              <a:t>TBD</a:t>
            </a:r>
            <a:endParaRPr lang="en-US" sz="1000" dirty="0"/>
          </a:p>
          <a:p>
            <a:pPr marL="114300" indent="-114300" defTabSz="820738" eaLnBrk="0" hangingPunct="0">
              <a:buClr>
                <a:srgbClr val="009999"/>
              </a:buClr>
              <a:buFont typeface="Arial" charset="0"/>
              <a:buNone/>
              <a:tabLst>
                <a:tab pos="1828800" algn="l"/>
              </a:tabLst>
              <a:defRPr/>
            </a:pPr>
            <a:r>
              <a:rPr lang="en-US" sz="1000" b="1" dirty="0"/>
              <a:t>Reference:</a:t>
            </a:r>
            <a:r>
              <a:rPr lang="en-US" sz="1000" dirty="0"/>
              <a:t> </a:t>
            </a:r>
            <a:r>
              <a:rPr lang="en-US" sz="1000" dirty="0" smtClean="0"/>
              <a:t>TBD</a:t>
            </a:r>
            <a:endParaRPr lang="en-US" sz="1000" dirty="0"/>
          </a:p>
          <a:p>
            <a:pPr marL="114300" indent="-114300" defTabSz="820738" eaLnBrk="0" hangingPunct="0">
              <a:buClr>
                <a:srgbClr val="009999"/>
              </a:buClr>
              <a:buFont typeface="Arial" charset="0"/>
              <a:buNone/>
              <a:tabLst>
                <a:tab pos="1828800" algn="l"/>
              </a:tabLst>
              <a:defRPr/>
            </a:pPr>
            <a:endParaRPr lang="en-US" sz="600" dirty="0"/>
          </a:p>
          <a:p>
            <a:pPr marL="114300" indent="-114300" defTabSz="820738" eaLnBrk="0" hangingPunct="0">
              <a:buClr>
                <a:srgbClr val="009999"/>
              </a:buClr>
              <a:buFont typeface="Arial" charset="0"/>
              <a:buNone/>
              <a:tabLst>
                <a:tab pos="1828800" algn="l"/>
              </a:tabLst>
              <a:defRPr/>
            </a:pPr>
            <a:r>
              <a:rPr lang="en-US" sz="1000" b="1" dirty="0"/>
              <a:t>Project Description</a:t>
            </a:r>
            <a:r>
              <a:rPr lang="en-US" sz="1000" dirty="0"/>
              <a:t>:</a:t>
            </a:r>
            <a:r>
              <a:rPr lang="en-US" sz="900" dirty="0"/>
              <a:t>	</a:t>
            </a:r>
          </a:p>
          <a:p>
            <a:pPr defTabSz="820738" eaLnBrk="0" hangingPunct="0">
              <a:buClr>
                <a:srgbClr val="009999"/>
              </a:buClr>
              <a:buFont typeface="Arial" charset="0"/>
              <a:buNone/>
              <a:tabLst>
                <a:tab pos="1828800" algn="l"/>
              </a:tabLst>
              <a:defRPr/>
            </a:pPr>
            <a:r>
              <a:rPr lang="en-US" sz="900" dirty="0" smtClean="0"/>
              <a:t>Common Infrastructure </a:t>
            </a:r>
            <a:r>
              <a:rPr lang="en-US" sz="900" dirty="0" smtClean="0"/>
              <a:t>purchases in 2013</a:t>
            </a:r>
            <a:endParaRPr lang="en-US" sz="900" dirty="0"/>
          </a:p>
          <a:p>
            <a:pPr marL="114300" indent="-114300" defTabSz="820738" eaLnBrk="0" hangingPunct="0">
              <a:buClr>
                <a:srgbClr val="009999"/>
              </a:buClr>
              <a:buFont typeface="Arial" charset="0"/>
              <a:buNone/>
              <a:tabLst>
                <a:tab pos="1828800" algn="l"/>
              </a:tabLst>
              <a:defRPr/>
            </a:pPr>
            <a:endParaRPr lang="en-US" sz="900" dirty="0"/>
          </a:p>
        </p:txBody>
      </p:sp>
      <p:sp>
        <p:nvSpPr>
          <p:cNvPr id="4106" name="Text Box 8"/>
          <p:cNvSpPr txBox="1">
            <a:spLocks noChangeArrowheads="1"/>
          </p:cNvSpPr>
          <p:nvPr/>
        </p:nvSpPr>
        <p:spPr bwMode="auto">
          <a:xfrm>
            <a:off x="152400" y="2286000"/>
            <a:ext cx="2127250" cy="336550"/>
          </a:xfrm>
          <a:prstGeom prst="rect">
            <a:avLst/>
          </a:prstGeom>
          <a:noFill/>
          <a:ln w="9525">
            <a:noFill/>
            <a:miter lim="800000"/>
            <a:headEnd/>
            <a:tailEnd/>
          </a:ln>
        </p:spPr>
        <p:txBody>
          <a:bodyPr wrap="none">
            <a:spAutoFit/>
          </a:bodyPr>
          <a:lstStyle/>
          <a:p>
            <a:r>
              <a:rPr lang="en-US" sz="1600" b="1">
                <a:solidFill>
                  <a:srgbClr val="000000"/>
                </a:solidFill>
              </a:rPr>
              <a:t>Project Deliverables</a:t>
            </a:r>
          </a:p>
        </p:txBody>
      </p:sp>
      <p:sp>
        <p:nvSpPr>
          <p:cNvPr id="3083" name="AutoShape 9"/>
          <p:cNvSpPr>
            <a:spLocks noChangeArrowheads="1"/>
          </p:cNvSpPr>
          <p:nvPr/>
        </p:nvSpPr>
        <p:spPr bwMode="auto">
          <a:xfrm>
            <a:off x="228600" y="3962400"/>
            <a:ext cx="3429000" cy="1066800"/>
          </a:xfrm>
          <a:prstGeom prst="roundRect">
            <a:avLst>
              <a:gd name="adj" fmla="val 16667"/>
            </a:avLst>
          </a:prstGeom>
          <a:solidFill>
            <a:srgbClr val="FFFFCC"/>
          </a:solidFill>
          <a:ln w="12700">
            <a:solidFill>
              <a:srgbClr val="000000"/>
            </a:solidFill>
            <a:round/>
            <a:headEnd/>
            <a:tailEnd/>
          </a:ln>
          <a:effectLst>
            <a:outerShdw dist="35921" dir="2700000" algn="ctr" rotWithShape="0">
              <a:srgbClr val="009999"/>
            </a:outerShdw>
          </a:effectLst>
        </p:spPr>
        <p:txBody>
          <a:bodyPr/>
          <a:lstStyle/>
          <a:p>
            <a:pPr marL="114300" indent="-114300" defTabSz="820738" eaLnBrk="0" hangingPunct="0">
              <a:buClr>
                <a:srgbClr val="009999"/>
              </a:buClr>
              <a:buFont typeface="Arial" charset="0"/>
              <a:buNone/>
              <a:defRPr/>
            </a:pPr>
            <a:r>
              <a:rPr lang="en-US" sz="900" dirty="0" smtClean="0"/>
              <a:t>The Common Infrastructure line item on the PPL will capture the replacement cost of existing IT infrastructure that is consumed by capital projects.  The “budget” will be incremented each month as project activity takes place.  Requests to allocate these funds to common infrastructure purchases will be brought to ER as the need </a:t>
            </a:r>
            <a:r>
              <a:rPr lang="en-US" sz="900" smtClean="0"/>
              <a:t>is identified.</a:t>
            </a:r>
            <a:endParaRPr lang="en-US" sz="900" dirty="0"/>
          </a:p>
        </p:txBody>
      </p:sp>
      <p:sp>
        <p:nvSpPr>
          <p:cNvPr id="4108" name="Text Box 10"/>
          <p:cNvSpPr txBox="1">
            <a:spLocks noChangeArrowheads="1"/>
          </p:cNvSpPr>
          <p:nvPr/>
        </p:nvSpPr>
        <p:spPr bwMode="auto">
          <a:xfrm>
            <a:off x="4208463" y="896938"/>
            <a:ext cx="2175596" cy="276999"/>
          </a:xfrm>
          <a:prstGeom prst="rect">
            <a:avLst/>
          </a:prstGeom>
          <a:noFill/>
          <a:ln w="9525">
            <a:noFill/>
            <a:miter lim="800000"/>
            <a:headEnd/>
            <a:tailEnd/>
          </a:ln>
        </p:spPr>
        <p:txBody>
          <a:bodyPr wrap="none">
            <a:spAutoFit/>
          </a:bodyPr>
          <a:lstStyle/>
          <a:p>
            <a:r>
              <a:rPr lang="en-US" sz="1200" b="1" dirty="0"/>
              <a:t>Execution Start :  </a:t>
            </a:r>
            <a:r>
              <a:rPr lang="en-US" sz="1200" b="1" dirty="0" smtClean="0"/>
              <a:t>6/12/2013</a:t>
            </a:r>
            <a:endParaRPr lang="en-US" sz="1200" b="1" dirty="0"/>
          </a:p>
        </p:txBody>
      </p:sp>
      <p:sp>
        <p:nvSpPr>
          <p:cNvPr id="4109" name="Text Box 11"/>
          <p:cNvSpPr txBox="1">
            <a:spLocks noChangeArrowheads="1"/>
          </p:cNvSpPr>
          <p:nvPr/>
        </p:nvSpPr>
        <p:spPr bwMode="auto">
          <a:xfrm>
            <a:off x="6781800" y="896938"/>
            <a:ext cx="2202847" cy="276999"/>
          </a:xfrm>
          <a:prstGeom prst="rect">
            <a:avLst/>
          </a:prstGeom>
          <a:noFill/>
          <a:ln w="9525">
            <a:noFill/>
            <a:miter lim="800000"/>
            <a:headEnd/>
            <a:tailEnd/>
          </a:ln>
        </p:spPr>
        <p:txBody>
          <a:bodyPr wrap="none">
            <a:spAutoFit/>
          </a:bodyPr>
          <a:lstStyle/>
          <a:p>
            <a:r>
              <a:rPr lang="en-US" sz="1200" b="1" dirty="0"/>
              <a:t>Execution End :  </a:t>
            </a:r>
            <a:r>
              <a:rPr lang="en-US" sz="1200" b="1" dirty="0" smtClean="0"/>
              <a:t>12/31/2014</a:t>
            </a:r>
            <a:endParaRPr lang="en-US" sz="1200" b="1" dirty="0"/>
          </a:p>
        </p:txBody>
      </p:sp>
      <p:sp>
        <p:nvSpPr>
          <p:cNvPr id="4110" name="Line 12"/>
          <p:cNvSpPr>
            <a:spLocks noChangeShapeType="1"/>
          </p:cNvSpPr>
          <p:nvPr/>
        </p:nvSpPr>
        <p:spPr bwMode="auto">
          <a:xfrm>
            <a:off x="3810000" y="1131888"/>
            <a:ext cx="5057775" cy="0"/>
          </a:xfrm>
          <a:prstGeom prst="line">
            <a:avLst/>
          </a:prstGeom>
          <a:noFill/>
          <a:ln w="25400">
            <a:solidFill>
              <a:srgbClr val="009999"/>
            </a:solidFill>
            <a:round/>
            <a:headEnd type="none" w="sm" len="sm"/>
            <a:tailEnd type="none" w="sm" len="sm"/>
          </a:ln>
        </p:spPr>
        <p:txBody>
          <a:bodyPr wrap="none" anchor="ctr"/>
          <a:lstStyle/>
          <a:p>
            <a:endParaRPr lang="en-US"/>
          </a:p>
        </p:txBody>
      </p:sp>
      <p:sp>
        <p:nvSpPr>
          <p:cNvPr id="4111" name="Line 13"/>
          <p:cNvSpPr>
            <a:spLocks noChangeShapeType="1"/>
          </p:cNvSpPr>
          <p:nvPr/>
        </p:nvSpPr>
        <p:spPr bwMode="auto">
          <a:xfrm>
            <a:off x="152400" y="5029200"/>
            <a:ext cx="3657600" cy="0"/>
          </a:xfrm>
          <a:prstGeom prst="line">
            <a:avLst/>
          </a:prstGeom>
          <a:noFill/>
          <a:ln w="25400">
            <a:solidFill>
              <a:srgbClr val="009999"/>
            </a:solidFill>
            <a:round/>
            <a:headEnd type="none" w="sm" len="sm"/>
            <a:tailEnd type="none" w="sm" len="sm"/>
          </a:ln>
        </p:spPr>
        <p:txBody>
          <a:bodyPr wrap="none" anchor="ctr"/>
          <a:lstStyle/>
          <a:p>
            <a:endParaRPr lang="en-US"/>
          </a:p>
        </p:txBody>
      </p:sp>
      <p:sp>
        <p:nvSpPr>
          <p:cNvPr id="4112" name="AutoShape 14"/>
          <p:cNvSpPr>
            <a:spLocks noChangeArrowheads="1"/>
          </p:cNvSpPr>
          <p:nvPr/>
        </p:nvSpPr>
        <p:spPr bwMode="auto">
          <a:xfrm>
            <a:off x="180975" y="5105399"/>
            <a:ext cx="3552825" cy="1114425"/>
          </a:xfrm>
          <a:prstGeom prst="roundRect">
            <a:avLst>
              <a:gd name="adj" fmla="val 16667"/>
            </a:avLst>
          </a:prstGeom>
          <a:solidFill>
            <a:srgbClr val="E1F2F3"/>
          </a:solidFill>
          <a:ln w="6350">
            <a:noFill/>
            <a:round/>
            <a:headEnd/>
            <a:tailEnd/>
          </a:ln>
        </p:spPr>
        <p:txBody>
          <a:bodyPr/>
          <a:lstStyle/>
          <a:p>
            <a:pPr marL="114300" indent="-114300" eaLnBrk="0" hangingPunct="0">
              <a:spcBef>
                <a:spcPct val="20000"/>
              </a:spcBef>
              <a:buClr>
                <a:srgbClr val="009999"/>
              </a:buClr>
              <a:buFontTx/>
              <a:buChar char="•"/>
            </a:pPr>
            <a:endParaRPr lang="en-US" sz="1000" b="1" dirty="0">
              <a:cs typeface="Times New Roman" pitchFamily="18" charset="0"/>
            </a:endParaRPr>
          </a:p>
          <a:p>
            <a:pPr marL="114300" indent="-114300" eaLnBrk="0" hangingPunct="0">
              <a:spcBef>
                <a:spcPct val="20000"/>
              </a:spcBef>
              <a:buClr>
                <a:srgbClr val="009999"/>
              </a:buClr>
              <a:buFontTx/>
              <a:buChar char="•"/>
            </a:pPr>
            <a:r>
              <a:rPr lang="en-US" sz="1050" dirty="0" smtClean="0">
                <a:cs typeface="Times New Roman" pitchFamily="18" charset="0"/>
              </a:rPr>
              <a:t>Gating directly to Execution</a:t>
            </a:r>
          </a:p>
          <a:p>
            <a:pPr marL="114300" indent="-114300" eaLnBrk="0" hangingPunct="0">
              <a:spcBef>
                <a:spcPct val="20000"/>
              </a:spcBef>
              <a:buClr>
                <a:srgbClr val="009999"/>
              </a:buClr>
              <a:buFontTx/>
              <a:buChar char="•"/>
            </a:pPr>
            <a:r>
              <a:rPr lang="en-US" sz="1050" dirty="0" smtClean="0">
                <a:cs typeface="Times New Roman" pitchFamily="18" charset="0"/>
              </a:rPr>
              <a:t>Initial budget is the sum of previously identified common infrastructure items consumed by projects over the past several months</a:t>
            </a:r>
            <a:endParaRPr lang="en-US" sz="1000" dirty="0">
              <a:cs typeface="Times New Roman" pitchFamily="18" charset="0"/>
            </a:endParaRPr>
          </a:p>
        </p:txBody>
      </p:sp>
      <p:sp>
        <p:nvSpPr>
          <p:cNvPr id="4113" name="Text Box 15"/>
          <p:cNvSpPr txBox="1">
            <a:spLocks noChangeArrowheads="1"/>
          </p:cNvSpPr>
          <p:nvPr/>
        </p:nvSpPr>
        <p:spPr bwMode="auto">
          <a:xfrm>
            <a:off x="3906838" y="4108450"/>
            <a:ext cx="1731962" cy="336550"/>
          </a:xfrm>
          <a:prstGeom prst="rect">
            <a:avLst/>
          </a:prstGeom>
          <a:noFill/>
          <a:ln w="9525">
            <a:noFill/>
            <a:miter lim="800000"/>
            <a:headEnd/>
            <a:tailEnd/>
          </a:ln>
        </p:spPr>
        <p:txBody>
          <a:bodyPr wrap="none">
            <a:spAutoFit/>
          </a:bodyPr>
          <a:lstStyle/>
          <a:p>
            <a:r>
              <a:rPr lang="en-US" sz="1600" b="1">
                <a:solidFill>
                  <a:srgbClr val="000000"/>
                </a:solidFill>
              </a:rPr>
              <a:t>Milestone Dates</a:t>
            </a:r>
          </a:p>
        </p:txBody>
      </p:sp>
      <p:sp>
        <p:nvSpPr>
          <p:cNvPr id="4114" name="Text Box 16"/>
          <p:cNvSpPr txBox="1">
            <a:spLocks noChangeArrowheads="1"/>
          </p:cNvSpPr>
          <p:nvPr/>
        </p:nvSpPr>
        <p:spPr bwMode="auto">
          <a:xfrm>
            <a:off x="1524000" y="6469063"/>
            <a:ext cx="865943" cy="276999"/>
          </a:xfrm>
          <a:prstGeom prst="rect">
            <a:avLst/>
          </a:prstGeom>
          <a:noFill/>
          <a:ln w="9525">
            <a:noFill/>
            <a:miter lim="800000"/>
            <a:headEnd/>
            <a:tailEnd/>
          </a:ln>
        </p:spPr>
        <p:txBody>
          <a:bodyPr wrap="none">
            <a:spAutoFit/>
          </a:bodyPr>
          <a:lstStyle/>
          <a:p>
            <a:r>
              <a:rPr lang="en-US" sz="1200" dirty="0" smtClean="0"/>
              <a:t>6/12/2013</a:t>
            </a:r>
            <a:endParaRPr lang="en-US" sz="1200" dirty="0"/>
          </a:p>
        </p:txBody>
      </p:sp>
      <p:sp>
        <p:nvSpPr>
          <p:cNvPr id="4115" name="Text Box 18"/>
          <p:cNvSpPr txBox="1">
            <a:spLocks noChangeArrowheads="1"/>
          </p:cNvSpPr>
          <p:nvPr/>
        </p:nvSpPr>
        <p:spPr bwMode="auto">
          <a:xfrm>
            <a:off x="2743200" y="2514600"/>
            <a:ext cx="1057275" cy="757238"/>
          </a:xfrm>
          <a:prstGeom prst="rect">
            <a:avLst/>
          </a:prstGeom>
          <a:noFill/>
          <a:ln w="9525">
            <a:noFill/>
            <a:miter lim="800000"/>
            <a:headEnd/>
            <a:tailEnd/>
          </a:ln>
        </p:spPr>
        <p:txBody>
          <a:bodyPr wrap="none">
            <a:spAutoFit/>
          </a:bodyPr>
          <a:lstStyle/>
          <a:p>
            <a:pPr marL="112713" indent="-112713">
              <a:lnSpc>
                <a:spcPct val="160000"/>
              </a:lnSpc>
              <a:buFont typeface="Wingdings" pitchFamily="2" charset="2"/>
              <a:buNone/>
            </a:pPr>
            <a:r>
              <a:rPr lang="en-US" sz="900" dirty="0"/>
              <a:t>Project Schedule</a:t>
            </a:r>
          </a:p>
          <a:p>
            <a:pPr marL="112713" indent="-112713">
              <a:lnSpc>
                <a:spcPct val="160000"/>
              </a:lnSpc>
              <a:buFont typeface="Wingdings" pitchFamily="2" charset="2"/>
              <a:buNone/>
            </a:pPr>
            <a:r>
              <a:rPr lang="en-US" sz="900" dirty="0"/>
              <a:t>Resource Plan</a:t>
            </a:r>
          </a:p>
          <a:p>
            <a:pPr marL="112713" indent="-112713">
              <a:lnSpc>
                <a:spcPct val="160000"/>
              </a:lnSpc>
              <a:buFont typeface="Wingdings" pitchFamily="2" charset="2"/>
              <a:buNone/>
            </a:pPr>
            <a:r>
              <a:rPr lang="en-US" sz="900" dirty="0"/>
              <a:t>Cash Flow</a:t>
            </a:r>
          </a:p>
        </p:txBody>
      </p:sp>
      <p:sp>
        <p:nvSpPr>
          <p:cNvPr id="4116" name="Line 19"/>
          <p:cNvSpPr>
            <a:spLocks noChangeAspect="1" noChangeShapeType="1"/>
          </p:cNvSpPr>
          <p:nvPr/>
        </p:nvSpPr>
        <p:spPr bwMode="auto">
          <a:xfrm>
            <a:off x="152400" y="3657600"/>
            <a:ext cx="3657600" cy="1588"/>
          </a:xfrm>
          <a:prstGeom prst="line">
            <a:avLst/>
          </a:prstGeom>
          <a:noFill/>
          <a:ln w="25400">
            <a:solidFill>
              <a:srgbClr val="009999"/>
            </a:solidFill>
            <a:round/>
            <a:headEnd type="none" w="sm" len="sm"/>
            <a:tailEnd type="none" w="sm" len="sm"/>
          </a:ln>
        </p:spPr>
        <p:txBody>
          <a:bodyPr wrap="none" anchor="ctr"/>
          <a:lstStyle/>
          <a:p>
            <a:endParaRPr lang="en-US"/>
          </a:p>
        </p:txBody>
      </p:sp>
      <p:sp>
        <p:nvSpPr>
          <p:cNvPr id="4117" name="Line 20"/>
          <p:cNvSpPr>
            <a:spLocks noChangeAspect="1" noChangeShapeType="1"/>
          </p:cNvSpPr>
          <p:nvPr/>
        </p:nvSpPr>
        <p:spPr bwMode="auto">
          <a:xfrm>
            <a:off x="152400" y="2286000"/>
            <a:ext cx="3657600" cy="1588"/>
          </a:xfrm>
          <a:prstGeom prst="line">
            <a:avLst/>
          </a:prstGeom>
          <a:noFill/>
          <a:ln w="25400">
            <a:solidFill>
              <a:srgbClr val="009999"/>
            </a:solidFill>
            <a:round/>
            <a:headEnd type="none" w="sm" len="sm"/>
            <a:tailEnd type="none" w="sm" len="sm"/>
          </a:ln>
        </p:spPr>
        <p:txBody>
          <a:bodyPr wrap="none" anchor="ctr"/>
          <a:lstStyle/>
          <a:p>
            <a:endParaRPr lang="en-US"/>
          </a:p>
        </p:txBody>
      </p:sp>
      <p:sp>
        <p:nvSpPr>
          <p:cNvPr id="4118" name="Rectangle 21"/>
          <p:cNvSpPr>
            <a:spLocks noChangeArrowheads="1"/>
          </p:cNvSpPr>
          <p:nvPr/>
        </p:nvSpPr>
        <p:spPr bwMode="auto">
          <a:xfrm>
            <a:off x="381000" y="4465638"/>
            <a:ext cx="184150" cy="366712"/>
          </a:xfrm>
          <a:prstGeom prst="rect">
            <a:avLst/>
          </a:prstGeom>
          <a:noFill/>
          <a:ln w="9525">
            <a:noFill/>
            <a:miter lim="800000"/>
            <a:headEnd/>
            <a:tailEnd/>
          </a:ln>
        </p:spPr>
        <p:txBody>
          <a:bodyPr wrap="none" anchor="ctr">
            <a:spAutoFit/>
          </a:bodyPr>
          <a:lstStyle/>
          <a:p>
            <a:endParaRPr lang="en-US"/>
          </a:p>
        </p:txBody>
      </p:sp>
      <p:graphicFrame>
        <p:nvGraphicFramePr>
          <p:cNvPr id="51222" name="Group 22"/>
          <p:cNvGraphicFramePr>
            <a:graphicFrameLocks noGrp="1"/>
          </p:cNvGraphicFramePr>
          <p:nvPr>
            <p:ph sz="half" idx="2"/>
            <p:extLst>
              <p:ext uri="{D42A27DB-BD31-4B8C-83A1-F6EECF244321}">
                <p14:modId xmlns:p14="http://schemas.microsoft.com/office/powerpoint/2010/main" val="4211338411"/>
              </p:ext>
            </p:extLst>
          </p:nvPr>
        </p:nvGraphicFramePr>
        <p:xfrm>
          <a:off x="4343400" y="1525588"/>
          <a:ext cx="4343401" cy="2360610"/>
        </p:xfrm>
        <a:graphic>
          <a:graphicData uri="http://schemas.openxmlformats.org/drawingml/2006/table">
            <a:tbl>
              <a:tblPr>
                <a:effectLst/>
              </a:tblPr>
              <a:tblGrid>
                <a:gridCol w="1691794"/>
                <a:gridCol w="1396093"/>
                <a:gridCol w="1255514"/>
              </a:tblGrid>
              <a:tr h="4531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Current Year</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ea typeface="Times New Roman" pitchFamily="18" charset="0"/>
                          <a:cs typeface="Arial" charset="0"/>
                        </a:rPr>
                        <a:t>Total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r>
              <a:tr h="30547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ea typeface="Times New Roman" pitchFamily="18" charset="0"/>
                          <a:cs typeface="Arial" charset="0"/>
                        </a:rPr>
                        <a:t>PPL Budget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a:t>
                      </a:r>
                      <a:r>
                        <a:rPr kumimoji="0" lang="en-US" sz="1200" b="1" i="0" u="none" strike="noStrike" cap="none" normalizeH="0" baseline="0" dirty="0" smtClean="0">
                          <a:ln>
                            <a:noFill/>
                          </a:ln>
                          <a:solidFill>
                            <a:schemeClr val="tx1"/>
                          </a:solidFill>
                          <a:effectLst/>
                          <a:latin typeface="Arial" charset="0"/>
                        </a:rPr>
                        <a:t>160,000</a:t>
                      </a: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$ 1,560,000</a:t>
                      </a: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207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ea typeface="Times New Roman" pitchFamily="18" charset="0"/>
                          <a:cs typeface="Arial" charset="0"/>
                        </a:rPr>
                        <a:t>Budget Change Amount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a:t>
                      </a:r>
                      <a:r>
                        <a:rPr kumimoji="0" lang="en-US" sz="1200" b="1" i="0" u="none" strike="noStrike" cap="none" normalizeH="0" baseline="0" dirty="0" smtClean="0">
                          <a:ln>
                            <a:noFill/>
                          </a:ln>
                          <a:solidFill>
                            <a:schemeClr val="tx1"/>
                          </a:solidFill>
                          <a:effectLst/>
                          <a:latin typeface="Arial" charset="0"/>
                        </a:rPr>
                        <a:t>           0</a:t>
                      </a: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a:t>
                      </a:r>
                      <a:r>
                        <a:rPr kumimoji="0" lang="en-US" sz="1200" b="1" i="0" u="none" strike="noStrike" cap="none" normalizeH="0" baseline="0" dirty="0" smtClean="0">
                          <a:ln>
                            <a:noFill/>
                          </a:ln>
                          <a:solidFill>
                            <a:schemeClr val="tx1"/>
                          </a:solidFill>
                          <a:effectLst/>
                          <a:latin typeface="Arial" charset="0"/>
                        </a:rPr>
                        <a:t>              0</a:t>
                      </a: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716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ea typeface="Times New Roman" pitchFamily="18" charset="0"/>
                          <a:cs typeface="Arial" charset="0"/>
                        </a:rPr>
                        <a:t>Revised Project Budget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$ 160,000</a:t>
                      </a: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$ 1,560,000</a:t>
                      </a: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774">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hMerge="1">
                  <a:txBody>
                    <a:bodyPr/>
                    <a:lstStyle/>
                    <a:p>
                      <a:endParaRPr lang="en-US"/>
                    </a:p>
                  </a:txBody>
                  <a:tcPr/>
                </a:tc>
                <a:tc hMerge="1">
                  <a:txBody>
                    <a:bodyPr/>
                    <a:lstStyle/>
                    <a:p>
                      <a:endParaRPr lang="en-US"/>
                    </a:p>
                  </a:txBody>
                  <a:tcPr/>
                </a:tc>
              </a:tr>
              <a:tr h="3037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ea typeface="Times New Roman" pitchFamily="18" charset="0"/>
                          <a:cs typeface="Arial" charset="0"/>
                        </a:rPr>
                        <a:t>Committed</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a:t>
                      </a:r>
                      <a:r>
                        <a:rPr kumimoji="0" lang="en-US" sz="1200" b="1" i="0" u="none" strike="noStrike" cap="none" normalizeH="0" baseline="0" dirty="0" smtClean="0">
                          <a:ln>
                            <a:noFill/>
                          </a:ln>
                          <a:solidFill>
                            <a:schemeClr val="tx1"/>
                          </a:solidFill>
                          <a:effectLst/>
                          <a:latin typeface="Arial" charset="0"/>
                        </a:rPr>
                        <a:t>          0</a:t>
                      </a:r>
                      <a:endParaRPr kumimoji="0" lang="en-US" sz="8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a:t>
                      </a:r>
                      <a:r>
                        <a:rPr kumimoji="0" lang="en-US" sz="1200" b="1" i="0" u="none" strike="noStrike" cap="none" normalizeH="0" baseline="0" dirty="0" smtClean="0">
                          <a:ln>
                            <a:noFill/>
                          </a:ln>
                          <a:solidFill>
                            <a:schemeClr val="tx1"/>
                          </a:solidFill>
                          <a:effectLst/>
                          <a:latin typeface="Arial" charset="0"/>
                        </a:rPr>
                        <a:t>           0</a:t>
                      </a:r>
                      <a:endParaRPr kumimoji="0" lang="en-US" sz="8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23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rPr>
                        <a:t>Expected for Exec/Closing</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0</a:t>
                      </a:r>
                      <a:endParaRPr kumimoji="0" lang="en-US" sz="8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            0</a:t>
                      </a:r>
                      <a:endParaRPr kumimoji="0" lang="en-US" sz="8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153" name="Text Box 56"/>
          <p:cNvSpPr txBox="1">
            <a:spLocks noChangeArrowheads="1"/>
          </p:cNvSpPr>
          <p:nvPr/>
        </p:nvSpPr>
        <p:spPr bwMode="auto">
          <a:xfrm>
            <a:off x="365125" y="2522538"/>
            <a:ext cx="1004888" cy="979487"/>
          </a:xfrm>
          <a:prstGeom prst="rect">
            <a:avLst/>
          </a:prstGeom>
          <a:noFill/>
          <a:ln w="9525">
            <a:noFill/>
            <a:miter lim="800000"/>
            <a:headEnd/>
            <a:tailEnd/>
          </a:ln>
        </p:spPr>
        <p:txBody>
          <a:bodyPr wrap="none">
            <a:spAutoFit/>
          </a:bodyPr>
          <a:lstStyle/>
          <a:p>
            <a:pPr marL="112713" indent="-112713">
              <a:lnSpc>
                <a:spcPct val="160000"/>
              </a:lnSpc>
              <a:buFont typeface="Wingdings" pitchFamily="2" charset="2"/>
              <a:buNone/>
            </a:pPr>
            <a:r>
              <a:rPr lang="en-US" sz="900"/>
              <a:t>Updated CBA*</a:t>
            </a:r>
          </a:p>
          <a:p>
            <a:pPr marL="112713" indent="-112713">
              <a:lnSpc>
                <a:spcPct val="160000"/>
              </a:lnSpc>
              <a:buFont typeface="Wingdings" pitchFamily="2" charset="2"/>
              <a:buNone/>
            </a:pPr>
            <a:r>
              <a:rPr lang="en-US" sz="900"/>
              <a:t>RFI/RFP/SOW*</a:t>
            </a:r>
          </a:p>
          <a:p>
            <a:pPr marL="112713" indent="-112713">
              <a:lnSpc>
                <a:spcPct val="160000"/>
              </a:lnSpc>
              <a:buFont typeface="Wingdings" pitchFamily="2" charset="2"/>
              <a:buNone/>
            </a:pPr>
            <a:r>
              <a:rPr lang="en-US" sz="900"/>
              <a:t>Detailed Req</a:t>
            </a:r>
          </a:p>
          <a:p>
            <a:pPr marL="112713" indent="-112713">
              <a:lnSpc>
                <a:spcPct val="160000"/>
              </a:lnSpc>
            </a:pPr>
            <a:r>
              <a:rPr lang="en-US" sz="900"/>
              <a:t>Conceptual Des</a:t>
            </a:r>
          </a:p>
        </p:txBody>
      </p:sp>
      <p:sp>
        <p:nvSpPr>
          <p:cNvPr id="4154" name="Text Box 57"/>
          <p:cNvSpPr txBox="1">
            <a:spLocks noChangeArrowheads="1"/>
          </p:cNvSpPr>
          <p:nvPr/>
        </p:nvSpPr>
        <p:spPr bwMode="auto">
          <a:xfrm>
            <a:off x="1524000" y="2514600"/>
            <a:ext cx="998991" cy="757130"/>
          </a:xfrm>
          <a:prstGeom prst="rect">
            <a:avLst/>
          </a:prstGeom>
          <a:noFill/>
          <a:ln w="9525">
            <a:noFill/>
            <a:miter lim="800000"/>
            <a:headEnd/>
            <a:tailEnd/>
          </a:ln>
        </p:spPr>
        <p:txBody>
          <a:bodyPr wrap="none">
            <a:spAutoFit/>
          </a:bodyPr>
          <a:lstStyle/>
          <a:p>
            <a:pPr marL="112713" indent="-112713">
              <a:lnSpc>
                <a:spcPct val="160000"/>
              </a:lnSpc>
              <a:buFont typeface="Wingdings" pitchFamily="2" charset="2"/>
              <a:buNone/>
            </a:pPr>
            <a:r>
              <a:rPr lang="en-US" sz="900" dirty="0"/>
              <a:t>Security </a:t>
            </a:r>
            <a:r>
              <a:rPr lang="en-US" sz="900" dirty="0" err="1" smtClean="0"/>
              <a:t>Req</a:t>
            </a:r>
            <a:endParaRPr lang="en-US" sz="900" dirty="0"/>
          </a:p>
          <a:p>
            <a:pPr marL="112713" indent="-112713">
              <a:lnSpc>
                <a:spcPct val="160000"/>
              </a:lnSpc>
              <a:buFont typeface="Wingdings" pitchFamily="2" charset="2"/>
              <a:buNone/>
            </a:pPr>
            <a:r>
              <a:rPr lang="en-US" sz="900" dirty="0"/>
              <a:t>Detailed </a:t>
            </a:r>
            <a:r>
              <a:rPr lang="en-US" sz="900" dirty="0" smtClean="0"/>
              <a:t>Design</a:t>
            </a:r>
            <a:endParaRPr lang="en-US" sz="900" dirty="0"/>
          </a:p>
          <a:p>
            <a:pPr marL="112713" indent="-112713">
              <a:lnSpc>
                <a:spcPct val="160000"/>
              </a:lnSpc>
              <a:buFont typeface="Wingdings" pitchFamily="2" charset="2"/>
              <a:buNone/>
            </a:pPr>
            <a:r>
              <a:rPr lang="en-US" sz="900" dirty="0"/>
              <a:t>Test Plan</a:t>
            </a:r>
          </a:p>
        </p:txBody>
      </p:sp>
      <p:sp>
        <p:nvSpPr>
          <p:cNvPr id="4155" name="Rectangle 58"/>
          <p:cNvSpPr>
            <a:spLocks noChangeArrowheads="1"/>
          </p:cNvSpPr>
          <p:nvPr/>
        </p:nvSpPr>
        <p:spPr bwMode="auto">
          <a:xfrm>
            <a:off x="152400" y="3657600"/>
            <a:ext cx="3251200" cy="338138"/>
          </a:xfrm>
          <a:prstGeom prst="rect">
            <a:avLst/>
          </a:prstGeom>
          <a:noFill/>
          <a:ln w="9525">
            <a:noFill/>
            <a:miter lim="800000"/>
            <a:headEnd/>
            <a:tailEnd/>
          </a:ln>
        </p:spPr>
        <p:txBody>
          <a:bodyPr wrap="none">
            <a:spAutoFit/>
          </a:bodyPr>
          <a:lstStyle/>
          <a:p>
            <a:r>
              <a:rPr lang="en-US" sz="1600" b="1" dirty="0">
                <a:solidFill>
                  <a:srgbClr val="000000"/>
                </a:solidFill>
              </a:rPr>
              <a:t>Executive Summary/Comments</a:t>
            </a:r>
          </a:p>
        </p:txBody>
      </p:sp>
      <p:sp>
        <p:nvSpPr>
          <p:cNvPr id="4156" name="Line 59"/>
          <p:cNvSpPr>
            <a:spLocks noChangeShapeType="1"/>
          </p:cNvSpPr>
          <p:nvPr/>
        </p:nvSpPr>
        <p:spPr bwMode="auto">
          <a:xfrm>
            <a:off x="3810000" y="4103688"/>
            <a:ext cx="5057775" cy="0"/>
          </a:xfrm>
          <a:prstGeom prst="line">
            <a:avLst/>
          </a:prstGeom>
          <a:noFill/>
          <a:ln w="25400">
            <a:solidFill>
              <a:srgbClr val="009999"/>
            </a:solidFill>
            <a:round/>
            <a:headEnd type="none" w="sm" len="sm"/>
            <a:tailEnd type="none" w="sm" len="sm"/>
          </a:ln>
        </p:spPr>
        <p:txBody>
          <a:bodyPr wrap="none" anchor="ctr"/>
          <a:lstStyle/>
          <a:p>
            <a:endParaRPr lang="en-US"/>
          </a:p>
        </p:txBody>
      </p:sp>
      <p:graphicFrame>
        <p:nvGraphicFramePr>
          <p:cNvPr id="51260" name="Group 60"/>
          <p:cNvGraphicFramePr>
            <a:graphicFrameLocks noGrp="1"/>
          </p:cNvGraphicFramePr>
          <p:nvPr>
            <p:ph sz="half" idx="1"/>
            <p:extLst>
              <p:ext uri="{D42A27DB-BD31-4B8C-83A1-F6EECF244321}">
                <p14:modId xmlns:p14="http://schemas.microsoft.com/office/powerpoint/2010/main" val="2733549885"/>
              </p:ext>
            </p:extLst>
          </p:nvPr>
        </p:nvGraphicFramePr>
        <p:xfrm>
          <a:off x="4191000" y="4495800"/>
          <a:ext cx="4572000" cy="1617663"/>
        </p:xfrm>
        <a:graphic>
          <a:graphicData uri="http://schemas.openxmlformats.org/drawingml/2006/table">
            <a:tbl>
              <a:tblPr/>
              <a:tblGrid>
                <a:gridCol w="2586038"/>
                <a:gridCol w="1985962"/>
              </a:tblGrid>
              <a:tr h="246063">
                <a:tc>
                  <a:txBody>
                    <a:bodyPr/>
                    <a:lstStyle/>
                    <a:p>
                      <a:pPr marL="0" marR="0" lvl="0" indent="0" algn="ctr" defTabSz="820738"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Milestone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solidFill>
                      <a:srgbClr val="DDDDDD"/>
                    </a:solidFill>
                  </a:tcPr>
                </a:tc>
                <a:tc>
                  <a:txBody>
                    <a:bodyPr/>
                    <a:lstStyle/>
                    <a:p>
                      <a:pPr marL="0" marR="0" lvl="0" indent="0" algn="ctr" defTabSz="820738"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Schedule Completion Date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solidFill>
                      <a:srgbClr val="DDDDDD"/>
                    </a:solidFill>
                  </a:tcPr>
                </a:tc>
              </a:tr>
              <a:tr h="228600">
                <a:tc>
                  <a:txBody>
                    <a:bodyPr/>
                    <a:lstStyle/>
                    <a:p>
                      <a:pPr marL="0" marR="0" lvl="0" indent="0" algn="l" defTabSz="820738"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n/a</a:t>
                      </a: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20738"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l" defTabSz="820738"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20738"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1138">
                <a:tc>
                  <a:txBody>
                    <a:bodyPr/>
                    <a:lstStyle/>
                    <a:p>
                      <a:pPr marL="0" marR="0" lvl="0" indent="0" algn="l" defTabSz="820738"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20738"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3050">
                <a:tc>
                  <a:txBody>
                    <a:bodyPr/>
                    <a:lstStyle/>
                    <a:p>
                      <a:pPr marL="0" marR="0" lvl="0" indent="0" algn="l" defTabSz="820738"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20738"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l" defTabSz="820738"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820738"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180" name="Text Box 83"/>
          <p:cNvSpPr txBox="1">
            <a:spLocks noChangeArrowheads="1"/>
          </p:cNvSpPr>
          <p:nvPr/>
        </p:nvSpPr>
        <p:spPr bwMode="auto">
          <a:xfrm>
            <a:off x="3810000" y="685800"/>
            <a:ext cx="1085850" cy="336550"/>
          </a:xfrm>
          <a:prstGeom prst="rect">
            <a:avLst/>
          </a:prstGeom>
          <a:noFill/>
          <a:ln w="9525">
            <a:noFill/>
            <a:miter lim="800000"/>
            <a:headEnd/>
            <a:tailEnd/>
          </a:ln>
        </p:spPr>
        <p:txBody>
          <a:bodyPr wrap="none">
            <a:spAutoFit/>
          </a:bodyPr>
          <a:lstStyle/>
          <a:p>
            <a:pPr eaLnBrk="0" hangingPunct="0">
              <a:spcBef>
                <a:spcPct val="20000"/>
              </a:spcBef>
              <a:buClr>
                <a:srgbClr val="009999"/>
              </a:buClr>
            </a:pPr>
            <a:r>
              <a:rPr lang="en-US" sz="1600" b="1"/>
              <a:t>Schedule</a:t>
            </a:r>
          </a:p>
        </p:txBody>
      </p:sp>
      <p:sp>
        <p:nvSpPr>
          <p:cNvPr id="4181" name="Rectangle 84"/>
          <p:cNvSpPr>
            <a:spLocks noChangeArrowheads="1"/>
          </p:cNvSpPr>
          <p:nvPr/>
        </p:nvSpPr>
        <p:spPr bwMode="auto">
          <a:xfrm>
            <a:off x="244475" y="2590800"/>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smtClean="0"/>
              <a:t>N/A</a:t>
            </a:r>
            <a:endParaRPr lang="en-US" sz="1200" dirty="0"/>
          </a:p>
        </p:txBody>
      </p:sp>
      <p:sp>
        <p:nvSpPr>
          <p:cNvPr id="4182" name="Rectangle 85"/>
          <p:cNvSpPr>
            <a:spLocks noChangeArrowheads="1"/>
          </p:cNvSpPr>
          <p:nvPr/>
        </p:nvSpPr>
        <p:spPr bwMode="auto">
          <a:xfrm>
            <a:off x="244475" y="2835275"/>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a:t>N/A</a:t>
            </a:r>
          </a:p>
        </p:txBody>
      </p:sp>
      <p:sp>
        <p:nvSpPr>
          <p:cNvPr id="4183" name="Rectangle 86"/>
          <p:cNvSpPr>
            <a:spLocks noChangeArrowheads="1"/>
          </p:cNvSpPr>
          <p:nvPr/>
        </p:nvSpPr>
        <p:spPr bwMode="auto">
          <a:xfrm>
            <a:off x="244475" y="3063875"/>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a:t>N/A</a:t>
            </a:r>
          </a:p>
        </p:txBody>
      </p:sp>
      <p:sp>
        <p:nvSpPr>
          <p:cNvPr id="4184" name="Rectangle 87"/>
          <p:cNvSpPr>
            <a:spLocks noChangeArrowheads="1"/>
          </p:cNvSpPr>
          <p:nvPr/>
        </p:nvSpPr>
        <p:spPr bwMode="auto">
          <a:xfrm>
            <a:off x="244475" y="3292475"/>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a:t>N/A</a:t>
            </a:r>
          </a:p>
        </p:txBody>
      </p:sp>
      <p:sp>
        <p:nvSpPr>
          <p:cNvPr id="4185" name="Rectangle 88"/>
          <p:cNvSpPr>
            <a:spLocks noChangeArrowheads="1"/>
          </p:cNvSpPr>
          <p:nvPr/>
        </p:nvSpPr>
        <p:spPr bwMode="auto">
          <a:xfrm>
            <a:off x="1447800" y="2590800"/>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a:t>N/A</a:t>
            </a:r>
          </a:p>
        </p:txBody>
      </p:sp>
      <p:sp>
        <p:nvSpPr>
          <p:cNvPr id="4186" name="Rectangle 89"/>
          <p:cNvSpPr>
            <a:spLocks noChangeArrowheads="1"/>
          </p:cNvSpPr>
          <p:nvPr/>
        </p:nvSpPr>
        <p:spPr bwMode="auto">
          <a:xfrm>
            <a:off x="1447800" y="2835275"/>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smtClean="0"/>
              <a:t>N/A</a:t>
            </a:r>
            <a:endParaRPr lang="en-US" sz="1200" dirty="0"/>
          </a:p>
        </p:txBody>
      </p:sp>
      <p:sp>
        <p:nvSpPr>
          <p:cNvPr id="4187" name="Rectangle 90"/>
          <p:cNvSpPr>
            <a:spLocks noChangeArrowheads="1"/>
          </p:cNvSpPr>
          <p:nvPr/>
        </p:nvSpPr>
        <p:spPr bwMode="auto">
          <a:xfrm>
            <a:off x="1447800" y="3063875"/>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smtClean="0"/>
              <a:t>N/A</a:t>
            </a:r>
            <a:endParaRPr lang="en-US" sz="1200" dirty="0"/>
          </a:p>
        </p:txBody>
      </p:sp>
      <p:sp>
        <p:nvSpPr>
          <p:cNvPr id="4188" name="Rectangle 92"/>
          <p:cNvSpPr>
            <a:spLocks noChangeArrowheads="1"/>
          </p:cNvSpPr>
          <p:nvPr/>
        </p:nvSpPr>
        <p:spPr bwMode="auto">
          <a:xfrm>
            <a:off x="2667000" y="2590800"/>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a:t>N/A</a:t>
            </a:r>
          </a:p>
        </p:txBody>
      </p:sp>
      <p:sp>
        <p:nvSpPr>
          <p:cNvPr id="4189" name="Rectangle 93"/>
          <p:cNvSpPr>
            <a:spLocks noChangeArrowheads="1"/>
          </p:cNvSpPr>
          <p:nvPr/>
        </p:nvSpPr>
        <p:spPr bwMode="auto">
          <a:xfrm>
            <a:off x="2667000" y="2819400"/>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smtClean="0"/>
              <a:t>X</a:t>
            </a:r>
            <a:endParaRPr lang="en-US" sz="1200" dirty="0"/>
          </a:p>
        </p:txBody>
      </p:sp>
      <p:sp>
        <p:nvSpPr>
          <p:cNvPr id="4190" name="Rectangle 94"/>
          <p:cNvSpPr>
            <a:spLocks noChangeArrowheads="1"/>
          </p:cNvSpPr>
          <p:nvPr/>
        </p:nvSpPr>
        <p:spPr bwMode="auto">
          <a:xfrm>
            <a:off x="2667000" y="3063875"/>
            <a:ext cx="136525" cy="136525"/>
          </a:xfrm>
          <a:prstGeom prst="rect">
            <a:avLst/>
          </a:prstGeom>
          <a:noFill/>
          <a:ln w="12700">
            <a:solidFill>
              <a:schemeClr val="tx1"/>
            </a:solidFill>
            <a:miter lim="800000"/>
            <a:headEnd type="none" w="sm" len="sm"/>
            <a:tailEnd type="none" w="sm" len="sm"/>
          </a:ln>
        </p:spPr>
        <p:txBody>
          <a:bodyPr wrap="none" anchor="ctr"/>
          <a:lstStyle/>
          <a:p>
            <a:pPr algn="ctr" eaLnBrk="0" hangingPunct="0"/>
            <a:r>
              <a:rPr lang="en-US" sz="1200" dirty="0" smtClean="0"/>
              <a:t>X</a:t>
            </a:r>
            <a:endParaRPr lang="en-US" sz="1200" dirty="0"/>
          </a:p>
        </p:txBody>
      </p:sp>
      <p:sp>
        <p:nvSpPr>
          <p:cNvPr id="4191" name="Text Box 96"/>
          <p:cNvSpPr txBox="1">
            <a:spLocks noChangeArrowheads="1"/>
          </p:cNvSpPr>
          <p:nvPr/>
        </p:nvSpPr>
        <p:spPr bwMode="auto">
          <a:xfrm>
            <a:off x="3124200" y="3324225"/>
            <a:ext cx="690563" cy="200025"/>
          </a:xfrm>
          <a:prstGeom prst="rect">
            <a:avLst/>
          </a:prstGeom>
          <a:noFill/>
          <a:ln w="6350" algn="ctr">
            <a:noFill/>
            <a:miter lim="800000"/>
            <a:headEnd/>
            <a:tailEnd/>
          </a:ln>
        </p:spPr>
        <p:txBody>
          <a:bodyPr wrap="none">
            <a:spAutoFit/>
          </a:bodyPr>
          <a:lstStyle/>
          <a:p>
            <a:pPr marL="114300" indent="-114300" eaLnBrk="0" hangingPunct="0">
              <a:spcBef>
                <a:spcPct val="20000"/>
              </a:spcBef>
              <a:buClr>
                <a:srgbClr val="009999"/>
              </a:buClr>
              <a:tabLst>
                <a:tab pos="1828800" algn="l"/>
              </a:tabLst>
            </a:pPr>
            <a:r>
              <a:rPr lang="en-US" sz="700" dirty="0"/>
              <a:t>*if applicable</a:t>
            </a:r>
          </a:p>
        </p:txBody>
      </p:sp>
      <p:sp>
        <p:nvSpPr>
          <p:cNvPr id="4192" name="Text Box 97"/>
          <p:cNvSpPr txBox="1">
            <a:spLocks noChangeArrowheads="1"/>
          </p:cNvSpPr>
          <p:nvPr/>
        </p:nvSpPr>
        <p:spPr bwMode="auto">
          <a:xfrm>
            <a:off x="3810000" y="1100138"/>
            <a:ext cx="882650" cy="336550"/>
          </a:xfrm>
          <a:prstGeom prst="rect">
            <a:avLst/>
          </a:prstGeom>
          <a:noFill/>
          <a:ln w="9525">
            <a:noFill/>
            <a:miter lim="800000"/>
            <a:headEnd/>
            <a:tailEnd/>
          </a:ln>
        </p:spPr>
        <p:txBody>
          <a:bodyPr wrap="none">
            <a:spAutoFit/>
          </a:bodyPr>
          <a:lstStyle/>
          <a:p>
            <a:pPr eaLnBrk="0" hangingPunct="0">
              <a:spcBef>
                <a:spcPct val="20000"/>
              </a:spcBef>
              <a:buClr>
                <a:srgbClr val="009999"/>
              </a:buClr>
            </a:pPr>
            <a:r>
              <a:rPr lang="en-US" sz="1600" b="1"/>
              <a:t>Budget</a:t>
            </a:r>
          </a:p>
        </p:txBody>
      </p:sp>
      <p:sp>
        <p:nvSpPr>
          <p:cNvPr id="4193" name="Rectangle 98"/>
          <p:cNvSpPr>
            <a:spLocks noChangeArrowheads="1"/>
          </p:cNvSpPr>
          <p:nvPr/>
        </p:nvSpPr>
        <p:spPr bwMode="auto">
          <a:xfrm>
            <a:off x="152400" y="5105400"/>
            <a:ext cx="1617663" cy="336550"/>
          </a:xfrm>
          <a:prstGeom prst="rect">
            <a:avLst/>
          </a:prstGeom>
          <a:noFill/>
          <a:ln w="9525">
            <a:noFill/>
            <a:miter lim="800000"/>
            <a:headEnd/>
            <a:tailEnd/>
          </a:ln>
        </p:spPr>
        <p:txBody>
          <a:bodyPr wrap="none">
            <a:spAutoFit/>
          </a:bodyPr>
          <a:lstStyle/>
          <a:p>
            <a:r>
              <a:rPr lang="en-US" sz="1600" b="1" dirty="0">
                <a:solidFill>
                  <a:srgbClr val="000000"/>
                </a:solidFill>
              </a:rPr>
              <a:t>Issues/Actions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xfrm>
            <a:off x="6553200" y="6477000"/>
            <a:ext cx="2514600" cy="228600"/>
          </a:xfrm>
          <a:noFill/>
        </p:spPr>
        <p:txBody>
          <a:bodyPr/>
          <a:lstStyle/>
          <a:p>
            <a:r>
              <a:rPr lang="en-US" dirty="0" smtClean="0"/>
              <a:t>Executive Review</a:t>
            </a:r>
          </a:p>
        </p:txBody>
      </p:sp>
      <p:sp>
        <p:nvSpPr>
          <p:cNvPr id="5123" name="Date Placeholder 5"/>
          <p:cNvSpPr>
            <a:spLocks noGrp="1"/>
          </p:cNvSpPr>
          <p:nvPr>
            <p:ph type="dt" sz="quarter" idx="12"/>
          </p:nvPr>
        </p:nvSpPr>
        <p:spPr>
          <a:noFill/>
        </p:spPr>
        <p:txBody>
          <a:bodyPr/>
          <a:lstStyle/>
          <a:p>
            <a:r>
              <a:rPr lang="en-US" dirty="0" smtClean="0">
                <a:solidFill>
                  <a:srgbClr val="000000"/>
                </a:solidFill>
              </a:rPr>
              <a:t>Date</a:t>
            </a:r>
          </a:p>
        </p:txBody>
      </p:sp>
      <p:sp>
        <p:nvSpPr>
          <p:cNvPr id="5124" name="Rectangle 2"/>
          <p:cNvSpPr>
            <a:spLocks noGrp="1" noChangeArrowheads="1"/>
          </p:cNvSpPr>
          <p:nvPr>
            <p:ph type="title"/>
          </p:nvPr>
        </p:nvSpPr>
        <p:spPr>
          <a:xfrm>
            <a:off x="0" y="0"/>
            <a:ext cx="9144000" cy="685800"/>
          </a:xfrm>
        </p:spPr>
        <p:txBody>
          <a:bodyPr/>
          <a:lstStyle/>
          <a:p>
            <a:pPr algn="r" eaLnBrk="1" hangingPunct="1"/>
            <a:r>
              <a:rPr lang="en-US" b="1" dirty="0" smtClean="0"/>
              <a:t>Common Infrastructure</a:t>
            </a:r>
            <a:r>
              <a:rPr lang="en-US" b="1" dirty="0">
                <a:solidFill>
                  <a:srgbClr val="FFFF66"/>
                </a:solidFill>
              </a:rPr>
              <a:t/>
            </a:r>
            <a:br>
              <a:rPr lang="en-US" b="1" dirty="0">
                <a:solidFill>
                  <a:srgbClr val="FFFF66"/>
                </a:solidFill>
              </a:rPr>
            </a:br>
            <a:r>
              <a:rPr lang="en-US" dirty="0" smtClean="0"/>
              <a:t>Resource Plan – Execution Phase</a:t>
            </a:r>
          </a:p>
        </p:txBody>
      </p:sp>
      <p:sp>
        <p:nvSpPr>
          <p:cNvPr id="5125" name="Text Box 3"/>
          <p:cNvSpPr txBox="1">
            <a:spLocks noChangeArrowheads="1"/>
          </p:cNvSpPr>
          <p:nvPr/>
        </p:nvSpPr>
        <p:spPr bwMode="auto">
          <a:xfrm>
            <a:off x="1524000" y="6465888"/>
            <a:ext cx="865943" cy="276999"/>
          </a:xfrm>
          <a:prstGeom prst="rect">
            <a:avLst/>
          </a:prstGeom>
          <a:noFill/>
          <a:ln w="9525">
            <a:noFill/>
            <a:miter lim="800000"/>
            <a:headEnd/>
            <a:tailEnd/>
          </a:ln>
        </p:spPr>
        <p:txBody>
          <a:bodyPr wrap="none">
            <a:spAutoFit/>
          </a:bodyPr>
          <a:lstStyle/>
          <a:p>
            <a:r>
              <a:rPr lang="en-US" sz="1200" dirty="0" smtClean="0"/>
              <a:t>6/12/2013</a:t>
            </a:r>
            <a:endParaRPr lang="en-US" sz="1200" dirty="0"/>
          </a:p>
        </p:txBody>
      </p:sp>
      <p:graphicFrame>
        <p:nvGraphicFramePr>
          <p:cNvPr id="8" name="Table 7"/>
          <p:cNvGraphicFramePr>
            <a:graphicFrameLocks noGrp="1"/>
          </p:cNvGraphicFramePr>
          <p:nvPr>
            <p:extLst>
              <p:ext uri="{D42A27DB-BD31-4B8C-83A1-F6EECF244321}">
                <p14:modId xmlns:p14="http://schemas.microsoft.com/office/powerpoint/2010/main" val="2149391903"/>
              </p:ext>
            </p:extLst>
          </p:nvPr>
        </p:nvGraphicFramePr>
        <p:xfrm>
          <a:off x="152400" y="1066800"/>
          <a:ext cx="8610599" cy="5150970"/>
        </p:xfrm>
        <a:graphic>
          <a:graphicData uri="http://schemas.openxmlformats.org/drawingml/2006/table">
            <a:tbl>
              <a:tblPr/>
              <a:tblGrid>
                <a:gridCol w="928280"/>
                <a:gridCol w="512154"/>
                <a:gridCol w="359126"/>
                <a:gridCol w="372323"/>
                <a:gridCol w="434377"/>
                <a:gridCol w="650806"/>
                <a:gridCol w="569987"/>
                <a:gridCol w="569987"/>
                <a:gridCol w="569987"/>
                <a:gridCol w="570648"/>
                <a:gridCol w="512154"/>
                <a:gridCol w="512154"/>
                <a:gridCol w="512154"/>
                <a:gridCol w="512154"/>
                <a:gridCol w="512154"/>
                <a:gridCol w="512154"/>
              </a:tblGrid>
              <a:tr h="303355">
                <a:tc>
                  <a:txBody>
                    <a:bodyPr/>
                    <a:lstStyle/>
                    <a:p>
                      <a:pPr algn="l" fontAlgn="ctr"/>
                      <a:r>
                        <a:rPr lang="en-US" sz="1000" b="0" i="0" u="none" strike="noStrike" dirty="0">
                          <a:solidFill>
                            <a:srgbClr val="FFFFFF"/>
                          </a:solidFill>
                          <a:latin typeface="Calibri"/>
                        </a:rPr>
                        <a:t>Name</a:t>
                      </a:r>
                    </a:p>
                  </a:txBody>
                  <a:tcPr marL="6853" marR="6853" marT="6853"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n-US" sz="1000" b="0" i="0" u="none" strike="noStrike">
                          <a:solidFill>
                            <a:srgbClr val="FFFFFF"/>
                          </a:solidFill>
                          <a:latin typeface="Calibri"/>
                        </a:rPr>
                        <a:t>Resource Type</a:t>
                      </a:r>
                    </a:p>
                  </a:txBody>
                  <a:tcPr marL="6853" marR="6853" marT="6853"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l" fontAlgn="ctr"/>
                      <a:r>
                        <a:rPr lang="en-US" sz="1000" b="0" i="0" u="none" strike="noStrike" dirty="0">
                          <a:solidFill>
                            <a:srgbClr val="FFFFFF"/>
                          </a:solidFill>
                          <a:latin typeface="Calibri"/>
                        </a:rPr>
                        <a:t>Dept #</a:t>
                      </a:r>
                    </a:p>
                  </a:txBody>
                  <a:tcPr marL="6853" marR="6853" marT="6853"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n-US" sz="1000" b="0" i="0" u="none" strike="noStrike" dirty="0">
                          <a:solidFill>
                            <a:srgbClr val="FFFFFF"/>
                          </a:solidFill>
                          <a:latin typeface="Calibri"/>
                        </a:rPr>
                        <a:t>Rate</a:t>
                      </a:r>
                    </a:p>
                  </a:txBody>
                  <a:tcPr marL="6853" marR="6853" marT="6853"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dirty="0">
                          <a:solidFill>
                            <a:srgbClr val="FFFFFF"/>
                          </a:solidFill>
                          <a:latin typeface="Calibri"/>
                        </a:rPr>
                        <a:t>Jan-13</a:t>
                      </a: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a:solidFill>
                            <a:srgbClr val="FFFFFF"/>
                          </a:solidFill>
                          <a:latin typeface="Calibri"/>
                        </a:rPr>
                        <a:t>Feb-13</a:t>
                      </a: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a:solidFill>
                            <a:srgbClr val="FFFFFF"/>
                          </a:solidFill>
                          <a:latin typeface="Calibri"/>
                        </a:rPr>
                        <a:t>Mar-13</a:t>
                      </a: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dirty="0">
                          <a:solidFill>
                            <a:srgbClr val="FFFFFF"/>
                          </a:solidFill>
                          <a:latin typeface="Calibri"/>
                        </a:rPr>
                        <a:t>Apr-13</a:t>
                      </a: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dirty="0">
                          <a:solidFill>
                            <a:srgbClr val="FFFFFF"/>
                          </a:solidFill>
                          <a:latin typeface="Calibri"/>
                        </a:rPr>
                        <a:t>May-13</a:t>
                      </a: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a:solidFill>
                            <a:srgbClr val="FFFFFF"/>
                          </a:solidFill>
                          <a:latin typeface="Calibri"/>
                        </a:rPr>
                        <a:t>Jun-13</a:t>
                      </a: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dirty="0">
                          <a:solidFill>
                            <a:srgbClr val="FFFFFF"/>
                          </a:solidFill>
                          <a:latin typeface="Calibri"/>
                        </a:rPr>
                        <a:t>Jul-13</a:t>
                      </a: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dirty="0" smtClean="0">
                          <a:solidFill>
                            <a:srgbClr val="FFFFFF"/>
                          </a:solidFill>
                          <a:latin typeface="Calibri"/>
                        </a:rPr>
                        <a:t>Aug-13</a:t>
                      </a:r>
                      <a:endParaRPr lang="en-US" sz="1050" b="0" i="0" u="none" strike="noStrike" dirty="0">
                        <a:solidFill>
                          <a:srgbClr val="FFFFFF"/>
                        </a:solidFill>
                        <a:latin typeface="Calibri"/>
                      </a:endParaRP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dirty="0" smtClean="0">
                          <a:solidFill>
                            <a:srgbClr val="FFFFFF"/>
                          </a:solidFill>
                          <a:latin typeface="Calibri"/>
                        </a:rPr>
                        <a:t>Sep-13</a:t>
                      </a:r>
                      <a:endParaRPr lang="en-US" sz="1050" b="0" i="0" u="none" strike="noStrike" dirty="0">
                        <a:solidFill>
                          <a:srgbClr val="FFFFFF"/>
                        </a:solidFill>
                        <a:latin typeface="Calibri"/>
                      </a:endParaRP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dirty="0" smtClean="0">
                          <a:solidFill>
                            <a:srgbClr val="FFFFFF"/>
                          </a:solidFill>
                          <a:latin typeface="Calibri"/>
                        </a:rPr>
                        <a:t>Oct-13</a:t>
                      </a:r>
                      <a:endParaRPr lang="en-US" sz="1050" b="0" i="0" u="none" strike="noStrike" dirty="0">
                        <a:solidFill>
                          <a:srgbClr val="FFFFFF"/>
                        </a:solidFill>
                        <a:latin typeface="Calibri"/>
                      </a:endParaRP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dirty="0" smtClean="0">
                          <a:solidFill>
                            <a:srgbClr val="FFFFFF"/>
                          </a:solidFill>
                          <a:latin typeface="Calibri"/>
                        </a:rPr>
                        <a:t>Nov-13</a:t>
                      </a:r>
                      <a:endParaRPr lang="en-US" sz="1050" b="0" i="0" u="none" strike="noStrike" dirty="0">
                        <a:solidFill>
                          <a:srgbClr val="FFFFFF"/>
                        </a:solidFill>
                        <a:latin typeface="Calibri"/>
                      </a:endParaRP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050" b="0" i="0" u="none" strike="noStrike" dirty="0" smtClean="0">
                          <a:solidFill>
                            <a:srgbClr val="FFFFFF"/>
                          </a:solidFill>
                          <a:latin typeface="Calibri"/>
                        </a:rPr>
                        <a:t>Dec-13</a:t>
                      </a:r>
                      <a:endParaRPr lang="en-US" sz="1050" b="0" i="0" u="none" strike="noStrike" dirty="0">
                        <a:solidFill>
                          <a:srgbClr val="FFFFFF"/>
                        </a:solidFill>
                        <a:latin typeface="Calibri"/>
                      </a:endParaRPr>
                    </a:p>
                  </a:txBody>
                  <a:tcPr marL="6853" marR="6853" marT="6853" marB="0" anchor="b">
                    <a:lnL>
                      <a:noFill/>
                    </a:lnL>
                    <a:lnR>
                      <a:noFill/>
                    </a:lnR>
                    <a:lnT>
                      <a:noFill/>
                    </a:lnT>
                    <a:lnB w="6350" cap="flat" cmpd="sng" algn="ctr">
                      <a:solidFill>
                        <a:srgbClr val="000000"/>
                      </a:solidFill>
                      <a:prstDash val="solid"/>
                      <a:round/>
                      <a:headEnd type="none" w="med" len="med"/>
                      <a:tailEnd type="none" w="med" len="med"/>
                    </a:lnB>
                    <a:solidFill>
                      <a:srgbClr val="000000"/>
                    </a:solidFill>
                  </a:tcPr>
                </a:tc>
              </a:tr>
              <a:tr h="162430">
                <a:tc>
                  <a:txBody>
                    <a:bodyPr/>
                    <a:lstStyle/>
                    <a:p>
                      <a:pPr algn="l"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dirty="0">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dirty="0">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ctr"/>
                      <a:endParaRPr lang="en-US" sz="1000" b="0" i="0" u="none" strike="noStrike">
                        <a:solidFill>
                          <a:srgbClr val="FFFFFF"/>
                        </a:solidFill>
                        <a:latin typeface="Calibri"/>
                      </a:endParaRPr>
                    </a:p>
                  </a:txBody>
                  <a:tcPr marL="6853" marR="6853" marT="6853"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50" b="0" i="0" u="none" strike="noStrike">
                        <a:solidFill>
                          <a:srgbClr val="00206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50" b="0" i="0" u="none" strike="noStrike">
                        <a:solidFill>
                          <a:srgbClr val="000000"/>
                        </a:solidFill>
                        <a:latin typeface="Calibri"/>
                      </a:endParaRPr>
                    </a:p>
                  </a:txBody>
                  <a:tcPr marL="6853" marR="6853" marT="68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206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1F497D"/>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ctr"/>
                      <a:endParaRPr lang="en-US" sz="1000" b="0" i="0" u="none" strike="noStrike">
                        <a:solidFill>
                          <a:srgbClr val="FFFFFF"/>
                        </a:solidFill>
                        <a:latin typeface="Calibri"/>
                      </a:endParaRPr>
                    </a:p>
                  </a:txBody>
                  <a:tcPr marL="6853" marR="6853" marT="6853" marB="0" anchor="ctr">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50" b="0" i="0" u="none" strike="noStrike">
                        <a:solidFill>
                          <a:srgbClr val="000000"/>
                        </a:solidFill>
                        <a:latin typeface="Calibri"/>
                      </a:endParaRPr>
                    </a:p>
                  </a:txBody>
                  <a:tcPr marL="6853" marR="6853" marT="68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endParaRPr lang="en-US" sz="1050" b="0" i="0" u="none" strike="noStrike" dirty="0">
                        <a:solidFill>
                          <a:srgbClr val="000000"/>
                        </a:solidFill>
                        <a:latin typeface="Calibri"/>
                      </a:endParaRPr>
                    </a:p>
                  </a:txBody>
                  <a:tcPr marL="6853" marR="6853" marT="68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62430">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a:noFill/>
                    </a:lnT>
                    <a:lnB>
                      <a:noFill/>
                    </a:lnB>
                  </a:tcPr>
                </a:tc>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a:noFill/>
                    </a:lnT>
                    <a:lnB>
                      <a:noFill/>
                    </a:lnB>
                  </a:tcPr>
                </a:tc>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a:noFill/>
                    </a:lnT>
                    <a:lnB>
                      <a:noFill/>
                    </a:lnB>
                  </a:tcPr>
                </a:tc>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a:noFill/>
                    </a:lnT>
                    <a:lnB>
                      <a:noFill/>
                    </a:lnB>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1050" b="0" i="0" u="none" strike="noStrike" dirty="0" smtClean="0">
                          <a:solidFill>
                            <a:srgbClr val="000000"/>
                          </a:solidFill>
                          <a:latin typeface="Calibri"/>
                        </a:rPr>
                        <a:t>0</a:t>
                      </a:r>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162430">
                <a:tc>
                  <a:txBody>
                    <a:bodyPr/>
                    <a:lstStyle/>
                    <a:p>
                      <a:pPr algn="l" fontAlgn="b"/>
                      <a:endParaRPr lang="en-US" sz="1050" b="0" i="0" u="none" strike="noStrike" dirty="0">
                        <a:solidFill>
                          <a:srgbClr val="000000"/>
                        </a:solidFill>
                        <a:latin typeface="Calibri"/>
                      </a:endParaRPr>
                    </a:p>
                  </a:txBody>
                  <a:tcPr marL="6853" marR="6853" marT="6853" marB="0" anchor="b">
                    <a:lnL>
                      <a:noFill/>
                    </a:lnL>
                    <a:lnR>
                      <a:noFill/>
                    </a:lnR>
                    <a:lnT>
                      <a:noFill/>
                    </a:lnT>
                    <a:lnB>
                      <a:noFill/>
                    </a:lnB>
                  </a:tcPr>
                </a:tc>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a:noFill/>
                    </a:lnT>
                    <a:lnB>
                      <a:noFill/>
                    </a:lnB>
                  </a:tcPr>
                </a:tc>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a:noFill/>
                    </a:lnT>
                    <a:lnB>
                      <a:noFill/>
                    </a:lnB>
                  </a:tcPr>
                </a:tc>
                <a:tc>
                  <a:txBody>
                    <a:bodyPr/>
                    <a:lstStyle/>
                    <a:p>
                      <a:pPr algn="l" fontAlgn="b"/>
                      <a:endParaRPr lang="en-US" sz="1050" b="0" i="0" u="none" strike="noStrike">
                        <a:solidFill>
                          <a:srgbClr val="000000"/>
                        </a:solidFill>
                        <a:latin typeface="Calibri"/>
                      </a:endParaRPr>
                    </a:p>
                  </a:txBody>
                  <a:tcPr marL="6853" marR="6853" marT="6853" marB="0" anchor="b">
                    <a:lnL>
                      <a:noFill/>
                    </a:lnL>
                    <a:lnR>
                      <a:noFill/>
                    </a:lnR>
                    <a:lnT>
                      <a:noFill/>
                    </a:lnT>
                    <a:lnB>
                      <a:noFill/>
                    </a:lnB>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endParaRPr lang="en-US" sz="1050" b="0" i="0" u="none" strike="noStrike" dirty="0">
                        <a:solidFill>
                          <a:srgbClr val="000000"/>
                        </a:solidFill>
                        <a:latin typeface="Calibri"/>
                      </a:endParaRPr>
                    </a:p>
                  </a:txBody>
                  <a:tcPr marL="6853" marR="6853" marT="6853" marB="0" anchor="b">
                    <a:lnL>
                      <a:noFill/>
                    </a:lnL>
                    <a:lnR>
                      <a:noFill/>
                    </a:lnR>
                    <a:lnT w="6350" cap="flat" cmpd="sng" algn="ctr">
                      <a:solidFill>
                        <a:srgbClr val="000000"/>
                      </a:solidFill>
                      <a:prstDash val="solid"/>
                      <a:round/>
                      <a:headEnd type="none" w="med" len="med"/>
                      <a:tailEnd type="none" w="med" len="med"/>
                    </a:lnT>
                    <a:lnB>
                      <a:noFill/>
                    </a:lnB>
                    <a:solidFill>
                      <a:srgbClr val="D8D8D8"/>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ooter Placeholder 4"/>
          <p:cNvSpPr>
            <a:spLocks noGrp="1"/>
          </p:cNvSpPr>
          <p:nvPr>
            <p:ph type="ftr" sz="quarter" idx="11"/>
          </p:nvPr>
        </p:nvSpPr>
        <p:spPr>
          <a:xfrm>
            <a:off x="6629400" y="6499225"/>
            <a:ext cx="2514600" cy="247650"/>
          </a:xfrm>
          <a:noFill/>
        </p:spPr>
        <p:txBody>
          <a:bodyPr/>
          <a:lstStyle/>
          <a:p>
            <a:r>
              <a:rPr lang="en-US" dirty="0" smtClean="0"/>
              <a:t>Executive Review</a:t>
            </a:r>
          </a:p>
        </p:txBody>
      </p:sp>
      <p:sp>
        <p:nvSpPr>
          <p:cNvPr id="1028" name="Date Placeholder 5"/>
          <p:cNvSpPr>
            <a:spLocks noGrp="1"/>
          </p:cNvSpPr>
          <p:nvPr>
            <p:ph type="dt" sz="quarter" idx="12"/>
          </p:nvPr>
        </p:nvSpPr>
        <p:spPr>
          <a:noFill/>
        </p:spPr>
        <p:txBody>
          <a:bodyPr/>
          <a:lstStyle/>
          <a:p>
            <a:r>
              <a:rPr lang="en-US" smtClean="0">
                <a:solidFill>
                  <a:srgbClr val="000000"/>
                </a:solidFill>
              </a:rPr>
              <a:t>Date</a:t>
            </a:r>
          </a:p>
        </p:txBody>
      </p:sp>
      <p:sp>
        <p:nvSpPr>
          <p:cNvPr id="1029" name="Rectangle 2"/>
          <p:cNvSpPr>
            <a:spLocks noGrp="1" noChangeArrowheads="1"/>
          </p:cNvSpPr>
          <p:nvPr>
            <p:ph type="title"/>
          </p:nvPr>
        </p:nvSpPr>
        <p:spPr>
          <a:xfrm>
            <a:off x="0" y="0"/>
            <a:ext cx="9144000" cy="685800"/>
          </a:xfrm>
        </p:spPr>
        <p:txBody>
          <a:bodyPr/>
          <a:lstStyle/>
          <a:p>
            <a:pPr algn="r" eaLnBrk="1" hangingPunct="1"/>
            <a:r>
              <a:rPr lang="en-US" b="1" dirty="0" smtClean="0"/>
              <a:t>Common Infrastructure</a:t>
            </a:r>
            <a:r>
              <a:rPr lang="en-US" dirty="0" smtClean="0"/>
              <a:t/>
            </a:r>
            <a:br>
              <a:rPr lang="en-US" dirty="0" smtClean="0"/>
            </a:br>
            <a:r>
              <a:rPr lang="en-US" dirty="0" smtClean="0"/>
              <a:t>Cash Flow – Execution Phase</a:t>
            </a:r>
          </a:p>
        </p:txBody>
      </p:sp>
      <p:sp>
        <p:nvSpPr>
          <p:cNvPr id="1030" name="Text Box 3"/>
          <p:cNvSpPr txBox="1">
            <a:spLocks noChangeArrowheads="1"/>
          </p:cNvSpPr>
          <p:nvPr/>
        </p:nvSpPr>
        <p:spPr bwMode="auto">
          <a:xfrm>
            <a:off x="1524000" y="6465888"/>
            <a:ext cx="865943" cy="276999"/>
          </a:xfrm>
          <a:prstGeom prst="rect">
            <a:avLst/>
          </a:prstGeom>
          <a:noFill/>
          <a:ln w="9525">
            <a:noFill/>
            <a:miter lim="800000"/>
            <a:headEnd/>
            <a:tailEnd/>
          </a:ln>
        </p:spPr>
        <p:txBody>
          <a:bodyPr wrap="none">
            <a:spAutoFit/>
          </a:bodyPr>
          <a:lstStyle/>
          <a:p>
            <a:r>
              <a:rPr lang="en-US" sz="1200" dirty="0" smtClean="0"/>
              <a:t>6/12/2013</a:t>
            </a:r>
            <a:endParaRPr lang="en-US" sz="1200" dirty="0"/>
          </a:p>
        </p:txBody>
      </p:sp>
      <p:graphicFrame>
        <p:nvGraphicFramePr>
          <p:cNvPr id="1026" name="Object 4"/>
          <p:cNvGraphicFramePr>
            <a:graphicFrameLocks noGrp="1" noChangeAspect="1"/>
          </p:cNvGraphicFramePr>
          <p:nvPr>
            <p:ph idx="1"/>
            <p:extLst>
              <p:ext uri="{D42A27DB-BD31-4B8C-83A1-F6EECF244321}">
                <p14:modId xmlns:p14="http://schemas.microsoft.com/office/powerpoint/2010/main" val="2356864610"/>
              </p:ext>
            </p:extLst>
          </p:nvPr>
        </p:nvGraphicFramePr>
        <p:xfrm>
          <a:off x="457200" y="1266825"/>
          <a:ext cx="8305799" cy="4381500"/>
        </p:xfrm>
        <a:graphic>
          <a:graphicData uri="http://schemas.openxmlformats.org/presentationml/2006/ole">
            <mc:AlternateContent xmlns:mc="http://schemas.openxmlformats.org/markup-compatibility/2006">
              <mc:Choice xmlns:v="urn:schemas-microsoft-com:vml" Requires="v">
                <p:oleObj spid="_x0000_s1043" name="Worksheet" r:id="rId3" imgW="10191649" imgH="6229335" progId="Excel.Sheet.8">
                  <p:embed/>
                </p:oleObj>
              </mc:Choice>
              <mc:Fallback>
                <p:oleObj name="Worksheet" r:id="rId3" imgW="10191649" imgH="6229335" progId="Excel.Sheet.8">
                  <p:embed/>
                  <p:pic>
                    <p:nvPicPr>
                      <p:cNvPr id="0" name="Object 4"/>
                      <p:cNvPicPr>
                        <a:picLocks noChangeAspect="1" noChangeArrowheads="1"/>
                      </p:cNvPicPr>
                      <p:nvPr/>
                    </p:nvPicPr>
                    <p:blipFill>
                      <a:blip r:embed="rId4"/>
                      <a:srcRect/>
                      <a:stretch>
                        <a:fillRect/>
                      </a:stretch>
                    </p:blipFill>
                    <p:spPr bwMode="auto">
                      <a:xfrm>
                        <a:off x="457200" y="1266825"/>
                        <a:ext cx="8305799" cy="4381500"/>
                      </a:xfrm>
                      <a:prstGeom prst="rect">
                        <a:avLst/>
                      </a:prstGeom>
                      <a:noFill/>
                    </p:spPr>
                  </p:pic>
                </p:oleObj>
              </mc:Fallback>
            </mc:AlternateContent>
          </a:graphicData>
        </a:graphic>
      </p:graphicFrame>
      <p:sp>
        <p:nvSpPr>
          <p:cNvPr id="2" name="TextBox 1"/>
          <p:cNvSpPr txBox="1"/>
          <p:nvPr/>
        </p:nvSpPr>
        <p:spPr>
          <a:xfrm>
            <a:off x="1143000" y="5779532"/>
            <a:ext cx="7301999" cy="369332"/>
          </a:xfrm>
          <a:prstGeom prst="rect">
            <a:avLst/>
          </a:prstGeom>
          <a:noFill/>
        </p:spPr>
        <p:txBody>
          <a:bodyPr wrap="none" rtlCol="0">
            <a:spAutoFit/>
          </a:bodyPr>
          <a:lstStyle/>
          <a:p>
            <a:r>
              <a:rPr lang="en-US" dirty="0" smtClean="0"/>
              <a:t>Remainder of funds ($1.4M) to be forecast across the months of 2014</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xfrm>
            <a:off x="6553200" y="6477000"/>
            <a:ext cx="2514600" cy="228600"/>
          </a:xfrm>
          <a:noFill/>
        </p:spPr>
        <p:txBody>
          <a:bodyPr/>
          <a:lstStyle/>
          <a:p>
            <a:r>
              <a:rPr lang="en-US" dirty="0" smtClean="0"/>
              <a:t>Executive Review</a:t>
            </a:r>
          </a:p>
        </p:txBody>
      </p:sp>
      <p:sp>
        <p:nvSpPr>
          <p:cNvPr id="6147" name="Date Placeholder 5"/>
          <p:cNvSpPr>
            <a:spLocks noGrp="1"/>
          </p:cNvSpPr>
          <p:nvPr>
            <p:ph type="dt" sz="quarter" idx="12"/>
          </p:nvPr>
        </p:nvSpPr>
        <p:spPr>
          <a:noFill/>
        </p:spPr>
        <p:txBody>
          <a:bodyPr/>
          <a:lstStyle/>
          <a:p>
            <a:r>
              <a:rPr lang="en-US" smtClean="0">
                <a:solidFill>
                  <a:srgbClr val="000000"/>
                </a:solidFill>
              </a:rPr>
              <a:t>Date</a:t>
            </a:r>
          </a:p>
        </p:txBody>
      </p:sp>
      <p:sp>
        <p:nvSpPr>
          <p:cNvPr id="6148" name="Rectangle 2"/>
          <p:cNvSpPr>
            <a:spLocks noGrp="1" noChangeArrowheads="1"/>
          </p:cNvSpPr>
          <p:nvPr>
            <p:ph type="title"/>
          </p:nvPr>
        </p:nvSpPr>
        <p:spPr>
          <a:xfrm>
            <a:off x="0" y="0"/>
            <a:ext cx="9144000" cy="685800"/>
          </a:xfrm>
        </p:spPr>
        <p:txBody>
          <a:bodyPr/>
          <a:lstStyle/>
          <a:p>
            <a:pPr algn="r" eaLnBrk="1" hangingPunct="1"/>
            <a:r>
              <a:rPr lang="en-US" b="1" dirty="0" smtClean="0"/>
              <a:t>Common Infrastructure</a:t>
            </a:r>
            <a:r>
              <a:rPr lang="en-US" dirty="0" smtClean="0"/>
              <a:t/>
            </a:r>
            <a:br>
              <a:rPr lang="en-US" dirty="0" smtClean="0"/>
            </a:br>
            <a:r>
              <a:rPr lang="en-US" dirty="0" smtClean="0"/>
              <a:t>Ongoing Annual Cost – Execution Phase</a:t>
            </a:r>
          </a:p>
        </p:txBody>
      </p:sp>
      <p:sp>
        <p:nvSpPr>
          <p:cNvPr id="6149" name="Text Box 3"/>
          <p:cNvSpPr txBox="1">
            <a:spLocks noChangeArrowheads="1"/>
          </p:cNvSpPr>
          <p:nvPr/>
        </p:nvSpPr>
        <p:spPr bwMode="auto">
          <a:xfrm>
            <a:off x="1524000" y="6465888"/>
            <a:ext cx="865943" cy="276999"/>
          </a:xfrm>
          <a:prstGeom prst="rect">
            <a:avLst/>
          </a:prstGeom>
          <a:noFill/>
          <a:ln w="9525">
            <a:noFill/>
            <a:miter lim="800000"/>
            <a:headEnd/>
            <a:tailEnd/>
          </a:ln>
        </p:spPr>
        <p:txBody>
          <a:bodyPr wrap="none">
            <a:spAutoFit/>
          </a:bodyPr>
          <a:lstStyle/>
          <a:p>
            <a:r>
              <a:rPr lang="en-US" sz="1200" dirty="0" smtClean="0"/>
              <a:t>6/12/2013</a:t>
            </a:r>
            <a:endParaRPr lang="en-US" sz="1200" dirty="0"/>
          </a:p>
        </p:txBody>
      </p:sp>
      <p:sp>
        <p:nvSpPr>
          <p:cNvPr id="6150" name="TextBox 3"/>
          <p:cNvSpPr txBox="1">
            <a:spLocks noChangeArrowheads="1"/>
          </p:cNvSpPr>
          <p:nvPr/>
        </p:nvSpPr>
        <p:spPr bwMode="auto">
          <a:xfrm>
            <a:off x="381000" y="5791200"/>
            <a:ext cx="3505200" cy="246063"/>
          </a:xfrm>
          <a:prstGeom prst="rect">
            <a:avLst/>
          </a:prstGeom>
          <a:noFill/>
          <a:ln w="9525">
            <a:noFill/>
            <a:miter lim="800000"/>
            <a:headEnd/>
            <a:tailEnd/>
          </a:ln>
        </p:spPr>
        <p:txBody>
          <a:bodyPr>
            <a:spAutoFit/>
          </a:bodyPr>
          <a:lstStyle/>
          <a:p>
            <a:r>
              <a:rPr lang="en-US" sz="1000"/>
              <a:t>* Whole numbers only</a:t>
            </a:r>
          </a:p>
        </p:txBody>
      </p:sp>
      <p:graphicFrame>
        <p:nvGraphicFramePr>
          <p:cNvPr id="8" name="Table 7"/>
          <p:cNvGraphicFramePr>
            <a:graphicFrameLocks noGrp="1"/>
          </p:cNvGraphicFramePr>
          <p:nvPr>
            <p:extLst>
              <p:ext uri="{D42A27DB-BD31-4B8C-83A1-F6EECF244321}">
                <p14:modId xmlns:p14="http://schemas.microsoft.com/office/powerpoint/2010/main" val="3465893305"/>
              </p:ext>
            </p:extLst>
          </p:nvPr>
        </p:nvGraphicFramePr>
        <p:xfrm>
          <a:off x="152400" y="1143000"/>
          <a:ext cx="8839200" cy="3718004"/>
        </p:xfrm>
        <a:graphic>
          <a:graphicData uri="http://schemas.openxmlformats.org/drawingml/2006/table">
            <a:tbl>
              <a:tblPr/>
              <a:tblGrid>
                <a:gridCol w="2124808"/>
                <a:gridCol w="879439"/>
                <a:gridCol w="1415353"/>
                <a:gridCol w="1699846"/>
                <a:gridCol w="2719754"/>
              </a:tblGrid>
              <a:tr h="338476">
                <a:tc>
                  <a:txBody>
                    <a:bodyPr/>
                    <a:lstStyle/>
                    <a:p>
                      <a:pPr algn="l" rtl="0" fontAlgn="ctr"/>
                      <a:endParaRPr lang="en-US" sz="1000" b="1"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rowSpan="2">
                  <a:txBody>
                    <a:bodyPr/>
                    <a:lstStyle/>
                    <a:p>
                      <a:pPr algn="ctr" rtl="0" fontAlgn="ctr"/>
                      <a:r>
                        <a:rPr lang="en-US" sz="1000" b="1" i="0" u="none" strike="noStrike" dirty="0">
                          <a:solidFill>
                            <a:srgbClr val="000000"/>
                          </a:solidFill>
                          <a:latin typeface="Arial"/>
                        </a:rPr>
                        <a:t>Manager</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rowSpan="2">
                  <a:txBody>
                    <a:bodyPr/>
                    <a:lstStyle/>
                    <a:p>
                      <a:pPr algn="ctr" rtl="0" fontAlgn="ctr"/>
                      <a:r>
                        <a:rPr lang="en-US" sz="1000" b="1" i="0" u="none" strike="noStrike">
                          <a:solidFill>
                            <a:srgbClr val="000000"/>
                          </a:solidFill>
                          <a:latin typeface="Arial"/>
                        </a:rPr>
                        <a:t>Department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rowSpan="2">
                  <a:txBody>
                    <a:bodyPr/>
                    <a:lstStyle/>
                    <a:p>
                      <a:pPr algn="ctr" rtl="0" fontAlgn="ctr"/>
                      <a:r>
                        <a:rPr lang="en-US" sz="1000" b="1" i="0" u="none" strike="noStrike">
                          <a:solidFill>
                            <a:srgbClr val="000000"/>
                          </a:solidFill>
                          <a:latin typeface="Arial"/>
                        </a:rPr>
                        <a:t>Yearly Incremental Staff Support Hours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rowSpan="2">
                  <a:txBody>
                    <a:bodyPr/>
                    <a:lstStyle/>
                    <a:p>
                      <a:pPr algn="ctr" rtl="0" fontAlgn="ctr"/>
                      <a:r>
                        <a:rPr lang="en-US" sz="1000" b="1" i="0" u="none" strike="noStrike">
                          <a:solidFill>
                            <a:srgbClr val="000000"/>
                          </a:solidFill>
                          <a:latin typeface="Arial"/>
                        </a:rPr>
                        <a:t>Additional FTEs Required*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r>
              <a:tr h="0">
                <a:tc rowSpan="4">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Arial"/>
                        </a:rPr>
                        <a:t>E</a:t>
                      </a:r>
                      <a:r>
                        <a:rPr lang="en-US" sz="1000" b="1" i="0" u="none" strike="noStrike" dirty="0" smtClean="0">
                          <a:solidFill>
                            <a:srgbClr val="000000"/>
                          </a:solidFill>
                          <a:latin typeface="+mn-lt"/>
                        </a:rPr>
                        <a:t>RCOT Staffing Impacts </a:t>
                      </a:r>
                    </a:p>
                    <a:p>
                      <a:pPr algn="l" rtl="0" fontAlgn="ctr"/>
                      <a:endParaRPr lang="en-US" sz="1000" b="1"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96013">
                <a:tc vMerge="1">
                  <a:txBody>
                    <a:bodyPr/>
                    <a:lstStyle/>
                    <a:p>
                      <a:endParaRPr lang="en-US"/>
                    </a:p>
                  </a:txBody>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r>
              <a:tr h="307182">
                <a:tc vMerge="1">
                  <a:txBody>
                    <a:bodyPr/>
                    <a:lstStyle/>
                    <a:p>
                      <a:pPr algn="l" rtl="0" fontAlgn="ctr"/>
                      <a:endParaRPr lang="en-US" sz="1000" b="1" i="0" u="none" strike="noStrike" dirty="0">
                        <a:solidFill>
                          <a:srgbClr val="000000"/>
                        </a:solidFill>
                        <a:latin typeface="Arial"/>
                      </a:endParaRPr>
                    </a:p>
                  </a:txBody>
                  <a:tcPr marL="7545" marR="7545" marT="7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D9D9D9"/>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chemeClr val="tx1"/>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r>
              <a:tr h="307182">
                <a:tc vMerge="1">
                  <a:txBody>
                    <a:bodyPr/>
                    <a:lstStyle/>
                    <a:p>
                      <a:pPr algn="l" rtl="0" fontAlgn="ctr"/>
                      <a:endParaRPr lang="en-US" sz="1000" b="1" i="0" u="none" strike="noStrike" dirty="0">
                        <a:solidFill>
                          <a:srgbClr val="000000"/>
                        </a:solidFill>
                        <a:latin typeface="Arial"/>
                      </a:endParaRPr>
                    </a:p>
                  </a:txBody>
                  <a:tcPr marL="7545" marR="7545" marT="754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chemeClr val="tx1"/>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r>
              <a:tr h="159919">
                <a:tc rowSpan="3">
                  <a:txBody>
                    <a:bodyPr/>
                    <a:lstStyle/>
                    <a:p>
                      <a:pPr algn="l" rtl="0" fontAlgn="ctr"/>
                      <a:r>
                        <a:rPr lang="en-US" sz="1000" b="1" i="0" u="none" strike="noStrike" dirty="0">
                          <a:solidFill>
                            <a:srgbClr val="000000"/>
                          </a:solidFill>
                          <a:latin typeface="Arial"/>
                        </a:rPr>
                        <a:t>ERCOT Software Maintenance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rtl="0" fontAlgn="ctr"/>
                      <a:r>
                        <a:rPr lang="en-US" sz="1000" b="0" i="0" u="none" strike="noStrike" dirty="0">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85000"/>
                      </a:schemeClr>
                    </a:solidFill>
                  </a:tcPr>
                </a:tc>
                <a:tc>
                  <a:txBody>
                    <a:bodyPr/>
                    <a:lstStyle/>
                    <a:p>
                      <a:pPr algn="ctr" fontAlgn="ctr"/>
                      <a:r>
                        <a:rPr lang="en-US" sz="1000" b="1"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rtl="0" fontAlgn="ctr"/>
                      <a:r>
                        <a:rPr lang="en-US" sz="1000" b="1" i="0" u="none" strike="noStrike">
                          <a:solidFill>
                            <a:srgbClr val="000000"/>
                          </a:solidFill>
                          <a:latin typeface="Arial"/>
                        </a:rPr>
                        <a:t>Annual Cost</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r>
              <a:tr h="296013">
                <a:tc vMerge="1">
                  <a:txBody>
                    <a:bodyPr/>
                    <a:lstStyle/>
                    <a:p>
                      <a:endParaRPr lang="en-US"/>
                    </a:p>
                  </a:txBody>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r>
              <a:tr h="296013">
                <a:tc vMerge="1">
                  <a:txBody>
                    <a:bodyPr/>
                    <a:lstStyle/>
                    <a:p>
                      <a:endParaRPr lang="en-US"/>
                    </a:p>
                  </a:txBody>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r>
              <a:tr h="159919">
                <a:tc rowSpan="3">
                  <a:txBody>
                    <a:bodyPr/>
                    <a:lstStyle/>
                    <a:p>
                      <a:pPr algn="l" rtl="0" fontAlgn="ctr"/>
                      <a:r>
                        <a:rPr lang="en-US" sz="1000" b="1" i="0" u="none" strike="noStrike" dirty="0">
                          <a:solidFill>
                            <a:srgbClr val="000000"/>
                          </a:solidFill>
                          <a:latin typeface="Arial"/>
                        </a:rPr>
                        <a:t>ERCOT Hardware Maintenance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fontAlgn="ctr"/>
                      <a:r>
                        <a:rPr lang="en-US" sz="1000" b="0" i="0" u="none" strike="noStrike" dirty="0">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85000"/>
                      </a:schemeClr>
                    </a:solidFill>
                  </a:tcPr>
                </a:tc>
                <a:tc>
                  <a:txBody>
                    <a:bodyPr/>
                    <a:lstStyle/>
                    <a:p>
                      <a:pPr algn="ctr" fontAlgn="ctr"/>
                      <a:r>
                        <a:rPr lang="en-US" sz="1000" b="1"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rtl="0" fontAlgn="ctr"/>
                      <a:r>
                        <a:rPr lang="en-US" sz="1000" b="1" i="0" u="none" strike="noStrike">
                          <a:solidFill>
                            <a:srgbClr val="000000"/>
                          </a:solidFill>
                          <a:latin typeface="Arial"/>
                        </a:rPr>
                        <a:t>Annual Cost</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r>
              <a:tr h="476310">
                <a:tc vMerge="1">
                  <a:txBody>
                    <a:bodyPr/>
                    <a:lstStyle/>
                    <a:p>
                      <a:endParaRPr lang="en-US"/>
                    </a:p>
                  </a:txBody>
                  <a:tcPr/>
                </a:tc>
                <a:tc>
                  <a:txBody>
                    <a:bodyPr/>
                    <a:lstStyle/>
                    <a:p>
                      <a:pPr algn="ctr"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mn-lt"/>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r>
              <a:tr h="296013">
                <a:tc vMerge="1">
                  <a:txBody>
                    <a:bodyPr/>
                    <a:lstStyle/>
                    <a:p>
                      <a:endParaRPr lang="en-US"/>
                    </a:p>
                  </a:txBody>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r>
              <a:tr h="159919">
                <a:tc rowSpan="3">
                  <a:txBody>
                    <a:bodyPr/>
                    <a:lstStyle/>
                    <a:p>
                      <a:pPr algn="l" rtl="0" fontAlgn="ctr"/>
                      <a:r>
                        <a:rPr lang="en-US" sz="1000" b="1" i="0" u="none" strike="noStrike" dirty="0">
                          <a:solidFill>
                            <a:srgbClr val="000000"/>
                          </a:solidFill>
                          <a:latin typeface="Arial"/>
                        </a:rPr>
                        <a:t>Infrastructure Growth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fontAlgn="ctr"/>
                      <a:r>
                        <a:rPr lang="en-US" sz="1000" b="0" i="0" u="none" strike="noStrike" dirty="0">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85000"/>
                      </a:schemeClr>
                    </a:solidFill>
                  </a:tcPr>
                </a:tc>
                <a:tc>
                  <a:txBody>
                    <a:bodyPr/>
                    <a:lstStyle/>
                    <a:p>
                      <a:pPr algn="ctr" fontAlgn="ctr"/>
                      <a:r>
                        <a:rPr lang="en-US" sz="1000" b="1"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rtl="0" fontAlgn="ctr"/>
                      <a:r>
                        <a:rPr lang="en-US" sz="1000" b="1" i="0" u="none" strike="noStrike">
                          <a:solidFill>
                            <a:srgbClr val="000000"/>
                          </a:solidFill>
                          <a:latin typeface="Arial"/>
                        </a:rPr>
                        <a:t>Annual Growth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c>
                  <a:txBody>
                    <a:bodyPr/>
                    <a:lstStyle/>
                    <a:p>
                      <a:pPr algn="ctr" fontAlgn="ctr"/>
                      <a:r>
                        <a:rPr lang="en-US" sz="1000" b="1"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tr>
              <a:tr h="296013">
                <a:tc vMerge="1">
                  <a:txBody>
                    <a:bodyPr/>
                    <a:lstStyle/>
                    <a:p>
                      <a:endParaRPr lang="en-US"/>
                    </a:p>
                  </a:txBody>
                  <a:tcPr/>
                </a:tc>
                <a:tc>
                  <a:txBody>
                    <a:bodyPr/>
                    <a:lstStyle/>
                    <a:p>
                      <a:pPr algn="ctr"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smtClean="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rtl="0"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r>
              <a:tr h="296013">
                <a:tc vMerge="1">
                  <a:txBody>
                    <a:bodyPr/>
                    <a:lstStyle/>
                    <a:p>
                      <a:endParaRPr lang="en-US"/>
                    </a:p>
                  </a:txBody>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r>
                        <a:rPr lang="en-US" sz="1000" b="0" i="0" u="none" strike="noStrike">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r>
                        <a:rPr lang="en-US" sz="1000" b="0" i="0" u="none" strike="noStrike" dirty="0">
                          <a:solidFill>
                            <a:srgbClr val="000000"/>
                          </a:solidFill>
                          <a:latin typeface="Arial"/>
                        </a:rPr>
                        <a:t> </a:t>
                      </a: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c>
                  <a:txBody>
                    <a:bodyPr/>
                    <a:lstStyle/>
                    <a:p>
                      <a:pPr algn="ctr" fontAlgn="ctr"/>
                      <a:endParaRPr lang="en-US" sz="1000" b="0" i="0" u="none" strike="noStrike" dirty="0">
                        <a:solidFill>
                          <a:srgbClr val="000000"/>
                        </a:solidFill>
                        <a:latin typeface="Arial"/>
                      </a:endParaRPr>
                    </a:p>
                  </a:txBody>
                  <a:tcPr marL="7545" marR="7545" marT="75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EECE1"/>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LongProperties xmlns="http://schemas.microsoft.com/office/2006/metadata/longProperties"/>
</file>

<file path=customXml/item4.xml><?xml version="1.0" encoding="utf-8"?>
<ct:contentTypeSchema xmlns:ct="http://schemas.microsoft.com/office/2006/metadata/contentType" xmlns:ma="http://schemas.microsoft.com/office/2006/metadata/properties/metaAttributes" ct:_="" ma:_="" ma:contentTypeName="Document" ma:contentTypeID="0x0101003F924817E8108D4887BB843BA38FBDDF" ma:contentTypeVersion="0" ma:contentTypeDescription="Create a new document." ma:contentTypeScope="" ma:versionID="c1d1001321a494da9a4b811d0db329ad">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AF84103-4EB6-4955-9788-489B4A640A28}">
  <ds:schemaRefs>
    <ds:schemaRef ds:uri="http://purl.org/dc/elements/1.1/"/>
    <ds:schemaRef ds:uri="http://purl.org/dc/dcmitype/"/>
    <ds:schemaRef ds:uri="http://schemas.microsoft.com/office/infopath/2007/PartnerControls"/>
    <ds:schemaRef ds:uri="c34af464-7aa1-4edd-9be4-83dffc1cb926"/>
    <ds:schemaRef ds:uri="http://www.w3.org/XML/1998/namespace"/>
    <ds:schemaRef ds:uri="http://schemas.microsoft.com/office/2006/documentManagement/types"/>
    <ds:schemaRef ds:uri="http://purl.org/dc/term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583EB80C-79EC-41DA-80BF-ACF322DCB8F0}">
  <ds:schemaRefs>
    <ds:schemaRef ds:uri="http://schemas.microsoft.com/sharepoint/v3/contenttype/forms"/>
  </ds:schemaRefs>
</ds:datastoreItem>
</file>

<file path=customXml/itemProps3.xml><?xml version="1.0" encoding="utf-8"?>
<ds:datastoreItem xmlns:ds="http://schemas.openxmlformats.org/officeDocument/2006/customXml" ds:itemID="{F08D507B-5AA6-4F04-88C6-CB56700FD55F}">
  <ds:schemaRefs>
    <ds:schemaRef ds:uri="http://schemas.microsoft.com/office/2006/metadata/longProperties"/>
  </ds:schemaRefs>
</ds:datastoreItem>
</file>

<file path=customXml/itemProps4.xml><?xml version="1.0" encoding="utf-8"?>
<ds:datastoreItem xmlns:ds="http://schemas.openxmlformats.org/officeDocument/2006/customXml" ds:itemID="{6BF7299B-2876-4198-9EE7-D000590294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2085</TotalTime>
  <Words>311</Words>
  <Application>Microsoft Office PowerPoint</Application>
  <PresentationFormat>On-screen Show (4:3)</PresentationFormat>
  <Paragraphs>139</Paragraphs>
  <Slides>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6" baseType="lpstr">
      <vt:lpstr>Custom Design</vt:lpstr>
      <vt:lpstr>Microsoft Excel 97-2003 Worksheet</vt:lpstr>
      <vt:lpstr>Gate to Execution</vt:lpstr>
      <vt:lpstr>Common Infrastructure Resource Plan – Execution Phase</vt:lpstr>
      <vt:lpstr>Common Infrastructure Cash Flow – Execution Phase</vt:lpstr>
      <vt:lpstr>Common Infrastructure Ongoing Annual Cost – Execution Phase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Anderson, Troy</dc:creator>
  <cp:lastModifiedBy>Anderson, Troy</cp:lastModifiedBy>
  <cp:revision>122</cp:revision>
  <dcterms:created xsi:type="dcterms:W3CDTF">2005-04-21T14:28:35Z</dcterms:created>
  <dcterms:modified xsi:type="dcterms:W3CDTF">2013-06-10T20:49:42Z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0x0101003F924817E8108D4887BB843BA38FBDDF</vt:lpwstr>
  </property>
</Properties>
</file>