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</p:sldMasterIdLst>
  <p:notesMasterIdLst>
    <p:notesMasterId r:id="rId6"/>
  </p:notesMasterIdLst>
  <p:sldIdLst>
    <p:sldId id="256" r:id="rId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949A"/>
    <a:srgbClr val="0000CC"/>
    <a:srgbClr val="FF3300"/>
    <a:srgbClr val="FF9900"/>
    <a:srgbClr val="5469A2"/>
    <a:srgbClr val="294171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56" y="-52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FE672D5-F4AD-424C-A67E-27FDCDE73D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1127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4154300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68C0FF-D14D-438C-9BBB-17E385906B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814394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08CDA-F0C9-4D6B-B446-D7021784E3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146057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A3322-5844-409E-8BDF-55A8B6BE55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758670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23AD9-2DAD-45B2-9F36-256858E1B9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714237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8A823-AE0B-4727-A9B3-94D9725A4A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894983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34658-54AB-43F6-822F-74A4762227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86903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B4426-8EA6-44BF-9582-6AE8B985BB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100228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899B4-01BF-496F-B2EF-F65CC2EA17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847779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C11B-6D62-4DF5-97CD-E159395077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41317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B4A33-6AA8-4EED-8542-BDC0699B8D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78430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ADA07-CC08-40BB-90FC-F98DFFA22A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681081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901AEFE-7167-47E7-9CE4-59AB5F9582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103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5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AA2BBBEE-A4E2-47ED-93A9-A96163CE1D51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Executive Review</a:t>
            </a:r>
          </a:p>
        </p:txBody>
      </p:sp>
      <p:sp>
        <p:nvSpPr>
          <p:cNvPr id="3075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Date</a:t>
            </a: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3200400" y="0"/>
            <a:ext cx="5943600" cy="381000"/>
          </a:xfrm>
        </p:spPr>
        <p:txBody>
          <a:bodyPr/>
          <a:lstStyle/>
          <a:p>
            <a:pPr algn="r" eaLnBrk="1" hangingPunct="1"/>
            <a:r>
              <a:rPr lang="en-US" sz="1600" dirty="0" smtClean="0"/>
              <a:t>Change Control Request # 1 </a:t>
            </a:r>
            <a:r>
              <a:rPr lang="en-US" sz="1600" dirty="0" smtClean="0"/>
              <a:t>– Execution </a:t>
            </a:r>
            <a:endParaRPr lang="en-US" sz="1600" dirty="0" smtClean="0"/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0" y="0"/>
            <a:ext cx="4146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FFFF66"/>
                </a:solidFill>
              </a:rPr>
              <a:t>PR096-01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b="1" dirty="0">
                <a:solidFill>
                  <a:srgbClr val="FFFF00"/>
                </a:solidFill>
              </a:rPr>
              <a:t>Backup Software Strategy</a:t>
            </a:r>
          </a:p>
        </p:txBody>
      </p:sp>
      <p:sp>
        <p:nvSpPr>
          <p:cNvPr id="3078" name="Line 5"/>
          <p:cNvSpPr>
            <a:spLocks noChangeShapeType="1"/>
          </p:cNvSpPr>
          <p:nvPr/>
        </p:nvSpPr>
        <p:spPr bwMode="auto">
          <a:xfrm>
            <a:off x="3962400" y="685800"/>
            <a:ext cx="0" cy="5562600"/>
          </a:xfrm>
          <a:prstGeom prst="line">
            <a:avLst/>
          </a:prstGeom>
          <a:noFill/>
          <a:ln w="28575">
            <a:solidFill>
              <a:srgbClr val="00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Line 6"/>
          <p:cNvSpPr>
            <a:spLocks noChangeAspect="1" noChangeShapeType="1"/>
          </p:cNvSpPr>
          <p:nvPr/>
        </p:nvSpPr>
        <p:spPr bwMode="auto">
          <a:xfrm>
            <a:off x="152400" y="2513013"/>
            <a:ext cx="3810000" cy="1587"/>
          </a:xfrm>
          <a:prstGeom prst="line">
            <a:avLst/>
          </a:prstGeom>
          <a:noFill/>
          <a:ln w="25400">
            <a:solidFill>
              <a:srgbClr val="009999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Text Box 7"/>
          <p:cNvSpPr txBox="1">
            <a:spLocks noChangeArrowheads="1"/>
          </p:cNvSpPr>
          <p:nvPr/>
        </p:nvSpPr>
        <p:spPr bwMode="auto">
          <a:xfrm>
            <a:off x="152400" y="685800"/>
            <a:ext cx="3276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b="1"/>
              <a:t>Project Information/Description</a:t>
            </a:r>
            <a:endParaRPr lang="en-US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152400" y="2482850"/>
            <a:ext cx="27670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000000"/>
                </a:solidFill>
              </a:rPr>
              <a:t>Change Request Summary</a:t>
            </a:r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152400" y="3832225"/>
            <a:ext cx="3657600" cy="2263775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12700">
            <a:solidFill>
              <a:srgbClr val="000000"/>
            </a:solidFill>
            <a:round/>
            <a:headEnd/>
            <a:tailEnd/>
          </a:ln>
          <a:effectLst>
            <a:outerShdw dist="35921" dir="2700000" algn="ctr" rotWithShape="0">
              <a:srgbClr val="009999"/>
            </a:outerShdw>
          </a:effectLst>
        </p:spPr>
        <p:txBody>
          <a:bodyPr/>
          <a:lstStyle/>
          <a:p>
            <a:pPr defTabSz="820738" eaLnBrk="0" hangingPunct="0">
              <a:buClr>
                <a:srgbClr val="009999"/>
              </a:buClr>
              <a:buFont typeface="Arial" charset="0"/>
              <a:buNone/>
            </a:pPr>
            <a:r>
              <a:rPr lang="en-US" sz="1100" dirty="0"/>
              <a:t>Installation and testing of the </a:t>
            </a:r>
            <a:r>
              <a:rPr lang="en-US" sz="1100" dirty="0" err="1"/>
              <a:t>ComVault</a:t>
            </a:r>
            <a:r>
              <a:rPr lang="en-US" sz="1100" dirty="0"/>
              <a:t> backup software has been completed on schedule.  The final go-live </a:t>
            </a:r>
            <a:r>
              <a:rPr lang="en-US" sz="1100" dirty="0" smtClean="0"/>
              <a:t>(cutover) milestone </a:t>
            </a:r>
            <a:r>
              <a:rPr lang="en-US" sz="1100" dirty="0"/>
              <a:t>is to complete backup of the ISM database to tape.  </a:t>
            </a:r>
            <a:endParaRPr lang="en-US" sz="1100" dirty="0" smtClean="0"/>
          </a:p>
          <a:p>
            <a:pPr defTabSz="820738" eaLnBrk="0" hangingPunct="0">
              <a:buClr>
                <a:srgbClr val="009999"/>
              </a:buClr>
              <a:buFont typeface="Arial" charset="0"/>
              <a:buNone/>
            </a:pPr>
            <a:endParaRPr lang="en-US" sz="1100" dirty="0"/>
          </a:p>
          <a:p>
            <a:pPr defTabSz="820738" eaLnBrk="0" hangingPunct="0">
              <a:buClr>
                <a:srgbClr val="009999"/>
              </a:buClr>
              <a:buFont typeface="Arial" charset="0"/>
              <a:buNone/>
            </a:pPr>
            <a:r>
              <a:rPr lang="en-US" sz="1100" dirty="0" smtClean="0"/>
              <a:t>This </a:t>
            </a:r>
            <a:r>
              <a:rPr lang="en-US" sz="1100" dirty="0"/>
              <a:t>task could not be completed </a:t>
            </a:r>
            <a:r>
              <a:rPr lang="en-US" sz="1100" dirty="0" smtClean="0"/>
              <a:t>as planned because </a:t>
            </a:r>
            <a:r>
              <a:rPr lang="en-US" sz="1100" dirty="0"/>
              <a:t>the regular </a:t>
            </a:r>
            <a:r>
              <a:rPr lang="en-US" sz="1100" dirty="0" smtClean="0"/>
              <a:t>monthly backup schedule  </a:t>
            </a:r>
            <a:r>
              <a:rPr lang="en-US" sz="1100" dirty="0"/>
              <a:t>was interrupted due to issues within the ISM database.  A full ISM backup to disk did not complete on time for the regularly scheduled backup to tape to </a:t>
            </a:r>
            <a:r>
              <a:rPr lang="en-US" sz="1100" dirty="0" smtClean="0"/>
              <a:t>occur, thus delaying the </a:t>
            </a:r>
            <a:r>
              <a:rPr lang="en-US" sz="1100" dirty="0" err="1" smtClean="0"/>
              <a:t>ComVault</a:t>
            </a:r>
            <a:r>
              <a:rPr lang="en-US" sz="1100" dirty="0" smtClean="0"/>
              <a:t> go-live.</a:t>
            </a:r>
            <a:endParaRPr lang="en-US" sz="1100" dirty="0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3962400" y="2057400"/>
            <a:ext cx="4905375" cy="0"/>
          </a:xfrm>
          <a:prstGeom prst="line">
            <a:avLst/>
          </a:prstGeom>
          <a:noFill/>
          <a:ln w="25400">
            <a:solidFill>
              <a:srgbClr val="009999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3962400" y="4000500"/>
            <a:ext cx="4905375" cy="0"/>
          </a:xfrm>
          <a:prstGeom prst="line">
            <a:avLst/>
          </a:prstGeom>
          <a:noFill/>
          <a:ln w="25400">
            <a:solidFill>
              <a:srgbClr val="009999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5" name="AutoShape 13"/>
          <p:cNvSpPr>
            <a:spLocks noChangeArrowheads="1"/>
          </p:cNvSpPr>
          <p:nvPr/>
        </p:nvSpPr>
        <p:spPr bwMode="auto">
          <a:xfrm>
            <a:off x="4114800" y="990600"/>
            <a:ext cx="4867275" cy="914400"/>
          </a:xfrm>
          <a:prstGeom prst="roundRect">
            <a:avLst>
              <a:gd name="adj" fmla="val 16667"/>
            </a:avLst>
          </a:prstGeom>
          <a:solidFill>
            <a:srgbClr val="E1F2F3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4300" indent="-114300" eaLnBrk="0" hangingPunct="0">
              <a:spcBef>
                <a:spcPct val="20000"/>
              </a:spcBef>
              <a:buClr>
                <a:srgbClr val="009999"/>
              </a:buClr>
            </a:pPr>
            <a:r>
              <a:rPr lang="en-US" sz="1000" b="1"/>
              <a:t>Scope Change:</a:t>
            </a:r>
          </a:p>
          <a:p>
            <a:pPr marL="114300" indent="-114300" eaLnBrk="0" hangingPunct="0">
              <a:spcBef>
                <a:spcPct val="20000"/>
              </a:spcBef>
              <a:buClr>
                <a:srgbClr val="009999"/>
              </a:buClr>
            </a:pPr>
            <a:r>
              <a:rPr lang="en-US" sz="1000"/>
              <a:t>None</a:t>
            </a:r>
            <a:endParaRPr lang="en-US" sz="900" b="1"/>
          </a:p>
          <a:p>
            <a:pPr marL="114300" indent="-114300" eaLnBrk="0" hangingPunct="0">
              <a:lnSpc>
                <a:spcPct val="110000"/>
              </a:lnSpc>
              <a:spcBef>
                <a:spcPct val="20000"/>
              </a:spcBef>
              <a:buClr>
                <a:srgbClr val="009999"/>
              </a:buClr>
            </a:pPr>
            <a:endParaRPr lang="en-US" sz="1000" b="1"/>
          </a:p>
          <a:p>
            <a:pPr marL="114300" indent="-114300" eaLnBrk="0" hangingPunct="0">
              <a:lnSpc>
                <a:spcPct val="110000"/>
              </a:lnSpc>
              <a:spcBef>
                <a:spcPct val="20000"/>
              </a:spcBef>
              <a:buClr>
                <a:srgbClr val="009999"/>
              </a:buClr>
            </a:pPr>
            <a:r>
              <a:rPr lang="en-US" sz="1000" b="1"/>
              <a:t>Reason:  </a:t>
            </a:r>
            <a:r>
              <a:rPr lang="en-US" sz="1000"/>
              <a:t>N/A</a:t>
            </a:r>
          </a:p>
        </p:txBody>
      </p:sp>
      <p:sp>
        <p:nvSpPr>
          <p:cNvPr id="3086" name="AutoShape 14"/>
          <p:cNvSpPr>
            <a:spLocks noChangeArrowheads="1"/>
          </p:cNvSpPr>
          <p:nvPr/>
        </p:nvSpPr>
        <p:spPr bwMode="auto">
          <a:xfrm>
            <a:off x="4038600" y="2438400"/>
            <a:ext cx="4876800" cy="1447800"/>
          </a:xfrm>
          <a:prstGeom prst="roundRect">
            <a:avLst>
              <a:gd name="adj" fmla="val 16667"/>
            </a:avLst>
          </a:prstGeom>
          <a:solidFill>
            <a:srgbClr val="E1F2F3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4300" indent="-114300" eaLnBrk="0" hangingPunct="0">
              <a:spcBef>
                <a:spcPct val="20000"/>
              </a:spcBef>
              <a:buClr>
                <a:srgbClr val="009999"/>
              </a:buClr>
            </a:pPr>
            <a:r>
              <a:rPr lang="en-US" sz="1000" b="1"/>
              <a:t>Original Go-Live Date: 6/07/2013	New Date:  7/12/2013</a:t>
            </a:r>
          </a:p>
          <a:p>
            <a:pPr marL="114300" indent="-114300" eaLnBrk="0" hangingPunct="0">
              <a:spcBef>
                <a:spcPct val="20000"/>
              </a:spcBef>
              <a:buClr>
                <a:srgbClr val="009999"/>
              </a:buClr>
            </a:pPr>
            <a:r>
              <a:rPr lang="en-US" sz="1000" b="1"/>
              <a:t>Original Execution End Date:  7/10/2013	New Date:  8/14/2013</a:t>
            </a:r>
          </a:p>
          <a:p>
            <a:pPr marL="114300" indent="-114300" eaLnBrk="0" hangingPunct="0">
              <a:spcBef>
                <a:spcPct val="20000"/>
              </a:spcBef>
              <a:buClr>
                <a:srgbClr val="009999"/>
              </a:buClr>
            </a:pPr>
            <a:endParaRPr lang="en-US" sz="1000" b="1"/>
          </a:p>
          <a:p>
            <a:pPr marL="114300" indent="-114300" eaLnBrk="0" hangingPunct="0">
              <a:spcBef>
                <a:spcPct val="20000"/>
              </a:spcBef>
              <a:buClr>
                <a:srgbClr val="009999"/>
              </a:buClr>
            </a:pPr>
            <a:r>
              <a:rPr lang="en-US" sz="1000" b="1"/>
              <a:t>Reason:</a:t>
            </a:r>
          </a:p>
          <a:p>
            <a:pPr marL="114300" indent="-114300" eaLnBrk="0" hangingPunct="0">
              <a:spcBef>
                <a:spcPct val="20000"/>
              </a:spcBef>
              <a:buClr>
                <a:srgbClr val="009999"/>
              </a:buClr>
            </a:pPr>
            <a:r>
              <a:rPr lang="en-US" sz="1000"/>
              <a:t>The full backup of ISM to disk did not complete on time.  A clean backup to disk is a prerequisite of the ISM tape backup.</a:t>
            </a:r>
          </a:p>
        </p:txBody>
      </p:sp>
      <p:sp>
        <p:nvSpPr>
          <p:cNvPr id="3087" name="AutoShape 15"/>
          <p:cNvSpPr>
            <a:spLocks noChangeArrowheads="1"/>
          </p:cNvSpPr>
          <p:nvPr/>
        </p:nvSpPr>
        <p:spPr bwMode="auto">
          <a:xfrm>
            <a:off x="4052888" y="4495800"/>
            <a:ext cx="4724400" cy="1676400"/>
          </a:xfrm>
          <a:prstGeom prst="roundRect">
            <a:avLst>
              <a:gd name="adj" fmla="val 16667"/>
            </a:avLst>
          </a:prstGeom>
          <a:solidFill>
            <a:srgbClr val="E1F2F3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4300" indent="-114300" eaLnBrk="0" hangingPunct="0">
              <a:spcBef>
                <a:spcPct val="20000"/>
              </a:spcBef>
              <a:buClr>
                <a:srgbClr val="009999"/>
              </a:buClr>
              <a:tabLst>
                <a:tab pos="1828800" algn="l"/>
              </a:tabLst>
            </a:pPr>
            <a:r>
              <a:rPr lang="en-US" sz="1000"/>
              <a:t>None</a:t>
            </a:r>
          </a:p>
          <a:p>
            <a:pPr marL="114300" indent="-114300" eaLnBrk="0" hangingPunct="0">
              <a:spcBef>
                <a:spcPct val="20000"/>
              </a:spcBef>
              <a:buClr>
                <a:srgbClr val="009999"/>
              </a:buClr>
              <a:tabLst>
                <a:tab pos="1828800" algn="l"/>
              </a:tabLst>
            </a:pPr>
            <a:endParaRPr lang="en-US" sz="900" b="1"/>
          </a:p>
          <a:p>
            <a:pPr marL="114300" indent="-114300" eaLnBrk="0" hangingPunct="0">
              <a:spcBef>
                <a:spcPct val="20000"/>
              </a:spcBef>
              <a:buClr>
                <a:srgbClr val="009999"/>
              </a:buClr>
              <a:tabLst>
                <a:tab pos="1828800" algn="l"/>
              </a:tabLst>
            </a:pPr>
            <a:endParaRPr lang="en-US" sz="900" b="1"/>
          </a:p>
          <a:p>
            <a:pPr marL="114300" indent="-114300" eaLnBrk="0" hangingPunct="0">
              <a:spcBef>
                <a:spcPct val="20000"/>
              </a:spcBef>
              <a:buClr>
                <a:srgbClr val="009999"/>
              </a:buClr>
              <a:tabLst>
                <a:tab pos="1828800" algn="l"/>
              </a:tabLst>
            </a:pPr>
            <a:r>
              <a:rPr lang="en-US" sz="900" b="1"/>
              <a:t>Reason:</a:t>
            </a:r>
          </a:p>
          <a:p>
            <a:pPr marL="114300" indent="-114300" eaLnBrk="0" hangingPunct="0">
              <a:spcBef>
                <a:spcPct val="20000"/>
              </a:spcBef>
              <a:buClr>
                <a:srgbClr val="009999"/>
              </a:buClr>
              <a:tabLst>
                <a:tab pos="1828800" algn="l"/>
              </a:tabLst>
            </a:pPr>
            <a:r>
              <a:rPr lang="en-US" sz="900"/>
              <a:t>N/A</a:t>
            </a:r>
          </a:p>
          <a:p>
            <a:pPr marL="114300" indent="-114300" eaLnBrk="0" hangingPunct="0">
              <a:spcBef>
                <a:spcPct val="20000"/>
              </a:spcBef>
              <a:buClr>
                <a:srgbClr val="009999"/>
              </a:buClr>
              <a:tabLst>
                <a:tab pos="1828800" algn="l"/>
              </a:tabLst>
            </a:pPr>
            <a:endParaRPr lang="en-US" sz="1000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1581150" y="6467475"/>
            <a:ext cx="7810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/>
              <a:t>06/12/13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2832100" y="2724150"/>
            <a:ext cx="11588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112713" indent="-112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65000"/>
              </a:lnSpc>
              <a:buFont typeface="Wingdings" pitchFamily="2" charset="2"/>
              <a:buNone/>
            </a:pPr>
            <a:r>
              <a:rPr lang="en-US" sz="900"/>
              <a:t>Scope change</a:t>
            </a:r>
          </a:p>
          <a:p>
            <a:pPr eaLnBrk="1" hangingPunct="1">
              <a:lnSpc>
                <a:spcPct val="165000"/>
              </a:lnSpc>
              <a:buFont typeface="Wingdings" pitchFamily="2" charset="2"/>
              <a:buNone/>
            </a:pPr>
            <a:r>
              <a:rPr lang="en-US" sz="900"/>
              <a:t>PR sponsor signoff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1371600" y="2695575"/>
            <a:ext cx="137160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112713" indent="-112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65000"/>
              </a:lnSpc>
              <a:buFont typeface="Wingdings" pitchFamily="2" charset="2"/>
              <a:buNone/>
            </a:pPr>
            <a:r>
              <a:rPr lang="en-US" sz="900"/>
              <a:t>Schedule change</a:t>
            </a:r>
          </a:p>
          <a:p>
            <a:pPr eaLnBrk="1" hangingPunct="1">
              <a:lnSpc>
                <a:spcPct val="165000"/>
              </a:lnSpc>
              <a:buFont typeface="Wingdings" pitchFamily="2" charset="2"/>
              <a:buNone/>
            </a:pPr>
            <a:r>
              <a:rPr lang="en-US" sz="900"/>
              <a:t>Business owner signoff</a:t>
            </a:r>
          </a:p>
          <a:p>
            <a:pPr eaLnBrk="1" hangingPunct="1">
              <a:lnSpc>
                <a:spcPct val="165000"/>
              </a:lnSpc>
              <a:buFont typeface="Wingdings" pitchFamily="2" charset="2"/>
              <a:buNone/>
            </a:pPr>
            <a:r>
              <a:rPr lang="en-US" sz="900"/>
              <a:t>Scope Change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250825" y="2717800"/>
            <a:ext cx="960438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112713" indent="-112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65000"/>
              </a:lnSpc>
              <a:buFont typeface="Wingdings" pitchFamily="2" charset="2"/>
              <a:buNone/>
            </a:pPr>
            <a:r>
              <a:rPr lang="en-US" sz="900"/>
              <a:t>Budget change</a:t>
            </a:r>
          </a:p>
          <a:p>
            <a:pPr eaLnBrk="1" hangingPunct="1">
              <a:lnSpc>
                <a:spcPct val="165000"/>
              </a:lnSpc>
              <a:buFont typeface="Wingdings" pitchFamily="2" charset="2"/>
              <a:buNone/>
            </a:pPr>
            <a:r>
              <a:rPr lang="en-US" sz="900"/>
              <a:t>New baseline</a:t>
            </a:r>
          </a:p>
          <a:p>
            <a:pPr eaLnBrk="1" hangingPunct="1">
              <a:lnSpc>
                <a:spcPct val="165000"/>
              </a:lnSpc>
              <a:buFont typeface="Wingdings" pitchFamily="2" charset="2"/>
              <a:buNone/>
            </a:pPr>
            <a:r>
              <a:rPr lang="en-US" sz="900"/>
              <a:t>Updated IA*</a:t>
            </a:r>
          </a:p>
        </p:txBody>
      </p:sp>
      <p:sp>
        <p:nvSpPr>
          <p:cNvPr id="3092" name="Line 20"/>
          <p:cNvSpPr>
            <a:spLocks noChangeShapeType="1"/>
          </p:cNvSpPr>
          <p:nvPr/>
        </p:nvSpPr>
        <p:spPr bwMode="auto">
          <a:xfrm>
            <a:off x="152400" y="3505200"/>
            <a:ext cx="3810000" cy="0"/>
          </a:xfrm>
          <a:prstGeom prst="line">
            <a:avLst/>
          </a:prstGeom>
          <a:noFill/>
          <a:ln w="25400">
            <a:solidFill>
              <a:srgbClr val="009999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228600" y="3549650"/>
            <a:ext cx="2114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Executive Summary</a:t>
            </a:r>
          </a:p>
        </p:txBody>
      </p:sp>
      <p:sp>
        <p:nvSpPr>
          <p:cNvPr id="3094" name="Rectangle 52"/>
          <p:cNvSpPr>
            <a:spLocks noChangeArrowheads="1"/>
          </p:cNvSpPr>
          <p:nvPr/>
        </p:nvSpPr>
        <p:spPr bwMode="auto">
          <a:xfrm>
            <a:off x="152400" y="3044825"/>
            <a:ext cx="136525" cy="136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sz="1200"/>
              <a:t>X</a:t>
            </a:r>
          </a:p>
        </p:txBody>
      </p:sp>
      <p:sp>
        <p:nvSpPr>
          <p:cNvPr id="3095" name="Rectangle 53"/>
          <p:cNvSpPr>
            <a:spLocks noChangeArrowheads="1"/>
          </p:cNvSpPr>
          <p:nvPr/>
        </p:nvSpPr>
        <p:spPr bwMode="auto">
          <a:xfrm>
            <a:off x="152400" y="3273425"/>
            <a:ext cx="136525" cy="136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en-US" sz="1200"/>
          </a:p>
        </p:txBody>
      </p:sp>
      <p:sp>
        <p:nvSpPr>
          <p:cNvPr id="3096" name="Rectangle 54"/>
          <p:cNvSpPr>
            <a:spLocks noChangeArrowheads="1"/>
          </p:cNvSpPr>
          <p:nvPr/>
        </p:nvSpPr>
        <p:spPr bwMode="auto">
          <a:xfrm>
            <a:off x="2736850" y="2830513"/>
            <a:ext cx="136525" cy="136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en-US" sz="1200"/>
          </a:p>
        </p:txBody>
      </p:sp>
      <p:sp>
        <p:nvSpPr>
          <p:cNvPr id="3097" name="Rectangle 55"/>
          <p:cNvSpPr>
            <a:spLocks noChangeArrowheads="1"/>
          </p:cNvSpPr>
          <p:nvPr/>
        </p:nvSpPr>
        <p:spPr bwMode="auto">
          <a:xfrm>
            <a:off x="2736850" y="3071813"/>
            <a:ext cx="136525" cy="136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sz="1200"/>
              <a:t>X</a:t>
            </a:r>
          </a:p>
        </p:txBody>
      </p:sp>
      <p:sp>
        <p:nvSpPr>
          <p:cNvPr id="3098" name="Rectangle 56"/>
          <p:cNvSpPr>
            <a:spLocks noChangeArrowheads="1"/>
          </p:cNvSpPr>
          <p:nvPr/>
        </p:nvSpPr>
        <p:spPr bwMode="auto">
          <a:xfrm>
            <a:off x="1282700" y="2817813"/>
            <a:ext cx="136525" cy="136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sz="1200"/>
              <a:t>X</a:t>
            </a:r>
          </a:p>
        </p:txBody>
      </p:sp>
      <p:sp>
        <p:nvSpPr>
          <p:cNvPr id="3099" name="Rectangle 57"/>
          <p:cNvSpPr>
            <a:spLocks noChangeArrowheads="1"/>
          </p:cNvSpPr>
          <p:nvPr/>
        </p:nvSpPr>
        <p:spPr bwMode="auto">
          <a:xfrm>
            <a:off x="1282700" y="3030538"/>
            <a:ext cx="136525" cy="136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sz="1200"/>
              <a:t>X</a:t>
            </a:r>
          </a:p>
        </p:txBody>
      </p:sp>
      <p:sp>
        <p:nvSpPr>
          <p:cNvPr id="3100" name="Rectangle 58"/>
          <p:cNvSpPr>
            <a:spLocks noChangeArrowheads="1"/>
          </p:cNvSpPr>
          <p:nvPr/>
        </p:nvSpPr>
        <p:spPr bwMode="auto">
          <a:xfrm>
            <a:off x="152400" y="2816225"/>
            <a:ext cx="136525" cy="136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en-US" sz="1200"/>
          </a:p>
        </p:txBody>
      </p:sp>
      <p:sp>
        <p:nvSpPr>
          <p:cNvPr id="3101" name="Text Box 59"/>
          <p:cNvSpPr txBox="1">
            <a:spLocks noChangeArrowheads="1"/>
          </p:cNvSpPr>
          <p:nvPr/>
        </p:nvSpPr>
        <p:spPr bwMode="auto">
          <a:xfrm>
            <a:off x="2895600" y="3276600"/>
            <a:ext cx="10509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114300" indent="-114300" eaLnBrk="0" hangingPunct="0">
              <a:tabLst>
                <a:tab pos="18288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18288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18288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18288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18288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288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288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288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288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Clr>
                <a:srgbClr val="009999"/>
              </a:buClr>
            </a:pPr>
            <a:r>
              <a:rPr lang="en-US" sz="800"/>
              <a:t>*for budget change</a:t>
            </a:r>
          </a:p>
        </p:txBody>
      </p:sp>
      <p:sp>
        <p:nvSpPr>
          <p:cNvPr id="3102" name="Text Box 60"/>
          <p:cNvSpPr txBox="1">
            <a:spLocks noChangeArrowheads="1"/>
          </p:cNvSpPr>
          <p:nvPr/>
        </p:nvSpPr>
        <p:spPr bwMode="auto">
          <a:xfrm>
            <a:off x="4114800" y="4159250"/>
            <a:ext cx="16827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000000"/>
                </a:solidFill>
              </a:rPr>
              <a:t>Budget Change</a:t>
            </a:r>
          </a:p>
        </p:txBody>
      </p:sp>
      <p:sp>
        <p:nvSpPr>
          <p:cNvPr id="3103" name="Text Box 61"/>
          <p:cNvSpPr txBox="1">
            <a:spLocks noChangeArrowheads="1"/>
          </p:cNvSpPr>
          <p:nvPr/>
        </p:nvSpPr>
        <p:spPr bwMode="auto">
          <a:xfrm>
            <a:off x="4038600" y="2057400"/>
            <a:ext cx="1885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000000"/>
                </a:solidFill>
              </a:rPr>
              <a:t>Schedule Change</a:t>
            </a:r>
          </a:p>
        </p:txBody>
      </p:sp>
      <p:sp>
        <p:nvSpPr>
          <p:cNvPr id="3104" name="Text Box 62"/>
          <p:cNvSpPr txBox="1">
            <a:spLocks noChangeArrowheads="1"/>
          </p:cNvSpPr>
          <p:nvPr/>
        </p:nvSpPr>
        <p:spPr bwMode="auto">
          <a:xfrm>
            <a:off x="4038600" y="658813"/>
            <a:ext cx="1592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000000"/>
                </a:solidFill>
              </a:rPr>
              <a:t>Scope Change</a:t>
            </a:r>
          </a:p>
        </p:txBody>
      </p:sp>
      <p:sp>
        <p:nvSpPr>
          <p:cNvPr id="3105" name="Rectangle 57"/>
          <p:cNvSpPr>
            <a:spLocks noChangeArrowheads="1"/>
          </p:cNvSpPr>
          <p:nvPr/>
        </p:nvSpPr>
        <p:spPr bwMode="auto">
          <a:xfrm>
            <a:off x="1282700" y="3268663"/>
            <a:ext cx="136525" cy="136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en-US" sz="1200"/>
          </a:p>
        </p:txBody>
      </p:sp>
      <p:sp>
        <p:nvSpPr>
          <p:cNvPr id="38" name="AutoShape 7"/>
          <p:cNvSpPr>
            <a:spLocks noChangeArrowheads="1"/>
          </p:cNvSpPr>
          <p:nvPr/>
        </p:nvSpPr>
        <p:spPr bwMode="auto">
          <a:xfrm>
            <a:off x="76200" y="990600"/>
            <a:ext cx="3810000" cy="12954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12700">
            <a:solidFill>
              <a:srgbClr val="000000"/>
            </a:solidFill>
            <a:round/>
            <a:headEnd/>
            <a:tailEnd/>
          </a:ln>
          <a:effectLst>
            <a:outerShdw dist="35921" dir="2700000" algn="ctr" rotWithShape="0">
              <a:srgbClr val="009999"/>
            </a:outerShdw>
          </a:effectLst>
        </p:spPr>
        <p:txBody>
          <a:bodyPr tIns="0" rIns="0" bIns="0"/>
          <a:lstStyle/>
          <a:p>
            <a:pPr marL="114300" indent="-114300" defTabSz="820738" eaLnBrk="0" hangingPunct="0">
              <a:buClr>
                <a:srgbClr val="009999"/>
              </a:buClr>
              <a:buFont typeface="Arial" charset="0"/>
              <a:buNone/>
              <a:tabLst>
                <a:tab pos="1828800" algn="l"/>
              </a:tabLst>
              <a:defRPr/>
            </a:pPr>
            <a:r>
              <a:rPr lang="en-US" sz="1000" b="1" dirty="0"/>
              <a:t>Source:</a:t>
            </a:r>
            <a:r>
              <a:rPr lang="en-US" sz="1000" dirty="0"/>
              <a:t> (ERCOT)    </a:t>
            </a:r>
          </a:p>
          <a:p>
            <a:pPr marL="114300" indent="-114300" defTabSz="820738" eaLnBrk="0" hangingPunct="0">
              <a:buClr>
                <a:srgbClr val="009999"/>
              </a:buClr>
              <a:buFont typeface="Arial" charset="0"/>
              <a:buNone/>
              <a:tabLst>
                <a:tab pos="1828800" algn="l"/>
              </a:tabLst>
              <a:defRPr/>
            </a:pPr>
            <a:r>
              <a:rPr lang="en-US" sz="1000" b="1" dirty="0"/>
              <a:t>Priority</a:t>
            </a:r>
            <a:r>
              <a:rPr lang="en-US" sz="1000" dirty="0"/>
              <a:t>:  2013	</a:t>
            </a:r>
            <a:r>
              <a:rPr lang="en-US" sz="1000" b="1" dirty="0"/>
              <a:t>Rank</a:t>
            </a:r>
            <a:r>
              <a:rPr lang="en-US" sz="1000" dirty="0"/>
              <a:t>: 160</a:t>
            </a:r>
          </a:p>
          <a:p>
            <a:pPr marL="114300" indent="-114300" defTabSz="820738" eaLnBrk="0" hangingPunct="0">
              <a:buClr>
                <a:srgbClr val="009999"/>
              </a:buClr>
              <a:buFont typeface="Arial" charset="0"/>
              <a:buNone/>
              <a:tabLst>
                <a:tab pos="1828800" algn="l"/>
              </a:tabLst>
              <a:defRPr/>
            </a:pPr>
            <a:r>
              <a:rPr lang="en-US" sz="1000" b="1" dirty="0"/>
              <a:t>Reference:</a:t>
            </a:r>
            <a:r>
              <a:rPr lang="en-US" sz="1000" dirty="0"/>
              <a:t> Technical Foundation</a:t>
            </a:r>
          </a:p>
          <a:p>
            <a:pPr marL="114300" indent="-114300" defTabSz="820738" eaLnBrk="0" hangingPunct="0">
              <a:buClr>
                <a:srgbClr val="009999"/>
              </a:buClr>
              <a:buFont typeface="Arial" charset="0"/>
              <a:buNone/>
              <a:tabLst>
                <a:tab pos="1828800" algn="l"/>
              </a:tabLst>
              <a:defRPr/>
            </a:pPr>
            <a:endParaRPr lang="en-US" sz="200" b="1" dirty="0"/>
          </a:p>
          <a:p>
            <a:pPr marL="114300" indent="-114300" defTabSz="820738" eaLnBrk="0" hangingPunct="0">
              <a:buClr>
                <a:srgbClr val="009999"/>
              </a:buClr>
              <a:buFont typeface="Arial" charset="0"/>
              <a:buNone/>
              <a:tabLst>
                <a:tab pos="1828800" algn="l"/>
              </a:tabLst>
              <a:defRPr/>
            </a:pPr>
            <a:r>
              <a:rPr lang="en-US" sz="1000" b="1" dirty="0"/>
              <a:t>Project Description</a:t>
            </a:r>
            <a:r>
              <a:rPr lang="en-US" sz="1000" dirty="0"/>
              <a:t>:</a:t>
            </a:r>
            <a:r>
              <a:rPr lang="en-US" sz="900" dirty="0"/>
              <a:t>	</a:t>
            </a:r>
          </a:p>
          <a:p>
            <a:pPr defTabSz="820738" eaLnBrk="0" hangingPunct="0">
              <a:buClr>
                <a:srgbClr val="009999"/>
              </a:buClr>
              <a:buFont typeface="Arial" charset="0"/>
              <a:buNone/>
              <a:tabLst>
                <a:tab pos="1828800" algn="l"/>
              </a:tabLst>
              <a:defRPr/>
            </a:pPr>
            <a:r>
              <a:rPr lang="en-US" sz="900" dirty="0"/>
              <a:t>The project will migrate the management and control of the ISM database backups from the current Symantec NetBackup environment (per TB licensing model) to a new CommVault Backup infrastructure (per client licensing model) resulting in significant savings.</a:t>
            </a:r>
          </a:p>
          <a:p>
            <a:pPr marL="114300" indent="-114300" defTabSz="820738" eaLnBrk="0" hangingPunct="0">
              <a:buClr>
                <a:srgbClr val="009999"/>
              </a:buClr>
              <a:buFont typeface="Arial" charset="0"/>
              <a:buNone/>
              <a:tabLst>
                <a:tab pos="1828800" algn="l"/>
              </a:tabLst>
              <a:defRPr/>
            </a:pPr>
            <a:endParaRPr lang="en-US" sz="900" dirty="0"/>
          </a:p>
          <a:p>
            <a:pPr marL="114300" indent="-114300" defTabSz="820738" eaLnBrk="0" hangingPunct="0">
              <a:buClr>
                <a:srgbClr val="009999"/>
              </a:buClr>
              <a:buFont typeface="Arial" charset="0"/>
              <a:buNone/>
              <a:tabLst>
                <a:tab pos="1828800" algn="l"/>
              </a:tabLst>
              <a:defRPr/>
            </a:pPr>
            <a:endParaRPr lang="en-US" sz="900" dirty="0"/>
          </a:p>
        </p:txBody>
      </p:sp>
      <p:sp>
        <p:nvSpPr>
          <p:cNvPr id="3107" name="Text Box 4"/>
          <p:cNvSpPr txBox="1">
            <a:spLocks noChangeArrowheads="1"/>
          </p:cNvSpPr>
          <p:nvPr/>
        </p:nvSpPr>
        <p:spPr bwMode="auto">
          <a:xfrm>
            <a:off x="0" y="381000"/>
            <a:ext cx="914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1" i="1" u="sng">
                <a:solidFill>
                  <a:schemeClr val="bg1"/>
                </a:solidFill>
              </a:rPr>
              <a:t>Exec Sponsor</a:t>
            </a:r>
            <a:r>
              <a:rPr lang="en-US" sz="1200" b="1">
                <a:solidFill>
                  <a:schemeClr val="bg1"/>
                </a:solidFill>
              </a:rPr>
              <a:t>:  J. Dreyer      </a:t>
            </a:r>
            <a:r>
              <a:rPr lang="en-US" sz="1200" b="1" i="1" u="sng">
                <a:solidFill>
                  <a:schemeClr val="bg1"/>
                </a:solidFill>
              </a:rPr>
              <a:t>PR Sponsor</a:t>
            </a:r>
            <a:r>
              <a:rPr lang="en-US" sz="1200" b="1">
                <a:solidFill>
                  <a:schemeClr val="bg1"/>
                </a:solidFill>
              </a:rPr>
              <a:t>:  B. Hanley     </a:t>
            </a:r>
            <a:r>
              <a:rPr lang="en-US" sz="1200" b="1" i="1" u="sng">
                <a:solidFill>
                  <a:schemeClr val="bg1"/>
                </a:solidFill>
              </a:rPr>
              <a:t>Bus Owner</a:t>
            </a:r>
            <a:r>
              <a:rPr lang="en-US" sz="1200" b="1">
                <a:solidFill>
                  <a:schemeClr val="bg1"/>
                </a:solidFill>
              </a:rPr>
              <a:t>:  T. Culley</a:t>
            </a:r>
            <a:r>
              <a:rPr lang="en-US" sz="1200">
                <a:solidFill>
                  <a:schemeClr val="bg1"/>
                </a:solidFill>
              </a:rPr>
              <a:t> </a:t>
            </a:r>
            <a:r>
              <a:rPr lang="en-US" sz="1200" b="1">
                <a:solidFill>
                  <a:schemeClr val="bg1"/>
                </a:solidFill>
              </a:rPr>
              <a:t>      </a:t>
            </a:r>
            <a:r>
              <a:rPr lang="en-US" sz="1200" b="1" i="1" u="sng">
                <a:solidFill>
                  <a:schemeClr val="bg1"/>
                </a:solidFill>
              </a:rPr>
              <a:t>PM</a:t>
            </a:r>
            <a:r>
              <a:rPr lang="en-US" sz="1200" b="1">
                <a:solidFill>
                  <a:schemeClr val="bg1"/>
                </a:solidFill>
              </a:rPr>
              <a:t>: D. DICarlo</a:t>
            </a:r>
            <a:r>
              <a:rPr lang="en-US" sz="1200">
                <a:solidFill>
                  <a:schemeClr val="bg1"/>
                </a:solidFill>
              </a:rPr>
              <a:t>      </a:t>
            </a:r>
            <a:r>
              <a:rPr lang="en-US" sz="1200" b="1" i="1" u="sng">
                <a:solidFill>
                  <a:schemeClr val="bg1"/>
                </a:solidFill>
              </a:rPr>
              <a:t>Product Mgr</a:t>
            </a:r>
            <a:r>
              <a:rPr lang="en-US" sz="1200" b="1">
                <a:solidFill>
                  <a:schemeClr val="bg1"/>
                </a:solidFill>
              </a:rPr>
              <a:t>:  T. Culley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50F69DD4DA04881D1A7FAB9C11007" ma:contentTypeVersion="2" ma:contentTypeDescription="Create a new document." ma:contentTypeScope="" ma:versionID="8f91c196937e7fa2b9fcf17d957e7be8">
  <xsd:schema xmlns:xsd="http://www.w3.org/2001/XMLSchema" xmlns:xs="http://www.w3.org/2001/XMLSchema" xmlns:p="http://schemas.microsoft.com/office/2006/metadata/properties" xmlns:ns2="c34af464-7aa1-4edd-9be4-83dffc1cb926" xmlns:ns3="644e6b00-5c30-48cf-951b-cfbe5d450657" targetNamespace="http://schemas.microsoft.com/office/2006/metadata/properties" ma:root="true" ma:fieldsID="1a32572c3735e37d6ab3e9752d5106b3" ns2:_="" ns3:_="">
    <xsd:import namespace="c34af464-7aa1-4edd-9be4-83dffc1cb926"/>
    <xsd:import namespace="644e6b00-5c30-48cf-951b-cfbe5d450657"/>
    <xsd:element name="properties">
      <xsd:complexType>
        <xsd:sequence>
          <xsd:element name="documentManagement">
            <xsd:complexType>
              <xsd:all>
                <xsd:element ref="ns2:Information_x0020_Classification"/>
                <xsd:element ref="ns3:Yea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4e6b00-5c30-48cf-951b-cfbe5d450657" elementFormDefault="qualified">
    <xsd:import namespace="http://schemas.microsoft.com/office/2006/documentManagement/types"/>
    <xsd:import namespace="http://schemas.microsoft.com/office/infopath/2007/PartnerControls"/>
    <xsd:element name="Year" ma:index="9" nillable="true" ma:displayName="Year" ma:default="2009" ma:format="Dropdown" ma:internalName="Year">
      <xsd:simpleType>
        <xsd:restriction base="dms:Choice">
          <xsd:enumeration value="2003"/>
          <xsd:enumeration value="2004"/>
          <xsd:enumeration value="2005"/>
          <xsd:enumeration value="2006"/>
          <xsd:enumeration value="2007"/>
          <xsd:enumeration value="2008"/>
          <xsd:enumeration value="2009"/>
          <xsd:enumeration value="201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644e6b00-5c30-48cf-951b-cfbe5d450657">2009</Year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800DCB3-2A20-46E3-AB7C-B723E2049C0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EB83BDD-7AFC-44A2-849E-6194C3323F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644e6b00-5c30-48cf-951b-cfbe5d4506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7BA3C8A-5E03-42C3-8CA4-6DF3CE393814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1313</TotalTime>
  <Words>191</Words>
  <Application>Microsoft Office PowerPoint</Application>
  <PresentationFormat>On-screen Show (4:3)</PresentationFormat>
  <Paragraphs>48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Black</vt:lpstr>
      <vt:lpstr>Wingdings</vt:lpstr>
      <vt:lpstr>Custom Design</vt:lpstr>
      <vt:lpstr>Change Control Request # 1 – Execution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DiCarlo, Daniel</dc:creator>
  <cp:lastModifiedBy>amartinez</cp:lastModifiedBy>
  <cp:revision>42</cp:revision>
  <cp:lastPrinted>2011-11-02T19:53:20Z</cp:lastPrinted>
  <dcterms:created xsi:type="dcterms:W3CDTF">2005-04-21T14:28:35Z</dcterms:created>
  <dcterms:modified xsi:type="dcterms:W3CDTF">2013-06-11T18:55:26Z</dcterms:modified>
</cp:coreProperties>
</file>