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5"/>
  </p:sldMasterIdLst>
  <p:notesMasterIdLst>
    <p:notesMasterId r:id="rId9"/>
  </p:notesMasterIdLst>
  <p:sldIdLst>
    <p:sldId id="256" r:id="rId6"/>
    <p:sldId id="258" r:id="rId7"/>
    <p:sldId id="259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949A"/>
    <a:srgbClr val="0000CC"/>
    <a:srgbClr val="FF3300"/>
    <a:srgbClr val="FF9900"/>
    <a:srgbClr val="5469A2"/>
    <a:srgbClr val="294171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02" y="-52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0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37DE1EC-3C8C-4396-8945-9872A6852D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0098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A25003-9F02-456A-9B43-26377D7F7954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6650" y="674688"/>
            <a:ext cx="4598988" cy="3449637"/>
          </a:xfrm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386263"/>
            <a:ext cx="5072063" cy="1185862"/>
          </a:xfrm>
          <a:noFill/>
          <a:ln/>
        </p:spPr>
        <p:txBody>
          <a:bodyPr/>
          <a:lstStyle/>
          <a:p>
            <a:pPr eaLnBrk="1" hangingPunct="1"/>
            <a:r>
              <a:rPr lang="en-US" b="1" smtClean="0"/>
              <a:t>Item					Where content comes from</a:t>
            </a:r>
          </a:p>
          <a:p>
            <a:pPr eaLnBrk="1" hangingPunct="1"/>
            <a:r>
              <a:rPr lang="en-US" smtClean="0"/>
              <a:t>Scope					project signoff document</a:t>
            </a:r>
          </a:p>
          <a:p>
            <a:pPr eaLnBrk="1" hangingPunct="1"/>
            <a:r>
              <a:rPr lang="en-US" smtClean="0"/>
              <a:t>Project Signoff Baseline 		PSR</a:t>
            </a:r>
          </a:p>
          <a:p>
            <a:pPr eaLnBrk="1" hangingPunct="1"/>
            <a:r>
              <a:rPr lang="en-US" smtClean="0"/>
              <a:t>Project Signoff Actual		PSR</a:t>
            </a:r>
          </a:p>
          <a:p>
            <a:pPr eaLnBrk="1" hangingPunct="1"/>
            <a:r>
              <a:rPr lang="en-US" smtClean="0"/>
              <a:t>Total Baseline Budget		PSR</a:t>
            </a:r>
          </a:p>
          <a:p>
            <a:pPr eaLnBrk="1" hangingPunct="1"/>
            <a:r>
              <a:rPr lang="en-US" smtClean="0"/>
              <a:t>Final Actual Spend			project balance sheet/Lawson actuals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8DD24C-8759-443F-AB0B-B29767C61866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6650" y="674688"/>
            <a:ext cx="4598988" cy="3449637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386263"/>
            <a:ext cx="5072063" cy="1185862"/>
          </a:xfrm>
          <a:noFill/>
          <a:ln/>
        </p:spPr>
        <p:txBody>
          <a:bodyPr/>
          <a:lstStyle/>
          <a:p>
            <a:pPr eaLnBrk="1" hangingPunct="1"/>
            <a:r>
              <a:rPr lang="en-US" b="1" smtClean="0"/>
              <a:t>Item					Where content comes from</a:t>
            </a:r>
          </a:p>
          <a:p>
            <a:pPr eaLnBrk="1" hangingPunct="1"/>
            <a:r>
              <a:rPr lang="en-US" smtClean="0"/>
              <a:t>Scope					project signoff document</a:t>
            </a:r>
          </a:p>
          <a:p>
            <a:pPr eaLnBrk="1" hangingPunct="1"/>
            <a:r>
              <a:rPr lang="en-US" smtClean="0"/>
              <a:t>Project Signoff Baseline 		PSR</a:t>
            </a:r>
          </a:p>
          <a:p>
            <a:pPr eaLnBrk="1" hangingPunct="1"/>
            <a:r>
              <a:rPr lang="en-US" smtClean="0"/>
              <a:t>Project Signoff Actual		PSR</a:t>
            </a:r>
          </a:p>
          <a:p>
            <a:pPr eaLnBrk="1" hangingPunct="1"/>
            <a:r>
              <a:rPr lang="en-US" smtClean="0"/>
              <a:t>Total Baseline Budget		PSR</a:t>
            </a:r>
          </a:p>
          <a:p>
            <a:pPr eaLnBrk="1" hangingPunct="1"/>
            <a:r>
              <a:rPr lang="en-US" smtClean="0"/>
              <a:t>Final Actual Spend			project balance sheet/Lawson actuals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49D80E-7C68-4C04-B9AD-5E56F3BC9E80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6650" y="674688"/>
            <a:ext cx="4598988" cy="3449637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386263"/>
            <a:ext cx="5072063" cy="1185862"/>
          </a:xfrm>
          <a:noFill/>
          <a:ln/>
        </p:spPr>
        <p:txBody>
          <a:bodyPr/>
          <a:lstStyle/>
          <a:p>
            <a:pPr eaLnBrk="1" hangingPunct="1"/>
            <a:r>
              <a:rPr lang="en-US" b="1" smtClean="0"/>
              <a:t>Item					Where content comes from</a:t>
            </a:r>
          </a:p>
          <a:p>
            <a:pPr eaLnBrk="1" hangingPunct="1"/>
            <a:r>
              <a:rPr lang="en-US" smtClean="0"/>
              <a:t>Scope					project signoff document</a:t>
            </a:r>
          </a:p>
          <a:p>
            <a:pPr eaLnBrk="1" hangingPunct="1"/>
            <a:r>
              <a:rPr lang="en-US" smtClean="0"/>
              <a:t>Project Signoff Baseline 		PSR</a:t>
            </a:r>
          </a:p>
          <a:p>
            <a:pPr eaLnBrk="1" hangingPunct="1"/>
            <a:r>
              <a:rPr lang="en-US" smtClean="0"/>
              <a:t>Project Signoff Actual		PSR</a:t>
            </a:r>
          </a:p>
          <a:p>
            <a:pPr eaLnBrk="1" hangingPunct="1"/>
            <a:r>
              <a:rPr lang="en-US" smtClean="0"/>
              <a:t>Total Baseline Budget		PSR</a:t>
            </a:r>
          </a:p>
          <a:p>
            <a:pPr eaLnBrk="1" hangingPunct="1"/>
            <a:r>
              <a:rPr lang="en-US" smtClean="0"/>
              <a:t>Final Actual Spend			project balance sheet/Lawson actuals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1E44D7-6221-48DE-B3C1-94513E532A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DC94E-C08E-4B83-9B63-89C6678B98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91DD8D-AD4F-427B-ACE6-5BF612C789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4E82D-A83C-4F64-A19B-AC32B59275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8FC0D-F31B-488C-89EB-BBA6C5E2BB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12927C-F57F-4348-8DB2-8AE6831E53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F4CEE-2588-4CF7-ADA1-3B5155B358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A736B-11F6-4E15-A857-ADD1330976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3A6FD-5147-4B70-8279-350ADB823B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6C8F8E-4664-4270-A18F-F5EFA9865C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701608-7FB9-4F7A-A6E2-C8D46E1FAB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4E1A335-F0E4-4EEA-8B4F-ECB4592070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103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5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fld id="{B63F3964-8BD5-4B58-9C11-E0A2D9E3382B}" type="slidenum">
              <a:rPr lang="en-US" sz="1200"/>
              <a:pPr algn="ct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6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Date: 06/12/13</a:t>
            </a:r>
          </a:p>
        </p:txBody>
      </p:sp>
      <p:sp>
        <p:nvSpPr>
          <p:cNvPr id="3075" name="AutoShape 2"/>
          <p:cNvSpPr>
            <a:spLocks noChangeArrowheads="1"/>
          </p:cNvSpPr>
          <p:nvPr/>
        </p:nvSpPr>
        <p:spPr bwMode="auto">
          <a:xfrm>
            <a:off x="609600" y="1752600"/>
            <a:ext cx="7835900" cy="1995488"/>
          </a:xfrm>
          <a:prstGeom prst="roundRect">
            <a:avLst>
              <a:gd name="adj" fmla="val 16667"/>
            </a:avLst>
          </a:prstGeom>
          <a:solidFill>
            <a:srgbClr val="E1F2F3"/>
          </a:solidFill>
          <a:ln w="6350">
            <a:noFill/>
            <a:round/>
            <a:headEnd/>
            <a:tailEnd/>
          </a:ln>
        </p:spPr>
        <p:txBody>
          <a:bodyPr/>
          <a:lstStyle/>
          <a:p>
            <a:pPr marL="114300" indent="-114300" eaLnBrk="0" hangingPunct="0">
              <a:spcBef>
                <a:spcPct val="20000"/>
              </a:spcBef>
              <a:buClr>
                <a:srgbClr val="009999"/>
              </a:buClr>
            </a:pPr>
            <a:endParaRPr lang="en-US" sz="1600" b="1"/>
          </a:p>
          <a:p>
            <a:pPr marL="114300" indent="-114300" eaLnBrk="0" hangingPunct="0">
              <a:spcBef>
                <a:spcPct val="20000"/>
              </a:spcBef>
              <a:buClr>
                <a:srgbClr val="009999"/>
              </a:buClr>
            </a:pPr>
            <a:endParaRPr lang="en-US" b="1"/>
          </a:p>
          <a:p>
            <a:pPr marL="1143000" lvl="2" indent="-228600" algn="ctr" eaLnBrk="0" hangingPunct="0"/>
            <a:endParaRPr lang="en-US" sz="1200"/>
          </a:p>
          <a:p>
            <a:pPr marL="1143000" lvl="2" indent="-228600" algn="ctr" eaLnBrk="0" hangingPunct="0"/>
            <a:endParaRPr lang="en-US" sz="1200"/>
          </a:p>
          <a:p>
            <a:pPr marL="1143000" lvl="2" indent="-228600" algn="ctr" eaLnBrk="0" hangingPunct="0"/>
            <a:endParaRPr lang="en-US" sz="1200"/>
          </a:p>
        </p:txBody>
      </p:sp>
      <p:sp>
        <p:nvSpPr>
          <p:cNvPr id="52227" name="Rectangle 3"/>
          <p:cNvSpPr>
            <a:spLocks noRot="1" noChangeArrowheads="1"/>
          </p:cNvSpPr>
          <p:nvPr/>
        </p:nvSpPr>
        <p:spPr bwMode="auto">
          <a:xfrm>
            <a:off x="409575" y="838200"/>
            <a:ext cx="8277225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0" lvl="1">
              <a:lnSpc>
                <a:spcPct val="80000"/>
              </a:lnSpc>
              <a:spcAft>
                <a:spcPct val="20000"/>
              </a:spcAft>
              <a:buClr>
                <a:srgbClr val="008080"/>
              </a:buClr>
            </a:pPr>
            <a:r>
              <a:rPr lang="en-US" sz="1600" b="1" dirty="0"/>
              <a:t>Exec. Sponsor:</a:t>
            </a:r>
            <a:r>
              <a:rPr lang="en-US" sz="1600" dirty="0"/>
              <a:t> </a:t>
            </a:r>
            <a:r>
              <a:rPr lang="en-US" sz="1600" b="1" dirty="0"/>
              <a:t> </a:t>
            </a:r>
            <a:r>
              <a:rPr lang="en-US" sz="1600" dirty="0" smtClean="0"/>
              <a:t>K. McIntyre</a:t>
            </a:r>
            <a:r>
              <a:rPr lang="en-US" sz="1600" b="1" dirty="0"/>
              <a:t>		          Business Owner:</a:t>
            </a:r>
            <a:r>
              <a:rPr lang="en-US" sz="1600" dirty="0"/>
              <a:t> </a:t>
            </a:r>
            <a:r>
              <a:rPr lang="en-US" sz="1600" dirty="0" smtClean="0"/>
              <a:t>B. Blevins</a:t>
            </a:r>
            <a:endParaRPr lang="en-US" sz="1600" b="1" dirty="0"/>
          </a:p>
          <a:p>
            <a:pPr marL="0" lvl="1">
              <a:lnSpc>
                <a:spcPct val="80000"/>
              </a:lnSpc>
              <a:spcAft>
                <a:spcPct val="20000"/>
              </a:spcAft>
              <a:buClr>
                <a:srgbClr val="008080"/>
              </a:buClr>
            </a:pPr>
            <a:r>
              <a:rPr lang="en-US" sz="1600" b="1" dirty="0"/>
              <a:t>Project Sponsor:</a:t>
            </a:r>
            <a:r>
              <a:rPr lang="en-US" sz="1600" dirty="0"/>
              <a:t> </a:t>
            </a:r>
            <a:r>
              <a:rPr lang="en-US" sz="1600" dirty="0" smtClean="0"/>
              <a:t>D. Woodfin</a:t>
            </a:r>
            <a:r>
              <a:rPr lang="en-US" sz="1600" b="1" dirty="0"/>
              <a:t>		          Project Manager:</a:t>
            </a:r>
            <a:r>
              <a:rPr lang="en-US" sz="1600" dirty="0"/>
              <a:t> </a:t>
            </a:r>
            <a:r>
              <a:rPr lang="en-US" sz="1600" b="1" dirty="0"/>
              <a:t> </a:t>
            </a:r>
            <a:r>
              <a:rPr lang="en-US" sz="1600" dirty="0" smtClean="0"/>
              <a:t>G. Raina</a:t>
            </a:r>
            <a:r>
              <a:rPr lang="en-US" dirty="0"/>
              <a:t>		</a:t>
            </a:r>
            <a:r>
              <a:rPr lang="en-US" sz="2000" dirty="0"/>
              <a:t>	</a:t>
            </a:r>
            <a:endParaRPr lang="en-US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90563" lvl="1" indent="-293688">
              <a:lnSpc>
                <a:spcPct val="80000"/>
              </a:lnSpc>
              <a:spcAft>
                <a:spcPct val="20000"/>
              </a:spcAft>
              <a:buClr>
                <a:srgbClr val="008080"/>
              </a:buClr>
              <a:buFont typeface="Wingdings" pitchFamily="2" charset="2"/>
              <a:buNone/>
              <a:tabLst>
                <a:tab pos="4114800" algn="l"/>
              </a:tabLst>
              <a:defRPr/>
            </a:pPr>
            <a:r>
              <a:rPr lang="en-US" sz="2000" dirty="0"/>
              <a:t>	</a:t>
            </a:r>
            <a:endParaRPr lang="en-US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96875" lvl="1">
              <a:lnSpc>
                <a:spcPct val="80000"/>
              </a:lnSpc>
              <a:spcAft>
                <a:spcPct val="20000"/>
              </a:spcAft>
              <a:buClr>
                <a:srgbClr val="008080"/>
              </a:buClr>
              <a:tabLst>
                <a:tab pos="4114800" algn="l"/>
              </a:tabLst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2575" indent="-282575">
              <a:lnSpc>
                <a:spcPct val="80000"/>
              </a:lnSpc>
              <a:spcAft>
                <a:spcPct val="20000"/>
              </a:spcAft>
              <a:buClr>
                <a:srgbClr val="008080"/>
              </a:buClr>
              <a:buFont typeface="Wingdings" pitchFamily="2" charset="2"/>
              <a:buNone/>
              <a:tabLst>
                <a:tab pos="4114800" algn="l"/>
              </a:tabLst>
              <a:defRPr/>
            </a:pP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77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PR048-01 TSAT Wind Model 		Tollgate – Project Closed</a:t>
            </a:r>
          </a:p>
        </p:txBody>
      </p:sp>
      <p:graphicFrame>
        <p:nvGraphicFramePr>
          <p:cNvPr id="52229" name="Group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295474818"/>
              </p:ext>
            </p:extLst>
          </p:nvPr>
        </p:nvGraphicFramePr>
        <p:xfrm>
          <a:off x="771525" y="1981200"/>
          <a:ext cx="7534275" cy="1462800"/>
        </p:xfrm>
        <a:graphic>
          <a:graphicData uri="http://schemas.openxmlformats.org/drawingml/2006/table">
            <a:tbl>
              <a:tblPr/>
              <a:tblGrid>
                <a:gridCol w="4029075"/>
                <a:gridCol w="914400"/>
                <a:gridCol w="2590800"/>
              </a:tblGrid>
              <a:tr h="323849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Deliverables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Met (Y/N)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Comments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39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Times New Roman"/>
                        </a:rPr>
                        <a:t>Conversion of wind models in TSAT format</a:t>
                      </a:r>
                      <a:endParaRPr lang="en-US" sz="10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Complete Conversion Report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TSAT Release 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442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 site training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04" name="AutoShape 31"/>
          <p:cNvSpPr>
            <a:spLocks noChangeArrowheads="1"/>
          </p:cNvSpPr>
          <p:nvPr/>
        </p:nvSpPr>
        <p:spPr bwMode="auto">
          <a:xfrm>
            <a:off x="304800" y="4267200"/>
            <a:ext cx="3962400" cy="1905000"/>
          </a:xfrm>
          <a:prstGeom prst="roundRect">
            <a:avLst>
              <a:gd name="adj" fmla="val 16667"/>
            </a:avLst>
          </a:prstGeom>
          <a:solidFill>
            <a:srgbClr val="E1F2F3"/>
          </a:solidFill>
          <a:ln w="6350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Clr>
                <a:srgbClr val="009999"/>
              </a:buClr>
              <a:tabLst>
                <a:tab pos="3429000" algn="r"/>
              </a:tabLst>
            </a:pPr>
            <a:r>
              <a:rPr lang="en-US" sz="1200" b="1" dirty="0" smtClean="0"/>
              <a:t>Execution Phase Start Baseline: 	8/16/12</a:t>
            </a:r>
          </a:p>
          <a:p>
            <a:pPr eaLnBrk="0" hangingPunct="0">
              <a:spcBef>
                <a:spcPct val="20000"/>
              </a:spcBef>
              <a:buClr>
                <a:srgbClr val="009999"/>
              </a:buClr>
              <a:tabLst>
                <a:tab pos="3429000" algn="r"/>
              </a:tabLst>
            </a:pPr>
            <a:r>
              <a:rPr lang="en-US" sz="1200" b="1" dirty="0" smtClean="0"/>
              <a:t>Execution Phase Complete Baseline:	5/31/13</a:t>
            </a:r>
          </a:p>
          <a:p>
            <a:pPr eaLnBrk="0" hangingPunct="0">
              <a:spcBef>
                <a:spcPct val="20000"/>
              </a:spcBef>
              <a:buClr>
                <a:srgbClr val="009999"/>
              </a:buClr>
              <a:tabLst>
                <a:tab pos="3429000" algn="r"/>
              </a:tabLst>
            </a:pPr>
            <a:r>
              <a:rPr lang="en-US" sz="1200" b="1" dirty="0" smtClean="0"/>
              <a:t>Execution Phase Complete Actual: 	5/24/13</a:t>
            </a:r>
          </a:p>
          <a:p>
            <a:pPr eaLnBrk="0" hangingPunct="0">
              <a:spcBef>
                <a:spcPct val="20000"/>
              </a:spcBef>
              <a:buClr>
                <a:srgbClr val="009999"/>
              </a:buClr>
              <a:tabLst>
                <a:tab pos="3429000" algn="r"/>
              </a:tabLst>
            </a:pPr>
            <a:r>
              <a:rPr lang="en-US" sz="1200" b="1" dirty="0" smtClean="0"/>
              <a:t>% Under: 	2%</a:t>
            </a:r>
            <a:r>
              <a:rPr lang="en-US" sz="1200" dirty="0" smtClean="0"/>
              <a:t>	</a:t>
            </a:r>
          </a:p>
          <a:p>
            <a:pPr eaLnBrk="0" hangingPunct="0">
              <a:spcBef>
                <a:spcPct val="20000"/>
              </a:spcBef>
              <a:buClr>
                <a:srgbClr val="009999"/>
              </a:buClr>
              <a:tabLst>
                <a:tab pos="3143250" algn="r"/>
              </a:tabLst>
            </a:pPr>
            <a:r>
              <a:rPr lang="en-US" sz="1200" b="1" dirty="0" smtClean="0"/>
              <a:t>Reason: N/A</a:t>
            </a:r>
            <a:r>
              <a:rPr lang="en-US" sz="1200" dirty="0"/>
              <a:t>	</a:t>
            </a:r>
          </a:p>
          <a:p>
            <a:pPr marL="228600" lvl="2" algn="ctr" eaLnBrk="0" hangingPunct="0">
              <a:tabLst>
                <a:tab pos="3143250" algn="r"/>
              </a:tabLst>
            </a:pPr>
            <a:endParaRPr lang="en-US" sz="1200" dirty="0"/>
          </a:p>
        </p:txBody>
      </p:sp>
      <p:sp>
        <p:nvSpPr>
          <p:cNvPr id="3105" name="AutoShape 32"/>
          <p:cNvSpPr>
            <a:spLocks noChangeArrowheads="1"/>
          </p:cNvSpPr>
          <p:nvPr/>
        </p:nvSpPr>
        <p:spPr bwMode="auto">
          <a:xfrm>
            <a:off x="4572000" y="4267200"/>
            <a:ext cx="4343400" cy="1905000"/>
          </a:xfrm>
          <a:prstGeom prst="roundRect">
            <a:avLst>
              <a:gd name="adj" fmla="val 16667"/>
            </a:avLst>
          </a:prstGeom>
          <a:solidFill>
            <a:srgbClr val="E1F2F3"/>
          </a:solidFill>
          <a:ln w="6350">
            <a:noFill/>
            <a:round/>
            <a:headEnd/>
            <a:tailEnd/>
          </a:ln>
        </p:spPr>
        <p:txBody>
          <a:bodyPr/>
          <a:lstStyle/>
          <a:p>
            <a:pPr marL="114300" lvl="1" eaLnBrk="0" hangingPunct="0">
              <a:tabLst>
                <a:tab pos="3371850" algn="r"/>
              </a:tabLst>
            </a:pPr>
            <a:endParaRPr lang="en-US" sz="1000" b="1" dirty="0"/>
          </a:p>
          <a:p>
            <a:pPr marL="114300" lvl="1" eaLnBrk="0" hangingPunct="0">
              <a:tabLst>
                <a:tab pos="3371850" algn="r"/>
              </a:tabLst>
            </a:pPr>
            <a:endParaRPr lang="en-US" sz="1000" b="1" dirty="0"/>
          </a:p>
          <a:p>
            <a:pPr marL="114300" lvl="1" eaLnBrk="0" hangingPunct="0">
              <a:tabLst>
                <a:tab pos="3371850" algn="r"/>
              </a:tabLst>
            </a:pPr>
            <a:endParaRPr lang="en-US" sz="1000" b="1" dirty="0"/>
          </a:p>
          <a:p>
            <a:pPr marL="114300" lvl="1" eaLnBrk="0" hangingPunct="0">
              <a:tabLst>
                <a:tab pos="3371850" algn="r"/>
              </a:tabLst>
            </a:pPr>
            <a:endParaRPr lang="en-US" sz="1000" b="1" dirty="0"/>
          </a:p>
          <a:p>
            <a:pPr marL="114300" lvl="1" eaLnBrk="0" hangingPunct="0">
              <a:tabLst>
                <a:tab pos="3371850" algn="r"/>
              </a:tabLst>
            </a:pPr>
            <a:endParaRPr lang="en-US" sz="1000" b="1" dirty="0"/>
          </a:p>
          <a:p>
            <a:pPr marL="114300" lvl="1" eaLnBrk="0" hangingPunct="0">
              <a:tabLst>
                <a:tab pos="3371850" algn="r"/>
              </a:tabLst>
            </a:pPr>
            <a:endParaRPr lang="en-US" sz="1000" b="1" dirty="0"/>
          </a:p>
          <a:p>
            <a:pPr marL="114300" lvl="1" eaLnBrk="0" hangingPunct="0">
              <a:tabLst>
                <a:tab pos="3371850" algn="r"/>
              </a:tabLst>
            </a:pPr>
            <a:endParaRPr lang="en-US" sz="1000" b="1" dirty="0"/>
          </a:p>
          <a:p>
            <a:pPr marL="114300" lvl="1" eaLnBrk="0" hangingPunct="0">
              <a:tabLst>
                <a:tab pos="3371850" algn="r"/>
              </a:tabLst>
            </a:pPr>
            <a:endParaRPr lang="en-US" sz="1000" b="1" dirty="0"/>
          </a:p>
          <a:p>
            <a:pPr marL="114300" lvl="1" eaLnBrk="0" hangingPunct="0">
              <a:tabLst>
                <a:tab pos="3371850" algn="r"/>
              </a:tabLst>
            </a:pPr>
            <a:endParaRPr lang="en-US" sz="1000" b="1" dirty="0" smtClean="0"/>
          </a:p>
          <a:p>
            <a:pPr marL="114300" lvl="1" eaLnBrk="0" hangingPunct="0">
              <a:tabLst>
                <a:tab pos="3371850" algn="r"/>
              </a:tabLst>
            </a:pPr>
            <a:r>
              <a:rPr lang="en-US" sz="1200" b="1" dirty="0" smtClean="0"/>
              <a:t>Reason:  Less defects than anticipated </a:t>
            </a:r>
            <a:r>
              <a:rPr lang="en-US" sz="1200" dirty="0"/>
              <a:t>	</a:t>
            </a:r>
          </a:p>
          <a:p>
            <a:pPr marL="114300" lvl="1" eaLnBrk="0" hangingPunct="0">
              <a:tabLst>
                <a:tab pos="3371850" algn="r"/>
              </a:tabLst>
            </a:pP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3106" name="Line 33"/>
          <p:cNvSpPr>
            <a:spLocks noChangeAspect="1" noChangeShapeType="1"/>
          </p:cNvSpPr>
          <p:nvPr/>
        </p:nvSpPr>
        <p:spPr bwMode="auto">
          <a:xfrm>
            <a:off x="409575" y="3748088"/>
            <a:ext cx="0" cy="0"/>
          </a:xfrm>
          <a:prstGeom prst="line">
            <a:avLst/>
          </a:prstGeom>
          <a:noFill/>
          <a:ln w="25400">
            <a:solidFill>
              <a:srgbClr val="009999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7" name="Line 34"/>
          <p:cNvSpPr>
            <a:spLocks noChangeAspect="1" noChangeShapeType="1"/>
          </p:cNvSpPr>
          <p:nvPr/>
        </p:nvSpPr>
        <p:spPr bwMode="auto">
          <a:xfrm>
            <a:off x="282575" y="3886200"/>
            <a:ext cx="8582025" cy="3175"/>
          </a:xfrm>
          <a:prstGeom prst="line">
            <a:avLst/>
          </a:prstGeom>
          <a:noFill/>
          <a:ln w="25400">
            <a:solidFill>
              <a:srgbClr val="009999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8" name="Line 35"/>
          <p:cNvSpPr>
            <a:spLocks noChangeShapeType="1"/>
          </p:cNvSpPr>
          <p:nvPr/>
        </p:nvSpPr>
        <p:spPr bwMode="auto">
          <a:xfrm>
            <a:off x="4419600" y="3886200"/>
            <a:ext cx="0" cy="2286000"/>
          </a:xfrm>
          <a:prstGeom prst="line">
            <a:avLst/>
          </a:prstGeom>
          <a:noFill/>
          <a:ln w="28575">
            <a:solidFill>
              <a:srgbClr val="0099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0" name="Text Box 37"/>
          <p:cNvSpPr txBox="1">
            <a:spLocks noChangeArrowheads="1"/>
          </p:cNvSpPr>
          <p:nvPr/>
        </p:nvSpPr>
        <p:spPr bwMode="auto">
          <a:xfrm>
            <a:off x="120650" y="1471196"/>
            <a:ext cx="945333" cy="338554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4300" indent="-114300" eaLnBrk="0" hangingPunct="0">
              <a:spcBef>
                <a:spcPct val="20000"/>
              </a:spcBef>
              <a:buClr>
                <a:srgbClr val="009999"/>
              </a:buClr>
              <a:tabLst>
                <a:tab pos="1828800" algn="l"/>
              </a:tabLst>
            </a:pPr>
            <a:r>
              <a:rPr lang="en-US" sz="1600" b="1" dirty="0" smtClean="0"/>
              <a:t>Scope:</a:t>
            </a:r>
            <a:endParaRPr lang="en-US" sz="1600" b="1" dirty="0"/>
          </a:p>
        </p:txBody>
      </p:sp>
      <p:graphicFrame>
        <p:nvGraphicFramePr>
          <p:cNvPr id="52262" name="Group 3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451717509"/>
              </p:ext>
            </p:extLst>
          </p:nvPr>
        </p:nvGraphicFramePr>
        <p:xfrm>
          <a:off x="4876800" y="4404360"/>
          <a:ext cx="3657600" cy="1158240"/>
        </p:xfrm>
        <a:graphic>
          <a:graphicData uri="http://schemas.openxmlformats.org/drawingml/2006/table">
            <a:tbl>
              <a:tblPr/>
              <a:tblGrid>
                <a:gridCol w="2514600"/>
                <a:gridCol w="1143000"/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Project Budget Baseline: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$298,680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Final Actual Spend: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$275,604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Under: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$23,076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Under: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25" name="Text Box 52"/>
          <p:cNvSpPr txBox="1">
            <a:spLocks noChangeArrowheads="1"/>
          </p:cNvSpPr>
          <p:nvPr/>
        </p:nvSpPr>
        <p:spPr bwMode="auto">
          <a:xfrm>
            <a:off x="228600" y="4006850"/>
            <a:ext cx="1164101" cy="338554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14300" indent="-114300" eaLnBrk="0" hangingPunct="0">
              <a:spcBef>
                <a:spcPct val="20000"/>
              </a:spcBef>
              <a:buClr>
                <a:srgbClr val="009999"/>
              </a:buClr>
              <a:tabLst>
                <a:tab pos="1828800" algn="l"/>
              </a:tabLst>
            </a:pPr>
            <a:r>
              <a:rPr lang="en-US" sz="1600" b="1" dirty="0" smtClean="0"/>
              <a:t>Schedule:</a:t>
            </a:r>
            <a:endParaRPr lang="en-US" sz="1600" b="1" dirty="0"/>
          </a:p>
        </p:txBody>
      </p:sp>
      <p:sp>
        <p:nvSpPr>
          <p:cNvPr id="3126" name="Text Box 53"/>
          <p:cNvSpPr txBox="1">
            <a:spLocks noChangeArrowheads="1"/>
          </p:cNvSpPr>
          <p:nvPr/>
        </p:nvSpPr>
        <p:spPr bwMode="auto">
          <a:xfrm>
            <a:off x="4419600" y="4006850"/>
            <a:ext cx="958917" cy="338554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14300" indent="-114300" eaLnBrk="0" hangingPunct="0">
              <a:spcBef>
                <a:spcPct val="20000"/>
              </a:spcBef>
              <a:buClr>
                <a:srgbClr val="009999"/>
              </a:buClr>
              <a:tabLst>
                <a:tab pos="1828800" algn="l"/>
              </a:tabLst>
            </a:pPr>
            <a:r>
              <a:rPr lang="en-US" sz="1600" b="1" dirty="0" smtClean="0"/>
              <a:t>Budget:</a:t>
            </a:r>
            <a:endParaRPr lang="en-US" sz="1600" b="1" dirty="0"/>
          </a:p>
        </p:txBody>
      </p:sp>
      <p:sp>
        <p:nvSpPr>
          <p:cNvPr id="16" name="Date Placeholder 6"/>
          <p:cNvSpPr txBox="1">
            <a:spLocks/>
          </p:cNvSpPr>
          <p:nvPr/>
        </p:nvSpPr>
        <p:spPr bwMode="auto">
          <a:xfrm>
            <a:off x="67818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r>
              <a:rPr lang="en-US" dirty="0" smtClean="0"/>
              <a:t>Executive Review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dirty="0"/>
              <a:t>Date</a:t>
            </a:r>
            <a:r>
              <a:rPr lang="en-US" dirty="0" smtClean="0"/>
              <a:t>: 06/12/13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56322" name="Rectangle 2"/>
          <p:cNvSpPr>
            <a:spLocks noRot="1" noChangeArrowheads="1"/>
          </p:cNvSpPr>
          <p:nvPr/>
        </p:nvSpPr>
        <p:spPr bwMode="auto">
          <a:xfrm>
            <a:off x="273050" y="776288"/>
            <a:ext cx="88709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500" b="1" dirty="0"/>
              <a:t>Project Description:</a:t>
            </a:r>
            <a:endParaRPr lang="en-US" sz="1500" dirty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  <a:noFill/>
        </p:spPr>
        <p:txBody>
          <a:bodyPr/>
          <a:lstStyle/>
          <a:p>
            <a:pPr eaLnBrk="1" hangingPunct="1">
              <a:tabLst>
                <a:tab pos="8858250" algn="r"/>
              </a:tabLst>
            </a:pPr>
            <a:r>
              <a:rPr lang="en-US" dirty="0"/>
              <a:t>PR048-01 TSAT Wind Model </a:t>
            </a:r>
            <a:r>
              <a:rPr lang="en-US" dirty="0" smtClean="0"/>
              <a:t>	Tollgate – Project Closed</a:t>
            </a:r>
            <a:br>
              <a:rPr lang="en-US" dirty="0" smtClean="0"/>
            </a:br>
            <a:r>
              <a:rPr lang="en-US" dirty="0" smtClean="0"/>
              <a:t>	Post-Project CBA Metrics</a:t>
            </a:r>
          </a:p>
        </p:txBody>
      </p:sp>
      <p:sp>
        <p:nvSpPr>
          <p:cNvPr id="4101" name="Line 4"/>
          <p:cNvSpPr>
            <a:spLocks noChangeAspect="1" noChangeShapeType="1"/>
          </p:cNvSpPr>
          <p:nvPr/>
        </p:nvSpPr>
        <p:spPr bwMode="auto">
          <a:xfrm>
            <a:off x="409575" y="3748088"/>
            <a:ext cx="0" cy="0"/>
          </a:xfrm>
          <a:prstGeom prst="line">
            <a:avLst/>
          </a:prstGeom>
          <a:noFill/>
          <a:ln w="25400">
            <a:solidFill>
              <a:srgbClr val="009999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56326" name="Group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074207"/>
              </p:ext>
            </p:extLst>
          </p:nvPr>
        </p:nvGraphicFramePr>
        <p:xfrm>
          <a:off x="381000" y="1371601"/>
          <a:ext cx="8458200" cy="3891551"/>
        </p:xfrm>
        <a:graphic>
          <a:graphicData uri="http://schemas.openxmlformats.org/drawingml/2006/table">
            <a:tbl>
              <a:tblPr/>
              <a:tblGrid>
                <a:gridCol w="762000"/>
                <a:gridCol w="2289175"/>
                <a:gridCol w="1673225"/>
                <a:gridCol w="1600200"/>
                <a:gridCol w="2133600"/>
              </a:tblGrid>
              <a:tr h="4456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Cost or Benefit?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Description of Metric to be Measured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Cost/Benefit Estimate </a:t>
                      </a:r>
                      <a:b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from CBA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Timeframe Expected to Realize Cost/Benefit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Add’l Info to Assist in Follow-Up Reporting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48201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Project Cost (required)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$275,604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153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Benefit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Improved Real-Time Situational Awareness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Non-monetary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years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43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Benefit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Improved Outage impacts visibility on stability limits day ahead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Non-monetary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years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03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Benefit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Improved Operating limits for Market operations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avoidance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years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$16m in potential congestion cost savings (may be </a:t>
                      </a:r>
                      <a:r>
                        <a:rPr lang="en-US" sz="1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backcast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830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Benefit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Increased efficiencies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$20,000/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yr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year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B. Blevins:  Based on CBA assumption that</a:t>
                      </a:r>
                    </a:p>
                    <a:p>
                      <a:pPr marL="171450" marR="0" lvl="0" indent="-1714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Planning does not need to perform offline studies to give to Operations </a:t>
                      </a:r>
                    </a:p>
                    <a:p>
                      <a:pPr marL="171450" marR="0" lvl="0" indent="-1714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Ops engineer does not need to maintain separate tools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6981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Date Placeholder 6"/>
          <p:cNvSpPr txBox="1">
            <a:spLocks/>
          </p:cNvSpPr>
          <p:nvPr/>
        </p:nvSpPr>
        <p:spPr bwMode="auto">
          <a:xfrm>
            <a:off x="67818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r>
              <a:rPr lang="en-US" dirty="0" smtClean="0"/>
              <a:t>Executive Review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Date</a:t>
            </a:r>
            <a:r>
              <a:rPr lang="en-US" dirty="0"/>
              <a:t>: 06/12/13</a:t>
            </a:r>
          </a:p>
          <a:p>
            <a:r>
              <a:rPr lang="en-US" dirty="0" smtClean="0"/>
              <a:t> </a:t>
            </a:r>
          </a:p>
        </p:txBody>
      </p:sp>
      <p:sp>
        <p:nvSpPr>
          <p:cNvPr id="54274" name="Rectangle 2"/>
          <p:cNvSpPr>
            <a:spLocks noRot="1" noChangeArrowheads="1"/>
          </p:cNvSpPr>
          <p:nvPr/>
        </p:nvSpPr>
        <p:spPr bwMode="auto">
          <a:xfrm>
            <a:off x="0" y="9525"/>
            <a:ext cx="5562600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82575" indent="-282575">
              <a:lnSpc>
                <a:spcPct val="80000"/>
              </a:lnSpc>
              <a:spcAft>
                <a:spcPct val="40000"/>
              </a:spcAft>
              <a:buClr>
                <a:srgbClr val="008080"/>
              </a:buClr>
              <a:buFont typeface="Wingdings" pitchFamily="2" charset="2"/>
              <a:buNone/>
              <a:tabLst>
                <a:tab pos="4114800" algn="l"/>
              </a:tabLst>
              <a:defRPr/>
            </a:pPr>
            <a:r>
              <a:rPr lang="en-US" sz="20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PR048-01 TSAT Wind Model </a:t>
            </a:r>
          </a:p>
          <a:p>
            <a:pPr marL="282575" indent="-282575">
              <a:lnSpc>
                <a:spcPct val="80000"/>
              </a:lnSpc>
              <a:spcAft>
                <a:spcPct val="20000"/>
              </a:spcAft>
              <a:buClr>
                <a:srgbClr val="008080"/>
              </a:buClr>
              <a:buFont typeface="Wingdings" pitchFamily="2" charset="2"/>
              <a:buNone/>
              <a:tabLst>
                <a:tab pos="4114800" algn="l"/>
              </a:tabLst>
              <a:defRPr/>
            </a:pPr>
            <a:endParaRPr lang="en-US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0" y="0"/>
            <a:ext cx="5334000" cy="685800"/>
          </a:xfrm>
          <a:noFill/>
        </p:spPr>
        <p:txBody>
          <a:bodyPr/>
          <a:lstStyle/>
          <a:p>
            <a:pPr algn="r" eaLnBrk="1" hangingPunct="1"/>
            <a:r>
              <a:rPr lang="en-US" dirty="0" smtClean="0"/>
              <a:t>Tollgate – Project Closed</a:t>
            </a:r>
            <a:br>
              <a:rPr lang="en-US" dirty="0" smtClean="0"/>
            </a:br>
            <a:r>
              <a:rPr lang="en-US" dirty="0" smtClean="0"/>
              <a:t>Lessons Learned Recap</a:t>
            </a:r>
          </a:p>
        </p:txBody>
      </p:sp>
      <p:sp>
        <p:nvSpPr>
          <p:cNvPr id="5125" name="Line 5"/>
          <p:cNvSpPr>
            <a:spLocks noChangeAspect="1" noChangeShapeType="1"/>
          </p:cNvSpPr>
          <p:nvPr/>
        </p:nvSpPr>
        <p:spPr bwMode="auto">
          <a:xfrm>
            <a:off x="409575" y="3748088"/>
            <a:ext cx="0" cy="0"/>
          </a:xfrm>
          <a:prstGeom prst="line">
            <a:avLst/>
          </a:prstGeom>
          <a:noFill/>
          <a:ln w="25400">
            <a:solidFill>
              <a:srgbClr val="009999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54310" name="Group 38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19957912"/>
              </p:ext>
            </p:extLst>
          </p:nvPr>
        </p:nvGraphicFramePr>
        <p:xfrm>
          <a:off x="533400" y="1219199"/>
          <a:ext cx="8001000" cy="5042783"/>
        </p:xfrm>
        <a:graphic>
          <a:graphicData uri="http://schemas.openxmlformats.org/drawingml/2006/table">
            <a:tbl>
              <a:tblPr/>
              <a:tblGrid>
                <a:gridCol w="3276600"/>
                <a:gridCol w="4724400"/>
              </a:tblGrid>
              <a:tr h="15735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What went well ?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What processes worked well ? </a:t>
                      </a: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Excellent Training from </a:t>
                      </a:r>
                      <a:r>
                        <a:rPr lang="en-US" sz="1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PowerTech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explain a bit on technology, implementation &amp; how to test &amp; use the new models.</a:t>
                      </a:r>
                    </a:p>
                    <a:p>
                      <a:pPr lvl="0"/>
                      <a:endParaRPr lang="en-US" sz="1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l" defTabSz="914400" rtl="0" eaLnBrk="1" latinLnBrk="0" hangingPunct="1"/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Working with Business closely &amp; knowledge sharing during TSAT testing.</a:t>
                      </a:r>
                    </a:p>
                    <a:p>
                      <a:pPr marL="0" lvl="0" algn="l" defTabSz="914400" rtl="0" eaLnBrk="1" latinLnBrk="0" hangingPunct="1"/>
                      <a:endParaRPr lang="en-US" sz="1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l" defTabSz="914400" rtl="0" eaLnBrk="1" latinLnBrk="0" hangingPunct="1"/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Taking a Phased approach -  EMS changes that were required for this TSAT wind model project (like WGR number of turbine info, </a:t>
                      </a:r>
                      <a:r>
                        <a:rPr lang="en-US" sz="1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Derating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en-US" sz="1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Pmax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Reactive curve derations, etc.) were available by the time TSAT wind model was available for testing.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90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What went wrong ?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What processes caused problems? </a:t>
                      </a: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Vendor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Testing Document &amp; test results – This information was not available and we had to come up with test steps based on our understanding.  This caused some problems during testing.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78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What would we do differently?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What are some suggestions for improvement?</a:t>
                      </a: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Better involvement from EMMS PS during initial discussions between Planning &amp; Operation group.</a:t>
                      </a:r>
                    </a:p>
                    <a:p>
                      <a:pPr lvl="0"/>
                      <a:endParaRPr lang="en-US" sz="1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Set expectations early rather than on setting expectations during testing phase. Example is what is the Pass/Fail criteria, how many Wind Turbine models are required during testing phase and such. 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41" name="TextBox 2"/>
          <p:cNvSpPr txBox="1">
            <a:spLocks noChangeArrowheads="1"/>
          </p:cNvSpPr>
          <p:nvPr/>
        </p:nvSpPr>
        <p:spPr bwMode="auto">
          <a:xfrm>
            <a:off x="2514600" y="773112"/>
            <a:ext cx="4191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/>
              <a:t>High-Level Recap:  Lessons Learned</a:t>
            </a:r>
          </a:p>
        </p:txBody>
      </p:sp>
      <p:sp>
        <p:nvSpPr>
          <p:cNvPr id="8" name="Date Placeholder 6"/>
          <p:cNvSpPr txBox="1">
            <a:spLocks/>
          </p:cNvSpPr>
          <p:nvPr/>
        </p:nvSpPr>
        <p:spPr bwMode="auto">
          <a:xfrm>
            <a:off x="67818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r>
              <a:rPr lang="en-US" dirty="0" smtClean="0"/>
              <a:t>Executive Review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50F69DD4DA04881D1A7FAB9C11007" ma:contentTypeVersion="2" ma:contentTypeDescription="Create a new document." ma:contentTypeScope="" ma:versionID="8f91c196937e7fa2b9fcf17d957e7be8">
  <xsd:schema xmlns:xsd="http://www.w3.org/2001/XMLSchema" xmlns:xs="http://www.w3.org/2001/XMLSchema" xmlns:p="http://schemas.microsoft.com/office/2006/metadata/properties" xmlns:ns2="c34af464-7aa1-4edd-9be4-83dffc1cb926" xmlns:ns3="644e6b00-5c30-48cf-951b-cfbe5d450657" targetNamespace="http://schemas.microsoft.com/office/2006/metadata/properties" ma:root="true" ma:fieldsID="1a32572c3735e37d6ab3e9752d5106b3" ns2:_="" ns3:_="">
    <xsd:import namespace="c34af464-7aa1-4edd-9be4-83dffc1cb926"/>
    <xsd:import namespace="644e6b00-5c30-48cf-951b-cfbe5d450657"/>
    <xsd:element name="properties">
      <xsd:complexType>
        <xsd:sequence>
          <xsd:element name="documentManagement">
            <xsd:complexType>
              <xsd:all>
                <xsd:element ref="ns2:Information_x0020_Classification"/>
                <xsd:element ref="ns3:Yea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4e6b00-5c30-48cf-951b-cfbe5d450657" elementFormDefault="qualified">
    <xsd:import namespace="http://schemas.microsoft.com/office/2006/documentManagement/types"/>
    <xsd:import namespace="http://schemas.microsoft.com/office/infopath/2007/PartnerControls"/>
    <xsd:element name="Year" ma:index="9" nillable="true" ma:displayName="Year" ma:default="2009" ma:format="Dropdown" ma:internalName="Year">
      <xsd:simpleType>
        <xsd:restriction base="dms:Choice">
          <xsd:enumeration value="2003"/>
          <xsd:enumeration value="2004"/>
          <xsd:enumeration value="2005"/>
          <xsd:enumeration value="2006"/>
          <xsd:enumeration value="2007"/>
          <xsd:enumeration value="2008"/>
          <xsd:enumeration value="2009"/>
          <xsd:enumeration value="2010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>
  <documentManagement>
    <Year xmlns="644e6b00-5c30-48cf-951b-cfbe5d450657">2009</Year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F571F0F-DC5B-4A3F-9DFC-E21541E0BF4B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1E416862-099E-4C46-9819-BD5F36A8EE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644e6b00-5c30-48cf-951b-cfbe5d4506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DA59AB0-2A62-4AC7-B9FF-04EECA5906D3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10C6DDEE-D7D5-42C1-BF65-86894785CDF3}">
  <ds:schemaRefs>
    <ds:schemaRef ds:uri="http://purl.org/dc/dcmitype/"/>
    <ds:schemaRef ds:uri="http://www.w3.org/XML/1998/namespace"/>
    <ds:schemaRef ds:uri="http://schemas.microsoft.com/office/2006/documentManagement/types"/>
    <ds:schemaRef ds:uri="644e6b00-5c30-48cf-951b-cfbe5d450657"/>
    <ds:schemaRef ds:uri="c34af464-7aa1-4edd-9be4-83dffc1cb926"/>
    <ds:schemaRef ds:uri="http://schemas.microsoft.com/office/infopath/2007/PartnerControls"/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1818</TotalTime>
  <Words>357</Words>
  <Application>Microsoft Office PowerPoint</Application>
  <PresentationFormat>On-screen Show (4:3)</PresentationFormat>
  <Paragraphs>120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Custom Design</vt:lpstr>
      <vt:lpstr>PR048-01 TSAT Wind Model   Tollgate – Project Closed</vt:lpstr>
      <vt:lpstr>PR048-01 TSAT Wind Model  Tollgate – Project Closed  Post-Project CBA Metrics</vt:lpstr>
      <vt:lpstr>Tollgate – Project Closed Lessons Learned Recap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Raina, Gokal</dc:creator>
  <cp:lastModifiedBy>amartinez</cp:lastModifiedBy>
  <cp:revision>65</cp:revision>
  <dcterms:created xsi:type="dcterms:W3CDTF">2005-04-21T14:28:35Z</dcterms:created>
  <dcterms:modified xsi:type="dcterms:W3CDTF">2013-06-10T20:19:23Z</dcterms:modified>
</cp:coreProperties>
</file>