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4101" r:id="rId2"/>
  </p:sldMasterIdLst>
  <p:notesMasterIdLst>
    <p:notesMasterId r:id="rId7"/>
  </p:notesMasterIdLst>
  <p:handoutMasterIdLst>
    <p:handoutMasterId r:id="rId8"/>
  </p:handoutMasterIdLst>
  <p:sldIdLst>
    <p:sldId id="280" r:id="rId3"/>
    <p:sldId id="273" r:id="rId4"/>
    <p:sldId id="271" r:id="rId5"/>
    <p:sldId id="279" r:id="rId6"/>
  </p:sldIdLst>
  <p:sldSz cx="9144000" cy="6858000" type="screen4x3"/>
  <p:notesSz cx="7010400" cy="92964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99FF99"/>
    <a:srgbClr val="40949A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01" autoAdjust="0"/>
    <p:restoredTop sz="94673" autoAdjust="0"/>
  </p:normalViewPr>
  <p:slideViewPr>
    <p:cSldViewPr>
      <p:cViewPr>
        <p:scale>
          <a:sx n="100" d="100"/>
          <a:sy n="100" d="100"/>
        </p:scale>
        <p:origin x="-378" y="-27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3E419E5B-AA3A-46D6-BC68-FDFFC2A1A8AE}" type="datetimeFigureOut">
              <a:rPr lang="en-US"/>
              <a:pPr>
                <a:defRPr/>
              </a:pPr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665B44E2-51FB-478C-93EB-1F60538BB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138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D20B55-B070-4D64-9019-C6C805708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187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2333625" y="5067300"/>
            <a:ext cx="6276975" cy="419100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D7C-DE04-4BDC-859C-0D706D535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7FABD7-07D4-4746-8090-57628F47D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Rectangle 13"/>
          <p:cNvSpPr>
            <a:spLocks noChangeArrowheads="1"/>
          </p:cNvSpPr>
          <p:nvPr userDrawn="1"/>
        </p:nvSpPr>
        <p:spPr bwMode="auto">
          <a:xfrm>
            <a:off x="6181725" y="63436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15D5AB6-4439-4314-AE89-739F18CD8138}" type="slidenum">
              <a:rPr lang="en-US" sz="1200"/>
              <a:pPr algn="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AE071-CDC8-4654-B664-7018BCC2FA3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7FABD7-07D4-4746-8090-57628F47DF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6181725" y="63436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15D5AB6-4439-4314-AE89-739F18CD8138}" type="slidenum">
              <a:rPr lang="en-US" sz="1200"/>
              <a:pPr algn="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Common Infrastructure Funding  /  Purchase Request </a:t>
            </a:r>
            <a:endParaRPr lang="en-US" sz="2800" b="1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152400" y="914400"/>
            <a:ext cx="8686800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Requesting addition of “Common Infrastructure” to the PPL for $1.56M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$160k for 2013  (OSI PI purchase – see below)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$1.4M for 2014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Recommended Priority = 2013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Recommended Rank = TBD</a:t>
            </a:r>
            <a:endParaRPr lang="en-US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2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Requesting gate to Execution for Common Infrastructure so any purchases approved by ER can take place</a:t>
            </a:r>
            <a:endParaRPr lang="en-US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2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Requesting use of Common Infrastructure for $160K to purchase chassis and network hardware to be partially used by the OSI PI project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Any dollars allocated for infrastructure in the OSI PI project plan that is being replaced by inventory will be taken out of the plan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No negative impact to overall 2013 PPL spend</a:t>
            </a:r>
          </a:p>
        </p:txBody>
      </p:sp>
    </p:spTree>
    <p:extLst>
      <p:ext uri="{BB962C8B-B14F-4D97-AF65-F5344CB8AC3E}">
        <p14:creationId xmlns:p14="http://schemas.microsoft.com/office/powerpoint/2010/main" val="34675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0" y="1219200"/>
            <a:ext cx="5562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Additional Information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400" b="1" u="sng" dirty="0" smtClean="0"/>
              <a:t>Definition and Process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is “Common Infrastructure”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Infrastructure that cannot be purchased in increments</a:t>
            </a:r>
          </a:p>
          <a:p>
            <a:pPr lvl="2"/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Storage Arrays, Chassis, Frames and licenses</a:t>
            </a:r>
          </a:p>
          <a:p>
            <a:pPr lvl="2"/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 some spare capacity over what is needed for break fix, VMs can be included as common capacity</a:t>
            </a:r>
          </a:p>
          <a:p>
            <a:endParaRPr lang="en-US" sz="2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Process for tracking Common Infrastructure used on projects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During Impact Analysis Concept (IAC) infrastructure forecasts the costs of common infrastructure that will be used but not purchased by the project using a specific Infrastructure IA form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During Project Planning the Infrastructure IA will be updated for Execution forecasting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During Execution the Infrastructure IA will be updated with the cost of common infrastructure actually used but not purchased by the project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 Project Closing the Infrastructure IA is revisited for accuracy by IT and PM then archived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Infrastructure Ledger running total is updated</a:t>
            </a:r>
          </a:p>
          <a:p>
            <a:endParaRPr lang="en-US" sz="2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Process for updating the PPL Common Infrastructure line item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Monthly pull by PMO from the Infrastructure ledger for total $$</a:t>
            </a:r>
          </a:p>
          <a:p>
            <a:endParaRPr lang="en-US" sz="2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Process for purchasing Common Infrastructure and funding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Request taken to ER for approval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Funding taken from the PPL Common Infrastructure line item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PPL line item reduced by purchase amount</a:t>
            </a:r>
          </a:p>
          <a:p>
            <a:pPr lvl="1"/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Ledger updated with purchase and ledger running total reduced</a:t>
            </a:r>
          </a:p>
          <a:p>
            <a:pPr lvl="1"/>
            <a:endParaRPr lang="en-US" sz="17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48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OSI PI Purchase Request Detail</a:t>
            </a:r>
            <a:endParaRPr lang="en-US" sz="28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302359"/>
              </p:ext>
            </p:extLst>
          </p:nvPr>
        </p:nvGraphicFramePr>
        <p:xfrm>
          <a:off x="304800" y="3733800"/>
          <a:ext cx="7924800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Worksheet" r:id="rId4" imgW="4400685" imgH="1914457" progId="Excel.Sheet.12">
                  <p:embed/>
                </p:oleObj>
              </mc:Choice>
              <mc:Fallback>
                <p:oleObj name="Worksheet" r:id="rId4" imgW="4400685" imgH="1914457" progId="Excel.Sheet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733800"/>
                        <a:ext cx="7924800" cy="247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0" y="762001"/>
            <a:ext cx="8991600" cy="32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OSI PI EMS Project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Reuse existing equipment: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4 Chassis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3 HS23 Blades</a:t>
            </a:r>
          </a:p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Purchase new:</a:t>
            </a:r>
          </a:p>
          <a:p>
            <a:pPr marL="857250" lvl="1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1 HS23</a:t>
            </a:r>
          </a:p>
          <a:p>
            <a:pPr marL="857250" lvl="1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Chassis components for </a:t>
            </a:r>
            <a:r>
              <a:rPr lang="en-US" sz="1800" dirty="0" err="1" smtClean="0"/>
              <a:t>Vmware</a:t>
            </a:r>
            <a:endParaRPr lang="en-US" sz="1800" dirty="0" smtClean="0"/>
          </a:p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Hardware required prior to July 1 to support project schedule</a:t>
            </a:r>
          </a:p>
          <a:p>
            <a:pPr marL="857250" lvl="1" indent="-228600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4675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17463</TotalTime>
  <Words>349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Office Theme</vt:lpstr>
      <vt:lpstr>Worksheet</vt:lpstr>
      <vt:lpstr>Common Infrastructure Funding  /  Purchase Request </vt:lpstr>
      <vt:lpstr>PowerPoint Presentation</vt:lpstr>
      <vt:lpstr>Definition and Process</vt:lpstr>
      <vt:lpstr>OSI PI Purchase Request Detail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Wilkins, Tisa</dc:creator>
  <cp:lastModifiedBy>Anderson, Troy</cp:lastModifiedBy>
  <cp:revision>787</cp:revision>
  <dcterms:created xsi:type="dcterms:W3CDTF">2005-04-21T14:28:35Z</dcterms:created>
  <dcterms:modified xsi:type="dcterms:W3CDTF">2013-06-10T20:41:44Z</dcterms:modified>
</cp:coreProperties>
</file>