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8"/>
  </p:notesMasterIdLst>
  <p:sldIdLst>
    <p:sldId id="256" r:id="rId5"/>
    <p:sldId id="260" r:id="rId6"/>
    <p:sldId id="261" r:id="rId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0000CC"/>
    <a:srgbClr val="FF3300"/>
    <a:srgbClr val="FF9900"/>
    <a:srgbClr val="5469A2"/>
    <a:srgbClr val="294171"/>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02" y="-528"/>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6148"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6BE03EB8-D990-45E3-8894-0CF37CF74562}" type="slidenum">
              <a:rPr lang="en-US"/>
              <a:pPr>
                <a:defRPr/>
              </a:pPr>
              <a:t>‹#›</a:t>
            </a:fld>
            <a:endParaRPr lang="en-US"/>
          </a:p>
        </p:txBody>
      </p:sp>
    </p:spTree>
    <p:extLst>
      <p:ext uri="{BB962C8B-B14F-4D97-AF65-F5344CB8AC3E}">
        <p14:creationId xmlns:p14="http://schemas.microsoft.com/office/powerpoint/2010/main" val="25823862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a:t>Date</a:t>
            </a: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a:t>Meeting Title (optional)</a:t>
            </a:r>
          </a:p>
        </p:txBody>
      </p:sp>
    </p:spTree>
    <p:extLst>
      <p:ext uri="{BB962C8B-B14F-4D97-AF65-F5344CB8AC3E}">
        <p14:creationId xmlns:p14="http://schemas.microsoft.com/office/powerpoint/2010/main" val="350967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CA2FC80-2543-481F-86F7-CBE4ADBFA8C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4742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4A048DD-3712-483E-A9E9-9106A729216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616811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719EA3D9-AD7A-490D-8646-84ACE14C0E7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61313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7074191-7F10-4A88-A14D-8670B7E37D3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292406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0177BDD3-CCE2-47F7-95DE-828EC0F8424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1927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F5A051C-873B-4E07-BA9F-10B06AC3D38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185949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99E93E6-CD01-4778-BF62-51F5956C2742}"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05633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36A3C1BC-C8EF-4346-A2D1-95B69391B2C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93290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DEBD6D4-E1C4-4816-A6B2-C121D7A19124}"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09394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9D11A96-D45F-44AF-8761-D3CF387DC86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42278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7AF3FC4-DB35-4C05-BB62-5F1AA3335F20}"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983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5B41D1E-673D-4925-87E0-079570371531}"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Meeting Title (optional)</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32622C7A-BD7F-4072-99E8-57D94630C39B}" type="slidenum">
              <a:rPr lang="en-US" sz="1200"/>
              <a:pPr algn="ctr"/>
              <a:t>‹#›</a:t>
            </a:fld>
            <a:endParaRPr lang="en-US" sz="1200"/>
          </a:p>
        </p:txBody>
      </p:sp>
    </p:spTree>
  </p:cSld>
  <p:clrMap bg1="lt1" tx1="dk1" bg2="lt2" tx2="dk2" accent1="accent1" accent2="accent2" accent3="accent3" accent4="accent4" accent5="accent5" accent6="accent6" hlink="hlink" folHlink="folHlink"/>
  <p:sldLayoutIdLst>
    <p:sldLayoutId id="2147483778"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1.xlsx"/></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Executive Review</a:t>
            </a:r>
          </a:p>
        </p:txBody>
      </p:sp>
      <p:sp>
        <p:nvSpPr>
          <p:cNvPr id="3075" name="Date Placeholder 5"/>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Date</a:t>
            </a:r>
          </a:p>
        </p:txBody>
      </p:sp>
      <p:sp>
        <p:nvSpPr>
          <p:cNvPr id="3076" name="Rectangle 2"/>
          <p:cNvSpPr>
            <a:spLocks noGrp="1" noChangeArrowheads="1"/>
          </p:cNvSpPr>
          <p:nvPr>
            <p:ph type="title"/>
          </p:nvPr>
        </p:nvSpPr>
        <p:spPr>
          <a:xfrm>
            <a:off x="4038600" y="0"/>
            <a:ext cx="5105400" cy="381000"/>
          </a:xfrm>
        </p:spPr>
        <p:txBody>
          <a:bodyPr/>
          <a:lstStyle/>
          <a:p>
            <a:pPr algn="r" eaLnBrk="1" hangingPunct="1"/>
            <a:r>
              <a:rPr lang="en-US" sz="1600" dirty="0" smtClean="0"/>
              <a:t>Change Control Request #</a:t>
            </a:r>
            <a:r>
              <a:rPr lang="en-US" sz="1600" dirty="0" smtClean="0"/>
              <a:t>1 – Planning </a:t>
            </a:r>
            <a:endParaRPr lang="en-US" sz="1600" dirty="0" smtClean="0"/>
          </a:p>
        </p:txBody>
      </p:sp>
      <p:sp>
        <p:nvSpPr>
          <p:cNvPr id="3077" name="Line 5"/>
          <p:cNvSpPr>
            <a:spLocks noChangeShapeType="1"/>
          </p:cNvSpPr>
          <p:nvPr/>
        </p:nvSpPr>
        <p:spPr bwMode="auto">
          <a:xfrm>
            <a:off x="3962400" y="685800"/>
            <a:ext cx="0" cy="5562600"/>
          </a:xfrm>
          <a:prstGeom prst="line">
            <a:avLst/>
          </a:prstGeom>
          <a:noFill/>
          <a:ln w="28575">
            <a:solidFill>
              <a:srgbClr val="00999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8" name="Line 6"/>
          <p:cNvSpPr>
            <a:spLocks noChangeAspect="1" noChangeShapeType="1"/>
          </p:cNvSpPr>
          <p:nvPr/>
        </p:nvSpPr>
        <p:spPr bwMode="auto">
          <a:xfrm>
            <a:off x="152400" y="2284413"/>
            <a:ext cx="3810000" cy="1587"/>
          </a:xfrm>
          <a:prstGeom prst="line">
            <a:avLst/>
          </a:prstGeom>
          <a:noFill/>
          <a:ln w="25400">
            <a:solidFill>
              <a:srgbClr val="0099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9" name="Text Box 7"/>
          <p:cNvSpPr txBox="1">
            <a:spLocks noChangeArrowheads="1"/>
          </p:cNvSpPr>
          <p:nvPr/>
        </p:nvSpPr>
        <p:spPr bwMode="auto">
          <a:xfrm>
            <a:off x="152400" y="685800"/>
            <a:ext cx="3276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t>Project Information/Description</a:t>
            </a:r>
            <a:endParaRPr lang="en-US"/>
          </a:p>
        </p:txBody>
      </p:sp>
      <p:sp>
        <p:nvSpPr>
          <p:cNvPr id="3080" name="Text Box 9"/>
          <p:cNvSpPr txBox="1">
            <a:spLocks noChangeArrowheads="1"/>
          </p:cNvSpPr>
          <p:nvPr/>
        </p:nvSpPr>
        <p:spPr bwMode="auto">
          <a:xfrm>
            <a:off x="152400" y="2254250"/>
            <a:ext cx="27670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rgbClr val="000000"/>
                </a:solidFill>
              </a:rPr>
              <a:t>Change Request Summary</a:t>
            </a:r>
          </a:p>
        </p:txBody>
      </p:sp>
      <p:sp>
        <p:nvSpPr>
          <p:cNvPr id="3081" name="AutoShape 10"/>
          <p:cNvSpPr>
            <a:spLocks noChangeArrowheads="1"/>
          </p:cNvSpPr>
          <p:nvPr/>
        </p:nvSpPr>
        <p:spPr bwMode="auto">
          <a:xfrm>
            <a:off x="152400" y="3657600"/>
            <a:ext cx="3657600" cy="2438400"/>
          </a:xfrm>
          <a:prstGeom prst="roundRect">
            <a:avLst>
              <a:gd name="adj" fmla="val 16667"/>
            </a:avLst>
          </a:prstGeom>
          <a:solidFill>
            <a:srgbClr val="FFFFCC"/>
          </a:solidFill>
          <a:ln w="12700">
            <a:solidFill>
              <a:srgbClr val="000000"/>
            </a:solidFill>
            <a:round/>
            <a:headEnd/>
            <a:tailEnd/>
          </a:ln>
          <a:effectLst>
            <a:outerShdw dist="35921" dir="2700000" algn="ctr" rotWithShape="0">
              <a:srgbClr val="009999"/>
            </a:outerShdw>
          </a:effectLst>
        </p:spPr>
        <p:txBody>
          <a:bodyPr/>
          <a:lstStyle/>
          <a:p>
            <a:pPr marL="114300" indent="-114300" defTabSz="820738" eaLnBrk="0" hangingPunct="0">
              <a:buClr>
                <a:srgbClr val="009999"/>
              </a:buClr>
              <a:buFont typeface="Arial" charset="0"/>
              <a:buNone/>
              <a:tabLst>
                <a:tab pos="1828800" algn="l"/>
              </a:tabLst>
            </a:pPr>
            <a:r>
              <a:rPr lang="en-US" sz="900"/>
              <a:t>Upgrade the hardware and install the latest synchrophasor software in iTest.  The synchrophasor solution will provide additional data on the situational awareness of the grid.  The data will also be supplied the TSP’s that provide PMU data.</a:t>
            </a:r>
          </a:p>
          <a:p>
            <a:pPr marL="114300" indent="-114300" defTabSz="820738" eaLnBrk="0" hangingPunct="0">
              <a:buClr>
                <a:srgbClr val="009999"/>
              </a:buClr>
              <a:buFont typeface="Arial" charset="0"/>
              <a:buNone/>
              <a:tabLst>
                <a:tab pos="1828800" algn="l"/>
              </a:tabLst>
            </a:pPr>
            <a:endParaRPr lang="en-US" sz="900"/>
          </a:p>
          <a:p>
            <a:pPr marL="114300" indent="-114300" defTabSz="820738" eaLnBrk="0" hangingPunct="0">
              <a:buClr>
                <a:srgbClr val="009999"/>
              </a:buClr>
              <a:buFont typeface="Arial" charset="0"/>
              <a:buNone/>
              <a:tabLst>
                <a:tab pos="1828800" algn="l"/>
              </a:tabLst>
            </a:pPr>
            <a:r>
              <a:rPr lang="en-US" sz="900"/>
              <a:t>Schedule change is due to additional time spent defining the scope and business requirements.</a:t>
            </a:r>
          </a:p>
          <a:p>
            <a:pPr marL="114300" indent="-114300" defTabSz="820738" eaLnBrk="0" hangingPunct="0">
              <a:buClr>
                <a:srgbClr val="009999"/>
              </a:buClr>
              <a:buFont typeface="Arial" charset="0"/>
              <a:buNone/>
              <a:tabLst>
                <a:tab pos="1828800" algn="l"/>
              </a:tabLst>
            </a:pPr>
            <a:endParaRPr lang="en-US" sz="900"/>
          </a:p>
          <a:p>
            <a:pPr marL="114300" indent="-114300" defTabSz="820738" eaLnBrk="0" hangingPunct="0">
              <a:buClr>
                <a:srgbClr val="009999"/>
              </a:buClr>
              <a:buFont typeface="Arial" charset="0"/>
              <a:buNone/>
              <a:tabLst>
                <a:tab pos="1828800" algn="l"/>
              </a:tabLst>
            </a:pPr>
            <a:r>
              <a:rPr lang="en-US" sz="900"/>
              <a:t>Scope change is due to the extra effort during requirements gathering to evaluate multiple redundant and non-redundant designs and align all stakeholders on the best solution.</a:t>
            </a:r>
          </a:p>
          <a:p>
            <a:pPr marL="114300" indent="-114300" defTabSz="820738" eaLnBrk="0" hangingPunct="0">
              <a:buClr>
                <a:srgbClr val="009999"/>
              </a:buClr>
              <a:buFont typeface="Arial" charset="0"/>
              <a:buNone/>
              <a:tabLst>
                <a:tab pos="1828800" algn="l"/>
              </a:tabLst>
            </a:pPr>
            <a:endParaRPr lang="en-US" sz="900"/>
          </a:p>
          <a:p>
            <a:pPr marL="114300" indent="-114300" defTabSz="820738" eaLnBrk="0" hangingPunct="0">
              <a:buClr>
                <a:srgbClr val="009999"/>
              </a:buClr>
              <a:buFont typeface="Arial" charset="0"/>
              <a:buNone/>
              <a:tabLst>
                <a:tab pos="1828800" algn="l"/>
              </a:tabLst>
            </a:pPr>
            <a:r>
              <a:rPr lang="en-US" sz="900"/>
              <a:t>Budget change is to pay an outstanding software maintenance fee to the vendor during planning.  There is no change to the overall project budget as the software cost was already contained within the project budget.</a:t>
            </a:r>
          </a:p>
        </p:txBody>
      </p:sp>
      <p:sp>
        <p:nvSpPr>
          <p:cNvPr id="3082" name="Line 11"/>
          <p:cNvSpPr>
            <a:spLocks noChangeShapeType="1"/>
          </p:cNvSpPr>
          <p:nvPr/>
        </p:nvSpPr>
        <p:spPr bwMode="auto">
          <a:xfrm>
            <a:off x="3962400" y="1981200"/>
            <a:ext cx="4905375" cy="0"/>
          </a:xfrm>
          <a:prstGeom prst="line">
            <a:avLst/>
          </a:prstGeom>
          <a:noFill/>
          <a:ln w="25400">
            <a:solidFill>
              <a:srgbClr val="0099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3" name="Line 12"/>
          <p:cNvSpPr>
            <a:spLocks noChangeShapeType="1"/>
          </p:cNvSpPr>
          <p:nvPr/>
        </p:nvSpPr>
        <p:spPr bwMode="auto">
          <a:xfrm>
            <a:off x="3962400" y="3200400"/>
            <a:ext cx="4905375" cy="0"/>
          </a:xfrm>
          <a:prstGeom prst="line">
            <a:avLst/>
          </a:prstGeom>
          <a:noFill/>
          <a:ln w="25400">
            <a:solidFill>
              <a:srgbClr val="0099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4" name="AutoShape 13"/>
          <p:cNvSpPr>
            <a:spLocks noChangeArrowheads="1"/>
          </p:cNvSpPr>
          <p:nvPr/>
        </p:nvSpPr>
        <p:spPr bwMode="auto">
          <a:xfrm>
            <a:off x="4114800" y="930275"/>
            <a:ext cx="4867275" cy="974725"/>
          </a:xfrm>
          <a:prstGeom prst="roundRect">
            <a:avLst>
              <a:gd name="adj" fmla="val 16667"/>
            </a:avLst>
          </a:prstGeom>
          <a:solidFill>
            <a:srgbClr val="E1F2F3"/>
          </a:solidFill>
          <a:ln>
            <a:noFill/>
          </a:ln>
          <a:extLst>
            <a:ext uri="{91240B29-F687-4F45-9708-019B960494DF}">
              <a14:hiddenLine xmlns:a14="http://schemas.microsoft.com/office/drawing/2010/main" w="6350">
                <a:solidFill>
                  <a:srgbClr val="000000"/>
                </a:solidFill>
                <a:round/>
                <a:headEnd/>
                <a:tailEnd/>
              </a14:hiddenLine>
            </a:ext>
          </a:extLst>
        </p:spPr>
        <p:txBody>
          <a:bodyPr/>
          <a:lstStyle/>
          <a:p>
            <a:pPr marL="114300" indent="-114300" eaLnBrk="0" hangingPunct="0">
              <a:spcBef>
                <a:spcPct val="20000"/>
              </a:spcBef>
              <a:buClr>
                <a:srgbClr val="009999"/>
              </a:buClr>
            </a:pPr>
            <a:r>
              <a:rPr lang="en-US" sz="1000" b="1"/>
              <a:t>Scope Change:</a:t>
            </a:r>
          </a:p>
          <a:p>
            <a:pPr marL="114300" indent="-114300" eaLnBrk="0" hangingPunct="0">
              <a:spcBef>
                <a:spcPct val="20000"/>
              </a:spcBef>
              <a:buClr>
                <a:srgbClr val="009999"/>
              </a:buClr>
            </a:pPr>
            <a:r>
              <a:rPr lang="en-US" sz="1000"/>
              <a:t>The upgraded hardware &amp; software solution will not be redundant as defined in the original project charter.</a:t>
            </a:r>
            <a:endParaRPr lang="en-US" sz="1000" b="1"/>
          </a:p>
          <a:p>
            <a:pPr marL="114300" indent="-114300" eaLnBrk="0" hangingPunct="0">
              <a:lnSpc>
                <a:spcPct val="110000"/>
              </a:lnSpc>
              <a:spcBef>
                <a:spcPct val="20000"/>
              </a:spcBef>
              <a:buClr>
                <a:srgbClr val="009999"/>
              </a:buClr>
            </a:pPr>
            <a:r>
              <a:rPr lang="en-US" sz="1000" b="1"/>
              <a:t>Reason:  </a:t>
            </a:r>
            <a:r>
              <a:rPr lang="en-US" sz="1000"/>
              <a:t>The current state of the synchrophasor strategy does not warrant the additional software licensing costs for a redundant configuration.</a:t>
            </a:r>
          </a:p>
        </p:txBody>
      </p:sp>
      <p:sp>
        <p:nvSpPr>
          <p:cNvPr id="3085" name="AutoShape 14"/>
          <p:cNvSpPr>
            <a:spLocks noChangeArrowheads="1"/>
          </p:cNvSpPr>
          <p:nvPr/>
        </p:nvSpPr>
        <p:spPr bwMode="auto">
          <a:xfrm>
            <a:off x="4038600" y="2254250"/>
            <a:ext cx="4876800" cy="900113"/>
          </a:xfrm>
          <a:prstGeom prst="roundRect">
            <a:avLst>
              <a:gd name="adj" fmla="val 16667"/>
            </a:avLst>
          </a:prstGeom>
          <a:solidFill>
            <a:srgbClr val="E1F2F3"/>
          </a:solidFill>
          <a:ln>
            <a:noFill/>
          </a:ln>
          <a:extLst>
            <a:ext uri="{91240B29-F687-4F45-9708-019B960494DF}">
              <a14:hiddenLine xmlns:a14="http://schemas.microsoft.com/office/drawing/2010/main" w="6350">
                <a:solidFill>
                  <a:srgbClr val="000000"/>
                </a:solidFill>
                <a:round/>
                <a:headEnd/>
                <a:tailEnd/>
              </a14:hiddenLine>
            </a:ext>
          </a:extLst>
        </p:spPr>
        <p:txBody>
          <a:bodyPr/>
          <a:lstStyle/>
          <a:p>
            <a:pPr marL="114300" indent="-114300" eaLnBrk="0" hangingPunct="0">
              <a:spcBef>
                <a:spcPct val="20000"/>
              </a:spcBef>
              <a:buClr>
                <a:srgbClr val="009999"/>
              </a:buClr>
            </a:pPr>
            <a:r>
              <a:rPr lang="en-US" sz="1000" b="1"/>
              <a:t>Original Date:	 6/19/2013 		New Date:  7/17/2013</a:t>
            </a:r>
          </a:p>
          <a:p>
            <a:pPr marL="114300" indent="-114300" eaLnBrk="0" hangingPunct="0">
              <a:spcBef>
                <a:spcPct val="20000"/>
              </a:spcBef>
              <a:buClr>
                <a:srgbClr val="009999"/>
              </a:buClr>
            </a:pPr>
            <a:r>
              <a:rPr lang="en-US" sz="1000" b="1"/>
              <a:t>Reason:  </a:t>
            </a:r>
            <a:r>
              <a:rPr lang="en-US" sz="1000"/>
              <a:t>The scope definition and requirements definition took longer than expected. To ensure stakeholder alignment, we evaluated multiple redundant and non-redundant designs which required additional planning and meetings with the vendor.</a:t>
            </a:r>
          </a:p>
        </p:txBody>
      </p:sp>
      <p:sp>
        <p:nvSpPr>
          <p:cNvPr id="3086" name="AutoShape 15"/>
          <p:cNvSpPr>
            <a:spLocks noChangeArrowheads="1"/>
          </p:cNvSpPr>
          <p:nvPr/>
        </p:nvSpPr>
        <p:spPr bwMode="auto">
          <a:xfrm>
            <a:off x="4114800" y="5791200"/>
            <a:ext cx="4724400" cy="457200"/>
          </a:xfrm>
          <a:prstGeom prst="roundRect">
            <a:avLst>
              <a:gd name="adj" fmla="val 16667"/>
            </a:avLst>
          </a:prstGeom>
          <a:solidFill>
            <a:srgbClr val="E1F2F3"/>
          </a:solidFill>
          <a:ln>
            <a:noFill/>
          </a:ln>
          <a:extLst>
            <a:ext uri="{91240B29-F687-4F45-9708-019B960494DF}">
              <a14:hiddenLine xmlns:a14="http://schemas.microsoft.com/office/drawing/2010/main" w="6350">
                <a:solidFill>
                  <a:srgbClr val="000000"/>
                </a:solidFill>
                <a:round/>
                <a:headEnd/>
                <a:tailEnd/>
              </a14:hiddenLine>
            </a:ext>
          </a:extLst>
        </p:spPr>
        <p:txBody>
          <a:bodyPr/>
          <a:lstStyle/>
          <a:p>
            <a:pPr marL="114300" indent="-114300" eaLnBrk="0" hangingPunct="0">
              <a:spcBef>
                <a:spcPct val="20000"/>
              </a:spcBef>
              <a:buClr>
                <a:srgbClr val="009999"/>
              </a:buClr>
              <a:tabLst>
                <a:tab pos="1828800" algn="l"/>
              </a:tabLst>
            </a:pPr>
            <a:r>
              <a:rPr lang="en-US" sz="900" b="1"/>
              <a:t>Reason:  </a:t>
            </a:r>
            <a:r>
              <a:rPr lang="en-US" sz="900"/>
              <a:t>The software vendor is owed maintenance fees for  2013 ; therefore, moving the budget software costs into planning.</a:t>
            </a:r>
          </a:p>
          <a:p>
            <a:pPr marL="114300" indent="-114300" eaLnBrk="0" hangingPunct="0">
              <a:spcBef>
                <a:spcPct val="20000"/>
              </a:spcBef>
              <a:buClr>
                <a:srgbClr val="009999"/>
              </a:buClr>
              <a:tabLst>
                <a:tab pos="1828800" algn="l"/>
              </a:tabLst>
            </a:pPr>
            <a:endParaRPr lang="en-US" sz="1000"/>
          </a:p>
        </p:txBody>
      </p:sp>
      <p:sp>
        <p:nvSpPr>
          <p:cNvPr id="3087" name="Text Box 16"/>
          <p:cNvSpPr txBox="1">
            <a:spLocks noChangeArrowheads="1"/>
          </p:cNvSpPr>
          <p:nvPr/>
        </p:nvSpPr>
        <p:spPr bwMode="auto">
          <a:xfrm>
            <a:off x="1581150" y="6467475"/>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06/12/13</a:t>
            </a:r>
          </a:p>
        </p:txBody>
      </p:sp>
      <p:sp>
        <p:nvSpPr>
          <p:cNvPr id="3088" name="Text Box 17"/>
          <p:cNvSpPr txBox="1">
            <a:spLocks noChangeArrowheads="1"/>
          </p:cNvSpPr>
          <p:nvPr/>
        </p:nvSpPr>
        <p:spPr bwMode="auto">
          <a:xfrm>
            <a:off x="2832100" y="2495550"/>
            <a:ext cx="1158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12713" indent="-112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65000"/>
              </a:lnSpc>
              <a:buFont typeface="Wingdings" pitchFamily="2" charset="2"/>
              <a:buNone/>
            </a:pPr>
            <a:r>
              <a:rPr lang="en-US" sz="900"/>
              <a:t>Scope change</a:t>
            </a:r>
          </a:p>
          <a:p>
            <a:pPr eaLnBrk="1" hangingPunct="1">
              <a:lnSpc>
                <a:spcPct val="165000"/>
              </a:lnSpc>
              <a:buFont typeface="Wingdings" pitchFamily="2" charset="2"/>
              <a:buNone/>
            </a:pPr>
            <a:r>
              <a:rPr lang="en-US" sz="900"/>
              <a:t>PR sponsor signoff</a:t>
            </a:r>
          </a:p>
        </p:txBody>
      </p:sp>
      <p:sp>
        <p:nvSpPr>
          <p:cNvPr id="3089" name="Text Box 18"/>
          <p:cNvSpPr txBox="1">
            <a:spLocks noChangeArrowheads="1"/>
          </p:cNvSpPr>
          <p:nvPr/>
        </p:nvSpPr>
        <p:spPr bwMode="auto">
          <a:xfrm>
            <a:off x="1371600" y="2466975"/>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12713" indent="-112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65000"/>
              </a:lnSpc>
              <a:buFont typeface="Wingdings" pitchFamily="2" charset="2"/>
              <a:buNone/>
            </a:pPr>
            <a:r>
              <a:rPr lang="en-US" sz="900"/>
              <a:t>Schedule change</a:t>
            </a:r>
          </a:p>
          <a:p>
            <a:pPr eaLnBrk="1" hangingPunct="1">
              <a:lnSpc>
                <a:spcPct val="165000"/>
              </a:lnSpc>
              <a:buFont typeface="Wingdings" pitchFamily="2" charset="2"/>
              <a:buNone/>
            </a:pPr>
            <a:r>
              <a:rPr lang="en-US" sz="900"/>
              <a:t>Business owner signoff</a:t>
            </a:r>
          </a:p>
        </p:txBody>
      </p:sp>
      <p:sp>
        <p:nvSpPr>
          <p:cNvPr id="3090" name="Text Box 19"/>
          <p:cNvSpPr txBox="1">
            <a:spLocks noChangeArrowheads="1"/>
          </p:cNvSpPr>
          <p:nvPr/>
        </p:nvSpPr>
        <p:spPr bwMode="auto">
          <a:xfrm>
            <a:off x="250825" y="2489200"/>
            <a:ext cx="960438"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12713" indent="-112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65000"/>
              </a:lnSpc>
              <a:buFont typeface="Wingdings" pitchFamily="2" charset="2"/>
              <a:buNone/>
            </a:pPr>
            <a:r>
              <a:rPr lang="en-US" sz="900"/>
              <a:t>Budget change</a:t>
            </a:r>
          </a:p>
          <a:p>
            <a:pPr eaLnBrk="1" hangingPunct="1">
              <a:lnSpc>
                <a:spcPct val="165000"/>
              </a:lnSpc>
              <a:buFont typeface="Wingdings" pitchFamily="2" charset="2"/>
              <a:buNone/>
            </a:pPr>
            <a:r>
              <a:rPr lang="en-US" sz="900"/>
              <a:t>New baseline</a:t>
            </a:r>
          </a:p>
          <a:p>
            <a:pPr eaLnBrk="1" hangingPunct="1">
              <a:lnSpc>
                <a:spcPct val="165000"/>
              </a:lnSpc>
              <a:buFont typeface="Wingdings" pitchFamily="2" charset="2"/>
              <a:buNone/>
            </a:pPr>
            <a:r>
              <a:rPr lang="en-US" sz="900"/>
              <a:t>Updated IA*</a:t>
            </a:r>
          </a:p>
        </p:txBody>
      </p:sp>
      <p:sp>
        <p:nvSpPr>
          <p:cNvPr id="3091" name="Line 20"/>
          <p:cNvSpPr>
            <a:spLocks noChangeShapeType="1"/>
          </p:cNvSpPr>
          <p:nvPr/>
        </p:nvSpPr>
        <p:spPr bwMode="auto">
          <a:xfrm>
            <a:off x="152400" y="3276600"/>
            <a:ext cx="3810000" cy="0"/>
          </a:xfrm>
          <a:prstGeom prst="line">
            <a:avLst/>
          </a:prstGeom>
          <a:noFill/>
          <a:ln w="25400">
            <a:solidFill>
              <a:srgbClr val="009999"/>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92" name="Rectangle 21"/>
          <p:cNvSpPr>
            <a:spLocks noChangeArrowheads="1"/>
          </p:cNvSpPr>
          <p:nvPr/>
        </p:nvSpPr>
        <p:spPr bwMode="auto">
          <a:xfrm>
            <a:off x="228600" y="3321050"/>
            <a:ext cx="2114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a:solidFill>
                  <a:srgbClr val="000000"/>
                </a:solidFill>
              </a:rPr>
              <a:t>Executive Summary</a:t>
            </a:r>
          </a:p>
        </p:txBody>
      </p:sp>
      <p:sp>
        <p:nvSpPr>
          <p:cNvPr id="3093" name="Rectangle 52"/>
          <p:cNvSpPr>
            <a:spLocks noChangeArrowheads="1"/>
          </p:cNvSpPr>
          <p:nvPr/>
        </p:nvSpPr>
        <p:spPr bwMode="auto">
          <a:xfrm>
            <a:off x="152400" y="2816225"/>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sz="1200"/>
          </a:p>
        </p:txBody>
      </p:sp>
      <p:sp>
        <p:nvSpPr>
          <p:cNvPr id="3094" name="Rectangle 53"/>
          <p:cNvSpPr>
            <a:spLocks noChangeArrowheads="1"/>
          </p:cNvSpPr>
          <p:nvPr/>
        </p:nvSpPr>
        <p:spPr bwMode="auto">
          <a:xfrm>
            <a:off x="152400" y="3044825"/>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000" dirty="0" smtClean="0"/>
              <a:t>N/A</a:t>
            </a:r>
            <a:endParaRPr lang="en-US" sz="1000" dirty="0"/>
          </a:p>
        </p:txBody>
      </p:sp>
      <p:sp>
        <p:nvSpPr>
          <p:cNvPr id="3095" name="Rectangle 54"/>
          <p:cNvSpPr>
            <a:spLocks noChangeArrowheads="1"/>
          </p:cNvSpPr>
          <p:nvPr/>
        </p:nvSpPr>
        <p:spPr bwMode="auto">
          <a:xfrm>
            <a:off x="2736850" y="2601913"/>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200"/>
              <a:t>X</a:t>
            </a:r>
          </a:p>
        </p:txBody>
      </p:sp>
      <p:sp>
        <p:nvSpPr>
          <p:cNvPr id="3096" name="Rectangle 55"/>
          <p:cNvSpPr>
            <a:spLocks noChangeArrowheads="1"/>
          </p:cNvSpPr>
          <p:nvPr/>
        </p:nvSpPr>
        <p:spPr bwMode="auto">
          <a:xfrm>
            <a:off x="2736850" y="2843213"/>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200"/>
              <a:t>X</a:t>
            </a:r>
          </a:p>
        </p:txBody>
      </p:sp>
      <p:sp>
        <p:nvSpPr>
          <p:cNvPr id="3097" name="Rectangle 56"/>
          <p:cNvSpPr>
            <a:spLocks noChangeArrowheads="1"/>
          </p:cNvSpPr>
          <p:nvPr/>
        </p:nvSpPr>
        <p:spPr bwMode="auto">
          <a:xfrm>
            <a:off x="1282700" y="2589213"/>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200"/>
              <a:t>X</a:t>
            </a:r>
          </a:p>
        </p:txBody>
      </p:sp>
      <p:sp>
        <p:nvSpPr>
          <p:cNvPr id="3098" name="Rectangle 57"/>
          <p:cNvSpPr>
            <a:spLocks noChangeArrowheads="1"/>
          </p:cNvSpPr>
          <p:nvPr/>
        </p:nvSpPr>
        <p:spPr bwMode="auto">
          <a:xfrm>
            <a:off x="1282700" y="2801938"/>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200"/>
              <a:t>X</a:t>
            </a:r>
          </a:p>
        </p:txBody>
      </p:sp>
      <p:sp>
        <p:nvSpPr>
          <p:cNvPr id="3099" name="Rectangle 58"/>
          <p:cNvSpPr>
            <a:spLocks noChangeArrowheads="1"/>
          </p:cNvSpPr>
          <p:nvPr/>
        </p:nvSpPr>
        <p:spPr bwMode="auto">
          <a:xfrm>
            <a:off x="152400" y="2587625"/>
            <a:ext cx="136525" cy="1365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r>
              <a:rPr lang="en-US" sz="1200"/>
              <a:t>X</a:t>
            </a:r>
          </a:p>
        </p:txBody>
      </p:sp>
      <p:sp>
        <p:nvSpPr>
          <p:cNvPr id="3100" name="Text Box 59"/>
          <p:cNvSpPr txBox="1">
            <a:spLocks noChangeArrowheads="1"/>
          </p:cNvSpPr>
          <p:nvPr/>
        </p:nvSpPr>
        <p:spPr bwMode="auto">
          <a:xfrm>
            <a:off x="1752600" y="3095625"/>
            <a:ext cx="22012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none">
            <a:spAutoFit/>
          </a:bodyPr>
          <a:lstStyle>
            <a:lvl1pPr marL="114300" indent="-11430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spcBef>
                <a:spcPct val="20000"/>
              </a:spcBef>
              <a:buClr>
                <a:srgbClr val="009999"/>
              </a:buClr>
            </a:pPr>
            <a:r>
              <a:rPr lang="en-US" sz="800" dirty="0"/>
              <a:t>*for budget </a:t>
            </a:r>
            <a:r>
              <a:rPr lang="en-US" sz="800" dirty="0" smtClean="0"/>
              <a:t>change; total budget unchanged</a:t>
            </a:r>
            <a:endParaRPr lang="en-US" sz="800" dirty="0"/>
          </a:p>
        </p:txBody>
      </p:sp>
      <p:sp>
        <p:nvSpPr>
          <p:cNvPr id="3101" name="Text Box 60"/>
          <p:cNvSpPr txBox="1">
            <a:spLocks noChangeArrowheads="1"/>
          </p:cNvSpPr>
          <p:nvPr/>
        </p:nvSpPr>
        <p:spPr bwMode="auto">
          <a:xfrm>
            <a:off x="4114800" y="3200400"/>
            <a:ext cx="1682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rgbClr val="000000"/>
                </a:solidFill>
              </a:rPr>
              <a:t>Budget Change</a:t>
            </a:r>
          </a:p>
        </p:txBody>
      </p:sp>
      <p:sp>
        <p:nvSpPr>
          <p:cNvPr id="3102" name="Text Box 61"/>
          <p:cNvSpPr txBox="1">
            <a:spLocks noChangeArrowheads="1"/>
          </p:cNvSpPr>
          <p:nvPr/>
        </p:nvSpPr>
        <p:spPr bwMode="auto">
          <a:xfrm>
            <a:off x="4038600" y="1981200"/>
            <a:ext cx="18859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rgbClr val="000000"/>
                </a:solidFill>
              </a:rPr>
              <a:t>Schedule Change</a:t>
            </a:r>
          </a:p>
        </p:txBody>
      </p:sp>
      <p:sp>
        <p:nvSpPr>
          <p:cNvPr id="3103" name="Text Box 62"/>
          <p:cNvSpPr txBox="1">
            <a:spLocks noChangeArrowheads="1"/>
          </p:cNvSpPr>
          <p:nvPr/>
        </p:nvSpPr>
        <p:spPr bwMode="auto">
          <a:xfrm>
            <a:off x="4038600" y="658813"/>
            <a:ext cx="1592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solidFill>
                  <a:srgbClr val="000000"/>
                </a:solidFill>
              </a:rPr>
              <a:t>Scope Change</a:t>
            </a:r>
          </a:p>
        </p:txBody>
      </p:sp>
      <p:sp>
        <p:nvSpPr>
          <p:cNvPr id="3104" name="AutoShape 7"/>
          <p:cNvSpPr>
            <a:spLocks noChangeArrowheads="1"/>
          </p:cNvSpPr>
          <p:nvPr/>
        </p:nvSpPr>
        <p:spPr bwMode="auto">
          <a:xfrm>
            <a:off x="152400" y="990600"/>
            <a:ext cx="3657600" cy="1219200"/>
          </a:xfrm>
          <a:prstGeom prst="roundRect">
            <a:avLst>
              <a:gd name="adj" fmla="val 16667"/>
            </a:avLst>
          </a:prstGeom>
          <a:solidFill>
            <a:srgbClr val="FFFFCC"/>
          </a:solidFill>
          <a:ln w="12700">
            <a:solidFill>
              <a:srgbClr val="000000"/>
            </a:solidFill>
            <a:round/>
            <a:headEnd/>
            <a:tailEnd/>
          </a:ln>
          <a:effectLst>
            <a:outerShdw dist="35921" dir="2700000" algn="ctr" rotWithShape="0">
              <a:srgbClr val="009999"/>
            </a:outerShdw>
          </a:effectLst>
        </p:spPr>
        <p:txBody>
          <a:bodyPr/>
          <a:lstStyle/>
          <a:p>
            <a:pPr marL="114300" indent="-114300" defTabSz="820738" eaLnBrk="0" hangingPunct="0">
              <a:buClr>
                <a:srgbClr val="009999"/>
              </a:buClr>
              <a:buFont typeface="Arial" charset="0"/>
              <a:buNone/>
              <a:tabLst>
                <a:tab pos="1828800" algn="l"/>
              </a:tabLst>
            </a:pPr>
            <a:r>
              <a:rPr lang="en-US" sz="1000" b="1"/>
              <a:t>Source:</a:t>
            </a:r>
            <a:r>
              <a:rPr lang="en-US" sz="1000"/>
              <a:t> ERCOT</a:t>
            </a:r>
          </a:p>
          <a:p>
            <a:pPr marL="114300" indent="-114300" defTabSz="820738" eaLnBrk="0" hangingPunct="0">
              <a:buClr>
                <a:srgbClr val="009999"/>
              </a:buClr>
              <a:buFont typeface="Arial" charset="0"/>
              <a:buNone/>
              <a:tabLst>
                <a:tab pos="1828800" algn="l"/>
              </a:tabLst>
            </a:pPr>
            <a:r>
              <a:rPr lang="en-US" sz="1000" b="1"/>
              <a:t>Priority</a:t>
            </a:r>
            <a:r>
              <a:rPr lang="en-US" sz="1000"/>
              <a:t>:  2013	</a:t>
            </a:r>
            <a:r>
              <a:rPr lang="en-US" sz="1000" b="1"/>
              <a:t>Rank</a:t>
            </a:r>
            <a:r>
              <a:rPr lang="en-US" sz="1000"/>
              <a:t>: 205</a:t>
            </a:r>
          </a:p>
          <a:p>
            <a:pPr marL="114300" indent="-114300" defTabSz="820738" eaLnBrk="0" hangingPunct="0">
              <a:buClr>
                <a:srgbClr val="009999"/>
              </a:buClr>
              <a:buFont typeface="Arial" charset="0"/>
              <a:buNone/>
              <a:tabLst>
                <a:tab pos="1828800" algn="l"/>
              </a:tabLst>
            </a:pPr>
            <a:r>
              <a:rPr lang="en-US" sz="1000" b="1"/>
              <a:t>Reference:</a:t>
            </a:r>
            <a:r>
              <a:rPr lang="en-US" sz="1000"/>
              <a:t> </a:t>
            </a:r>
          </a:p>
          <a:p>
            <a:pPr marL="114300" indent="-114300" defTabSz="820738" eaLnBrk="0" hangingPunct="0">
              <a:buClr>
                <a:srgbClr val="009999"/>
              </a:buClr>
              <a:buFont typeface="Arial" charset="0"/>
              <a:buNone/>
              <a:tabLst>
                <a:tab pos="1828800" algn="l"/>
              </a:tabLst>
            </a:pPr>
            <a:endParaRPr lang="en-US" sz="1000"/>
          </a:p>
          <a:p>
            <a:pPr marL="114300" indent="-114300" defTabSz="820738" eaLnBrk="0" hangingPunct="0">
              <a:buClr>
                <a:srgbClr val="009999"/>
              </a:buClr>
              <a:buFont typeface="Arial" charset="0"/>
              <a:buNone/>
              <a:tabLst>
                <a:tab pos="1828800" algn="l"/>
              </a:tabLst>
            </a:pPr>
            <a:r>
              <a:rPr lang="en-US" sz="1000" b="1"/>
              <a:t>Project Description</a:t>
            </a:r>
            <a:r>
              <a:rPr lang="en-US" sz="1000"/>
              <a:t>:</a:t>
            </a:r>
            <a:r>
              <a:rPr lang="en-US" sz="900"/>
              <a:t>	</a:t>
            </a:r>
          </a:p>
          <a:p>
            <a:pPr marL="114300" indent="-114300" defTabSz="820738" eaLnBrk="0" hangingPunct="0">
              <a:buClr>
                <a:srgbClr val="009999"/>
              </a:buClr>
              <a:buFont typeface="Arial" charset="0"/>
              <a:buNone/>
              <a:tabLst>
                <a:tab pos="1828800" algn="l"/>
              </a:tabLst>
            </a:pPr>
            <a:r>
              <a:rPr lang="en-US" sz="900"/>
              <a:t>Upgrade the hardware and install the latest scynchrophasor software in iTest.</a:t>
            </a:r>
          </a:p>
          <a:p>
            <a:pPr marL="114300" indent="-114300" defTabSz="820738" eaLnBrk="0" hangingPunct="0">
              <a:buClr>
                <a:srgbClr val="009999"/>
              </a:buClr>
              <a:buFont typeface="Arial" charset="0"/>
              <a:buNone/>
              <a:tabLst>
                <a:tab pos="1828800" algn="l"/>
              </a:tabLst>
            </a:pPr>
            <a:endParaRPr lang="en-US" sz="900"/>
          </a:p>
        </p:txBody>
      </p:sp>
      <p:sp>
        <p:nvSpPr>
          <p:cNvPr id="3105" name="Text Box 3"/>
          <p:cNvSpPr txBox="1">
            <a:spLocks noChangeArrowheads="1"/>
          </p:cNvSpPr>
          <p:nvPr/>
        </p:nvSpPr>
        <p:spPr bwMode="auto">
          <a:xfrm>
            <a:off x="0" y="0"/>
            <a:ext cx="453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dirty="0">
                <a:solidFill>
                  <a:srgbClr val="FFFF66"/>
                </a:solidFill>
              </a:rPr>
              <a:t>PR098-01 EPG </a:t>
            </a:r>
            <a:r>
              <a:rPr lang="en-US" b="1" dirty="0" err="1">
                <a:solidFill>
                  <a:srgbClr val="FFFF66"/>
                </a:solidFill>
              </a:rPr>
              <a:t>Synchrophasor</a:t>
            </a:r>
            <a:r>
              <a:rPr lang="en-US" b="1" dirty="0">
                <a:solidFill>
                  <a:srgbClr val="FFFF66"/>
                </a:solidFill>
              </a:rPr>
              <a:t> Upgrade</a:t>
            </a:r>
          </a:p>
        </p:txBody>
      </p:sp>
      <p:sp>
        <p:nvSpPr>
          <p:cNvPr id="3106" name="Text Box 4"/>
          <p:cNvSpPr txBox="1">
            <a:spLocks noChangeArrowheads="1"/>
          </p:cNvSpPr>
          <p:nvPr/>
        </p:nvSpPr>
        <p:spPr bwMode="auto">
          <a:xfrm>
            <a:off x="0" y="409575"/>
            <a:ext cx="9144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i="1" u="sng" dirty="0">
                <a:solidFill>
                  <a:schemeClr val="bg1"/>
                </a:solidFill>
              </a:rPr>
              <a:t>Exec Sponsor</a:t>
            </a:r>
            <a:r>
              <a:rPr lang="en-US" sz="1200" b="1" dirty="0">
                <a:solidFill>
                  <a:schemeClr val="bg1"/>
                </a:solidFill>
              </a:rPr>
              <a:t>: K. McIntyre     </a:t>
            </a:r>
            <a:r>
              <a:rPr lang="en-US" sz="1200" b="1" i="1" u="sng" dirty="0">
                <a:solidFill>
                  <a:schemeClr val="bg1"/>
                </a:solidFill>
              </a:rPr>
              <a:t>PR Sponsor</a:t>
            </a:r>
            <a:r>
              <a:rPr lang="en-US" sz="1200" b="1" dirty="0">
                <a:solidFill>
                  <a:schemeClr val="bg1"/>
                </a:solidFill>
              </a:rPr>
              <a:t>: D. Woodfin      </a:t>
            </a:r>
            <a:r>
              <a:rPr lang="en-US" sz="1200" b="1" i="1" u="sng" dirty="0">
                <a:solidFill>
                  <a:schemeClr val="bg1"/>
                </a:solidFill>
              </a:rPr>
              <a:t>Bus Owner</a:t>
            </a:r>
            <a:r>
              <a:rPr lang="en-US" sz="1200" b="1" dirty="0">
                <a:solidFill>
                  <a:schemeClr val="bg1"/>
                </a:solidFill>
              </a:rPr>
              <a:t>: B. Blevins</a:t>
            </a:r>
            <a:r>
              <a:rPr lang="en-US" sz="1200" dirty="0">
                <a:solidFill>
                  <a:schemeClr val="bg1"/>
                </a:solidFill>
              </a:rPr>
              <a:t> </a:t>
            </a:r>
            <a:r>
              <a:rPr lang="en-US" sz="1200" b="1" dirty="0">
                <a:solidFill>
                  <a:schemeClr val="bg1"/>
                </a:solidFill>
              </a:rPr>
              <a:t>    </a:t>
            </a:r>
            <a:r>
              <a:rPr lang="en-US" sz="1200" b="1" i="1" u="sng" dirty="0">
                <a:solidFill>
                  <a:schemeClr val="bg1"/>
                </a:solidFill>
              </a:rPr>
              <a:t>PM</a:t>
            </a:r>
            <a:r>
              <a:rPr lang="en-US" sz="1200" b="1" dirty="0">
                <a:solidFill>
                  <a:schemeClr val="bg1"/>
                </a:solidFill>
              </a:rPr>
              <a:t>: D. DiCarlo</a:t>
            </a:r>
            <a:r>
              <a:rPr lang="en-US" sz="1200" dirty="0">
                <a:solidFill>
                  <a:schemeClr val="bg1"/>
                </a:solidFill>
              </a:rPr>
              <a:t>     </a:t>
            </a:r>
            <a:r>
              <a:rPr lang="en-US" sz="1200" b="1" i="1" u="sng" dirty="0">
                <a:solidFill>
                  <a:schemeClr val="bg1"/>
                </a:solidFill>
              </a:rPr>
              <a:t>Product </a:t>
            </a:r>
            <a:r>
              <a:rPr lang="en-US" sz="1200" b="1" i="1" u="sng" dirty="0" err="1">
                <a:solidFill>
                  <a:schemeClr val="bg1"/>
                </a:solidFill>
              </a:rPr>
              <a:t>Mgr</a:t>
            </a:r>
            <a:r>
              <a:rPr lang="en-US" sz="1200" b="1" dirty="0">
                <a:solidFill>
                  <a:schemeClr val="bg1"/>
                </a:solidFill>
              </a:rPr>
              <a:t>: S. White</a:t>
            </a:r>
          </a:p>
        </p:txBody>
      </p:sp>
      <p:graphicFrame>
        <p:nvGraphicFramePr>
          <p:cNvPr id="3107" name="Object 3"/>
          <p:cNvGraphicFramePr>
            <a:graphicFrameLocks noChangeAspect="1"/>
          </p:cNvGraphicFramePr>
          <p:nvPr/>
        </p:nvGraphicFramePr>
        <p:xfrm>
          <a:off x="4238625" y="3498850"/>
          <a:ext cx="4352925" cy="2276475"/>
        </p:xfrm>
        <a:graphic>
          <a:graphicData uri="http://schemas.openxmlformats.org/presentationml/2006/ole">
            <mc:AlternateContent xmlns:mc="http://schemas.openxmlformats.org/markup-compatibility/2006">
              <mc:Choice xmlns:v="urn:schemas-microsoft-com:vml" Requires="v">
                <p:oleObj spid="_x0000_s3108" name="Worksheet" r:id="rId4" imgW="4352922" imgH="2276543" progId="Excel.Sheet.12">
                  <p:embed/>
                </p:oleObj>
              </mc:Choice>
              <mc:Fallback>
                <p:oleObj name="Worksheet" r:id="rId4" imgW="4352922" imgH="2276543" progId="Excel.Sheet.1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8625" y="3498850"/>
                        <a:ext cx="435292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Executive Review</a:t>
            </a:r>
          </a:p>
        </p:txBody>
      </p:sp>
      <p:sp>
        <p:nvSpPr>
          <p:cNvPr id="4099" name="Date Placeholder 5"/>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Date</a:t>
            </a:r>
          </a:p>
        </p:txBody>
      </p:sp>
      <p:sp>
        <p:nvSpPr>
          <p:cNvPr id="4100" name="Rectangle 2"/>
          <p:cNvSpPr>
            <a:spLocks noGrp="1" noChangeArrowheads="1"/>
          </p:cNvSpPr>
          <p:nvPr>
            <p:ph type="title"/>
          </p:nvPr>
        </p:nvSpPr>
        <p:spPr>
          <a:xfrm>
            <a:off x="2451100" y="0"/>
            <a:ext cx="6692900" cy="685800"/>
          </a:xfrm>
        </p:spPr>
        <p:txBody>
          <a:bodyPr/>
          <a:lstStyle/>
          <a:p>
            <a:pPr algn="r" eaLnBrk="1" hangingPunct="1"/>
            <a:r>
              <a:rPr lang="en-US" dirty="0" smtClean="0"/>
              <a:t>PR098-01 EPG </a:t>
            </a:r>
            <a:r>
              <a:rPr lang="en-US" dirty="0" err="1" smtClean="0"/>
              <a:t>Synchrophasor</a:t>
            </a:r>
            <a:r>
              <a:rPr lang="en-US" dirty="0" smtClean="0"/>
              <a:t> Upgrade</a:t>
            </a:r>
            <a:br>
              <a:rPr lang="en-US" dirty="0" smtClean="0"/>
            </a:br>
            <a:r>
              <a:rPr lang="en-US" dirty="0" smtClean="0"/>
              <a:t>Resource Plan – </a:t>
            </a:r>
            <a:r>
              <a:rPr lang="en-US" dirty="0" smtClean="0"/>
              <a:t>Planning</a:t>
            </a:r>
            <a:endParaRPr lang="en-US" dirty="0" smtClean="0"/>
          </a:p>
        </p:txBody>
      </p:sp>
      <p:sp>
        <p:nvSpPr>
          <p:cNvPr id="4101" name="Text Box 16"/>
          <p:cNvSpPr txBox="1">
            <a:spLocks noChangeArrowheads="1"/>
          </p:cNvSpPr>
          <p:nvPr/>
        </p:nvSpPr>
        <p:spPr bwMode="auto">
          <a:xfrm>
            <a:off x="1581150" y="6467475"/>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06/12/13</a:t>
            </a:r>
          </a:p>
        </p:txBody>
      </p:sp>
      <p:graphicFrame>
        <p:nvGraphicFramePr>
          <p:cNvPr id="5" name="Table 4"/>
          <p:cNvGraphicFramePr>
            <a:graphicFrameLocks noGrp="1"/>
          </p:cNvGraphicFramePr>
          <p:nvPr/>
        </p:nvGraphicFramePr>
        <p:xfrm>
          <a:off x="457200" y="1187450"/>
          <a:ext cx="8229598" cy="4483101"/>
        </p:xfrm>
        <a:graphic>
          <a:graphicData uri="http://schemas.openxmlformats.org/drawingml/2006/table">
            <a:tbl>
              <a:tblPr/>
              <a:tblGrid>
                <a:gridCol w="1951377"/>
                <a:gridCol w="432407"/>
                <a:gridCol w="1685280"/>
                <a:gridCol w="354796"/>
                <a:gridCol w="365883"/>
                <a:gridCol w="365883"/>
                <a:gridCol w="365883"/>
                <a:gridCol w="365883"/>
                <a:gridCol w="365883"/>
                <a:gridCol w="365883"/>
                <a:gridCol w="365883"/>
                <a:gridCol w="587630"/>
                <a:gridCol w="656927"/>
              </a:tblGrid>
              <a:tr h="166349">
                <a:tc gridSpan="3">
                  <a:txBody>
                    <a:bodyPr/>
                    <a:lstStyle/>
                    <a:p>
                      <a:pPr algn="l" fontAlgn="b"/>
                      <a:r>
                        <a:rPr lang="en-US" sz="1000" b="1" i="1" u="none" strike="noStrike" dirty="0">
                          <a:solidFill>
                            <a:srgbClr val="000000"/>
                          </a:solidFill>
                          <a:effectLst/>
                          <a:latin typeface="Calibri"/>
                        </a:rPr>
                        <a:t>Project: PR098-01 EPG Synchrophasor Upgrade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900" b="0" i="0" u="none" strike="noStrike" dirty="0">
                          <a:effectLst/>
                          <a:latin typeface="Arial"/>
                        </a:rPr>
                        <a:t>2013</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l" fontAlgn="b"/>
                      <a:r>
                        <a:rPr lang="en-US" sz="900" b="0" i="0" u="none" strike="noStrike" dirty="0">
                          <a:effectLst/>
                          <a:latin typeface="Arial"/>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0"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332697">
                <a:tc>
                  <a:txBody>
                    <a:bodyPr/>
                    <a:lstStyle/>
                    <a:p>
                      <a:pPr algn="ctr" fontAlgn="ctr"/>
                      <a:r>
                        <a:rPr lang="en-US" sz="900" b="0" i="0" u="none" strike="noStrike" dirty="0">
                          <a:effectLst/>
                          <a:latin typeface="Arial"/>
                        </a:rPr>
                        <a:t>Department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Dept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Supporting Team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Jun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Jul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Aug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Sep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Oct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Nov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Dec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1000" b="1" i="0" u="none" strike="noStrike" dirty="0">
                          <a:solidFill>
                            <a:srgbClr val="000000"/>
                          </a:solidFill>
                          <a:effectLst/>
                          <a:latin typeface="Calibri"/>
                        </a:rPr>
                        <a:t>2013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1000" b="1" i="0" u="none" strike="noStrike" dirty="0">
                          <a:solidFill>
                            <a:srgbClr val="000000"/>
                          </a:solidFill>
                          <a:effectLst/>
                          <a:latin typeface="Calibri"/>
                        </a:rPr>
                        <a:t>Execution Total Hours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1" u="none" strike="noStrike" dirty="0">
                          <a:solidFill>
                            <a:srgbClr val="000000"/>
                          </a:solidFill>
                          <a:effectLst/>
                          <a:latin typeface="Calibri"/>
                        </a:rPr>
                        <a:t>Internal Resources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ctr"/>
                      <a:r>
                        <a:rPr lang="en-US" sz="900" b="0"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dirty="0">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166349">
                <a:tc>
                  <a:txBody>
                    <a:bodyPr/>
                    <a:lstStyle/>
                    <a:p>
                      <a:pPr algn="l" fontAlgn="b"/>
                      <a:r>
                        <a:rPr lang="en-US" sz="900" b="0" i="0" u="none" strike="noStrike" dirty="0">
                          <a:effectLst/>
                          <a:latin typeface="Arial"/>
                        </a:rPr>
                        <a:t>General Counsel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effectLst/>
                          <a:latin typeface="Arial"/>
                        </a:rPr>
                        <a:t>120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effectLst/>
                          <a:latin typeface="Arial"/>
                        </a:rPr>
                        <a:t>Barden Christopher;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dirty="0">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dirty="0">
                          <a:effectLst/>
                          <a:latin typeface="Arial"/>
                        </a:rPr>
                        <a:t>System Engineering &amp; Admin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effectLst/>
                          <a:latin typeface="Arial"/>
                        </a:rPr>
                        <a:t>310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effectLst/>
                          <a:latin typeface="Arial"/>
                        </a:rPr>
                        <a:t>Castro Frank;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dirty="0">
                          <a:effectLst/>
                          <a:latin typeface="Arial"/>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dirty="0">
                          <a:effectLst/>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dirty="0">
                          <a:effectLst/>
                          <a:latin typeface="Arial"/>
                        </a:rPr>
                        <a:t>Network &amp; </a:t>
                      </a:r>
                      <a:r>
                        <a:rPr lang="en-US" sz="900" b="0" i="0" u="none" strike="noStrike" dirty="0" err="1">
                          <a:effectLst/>
                          <a:latin typeface="Arial"/>
                        </a:rPr>
                        <a:t>Deskside</a:t>
                      </a:r>
                      <a:r>
                        <a:rPr lang="en-US" sz="900" b="0" i="0" u="none" strike="noStrike" dirty="0">
                          <a:effectLst/>
                          <a:latin typeface="Arial"/>
                        </a:rPr>
                        <a:t> Services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Strauss Ken;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82792">
                <a:tc>
                  <a:txBody>
                    <a:bodyPr/>
                    <a:lstStyle/>
                    <a:p>
                      <a:pPr algn="l" fontAlgn="b"/>
                      <a:r>
                        <a:rPr lang="en-US" sz="900" b="0" i="0" u="none" strike="noStrike">
                          <a:effectLst/>
                          <a:latin typeface="Arial"/>
                        </a:rPr>
                        <a:t>Database Administration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Dahl Steve; Pradhan Puskar; Culley Tyrone;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82792">
                <a:tc>
                  <a:txBody>
                    <a:bodyPr/>
                    <a:lstStyle/>
                    <a:p>
                      <a:pPr algn="l" fontAlgn="b"/>
                      <a:r>
                        <a:rPr lang="en-US" sz="900" b="0" i="0" u="none" strike="noStrike">
                          <a:effectLst/>
                          <a:latin typeface="Arial"/>
                        </a:rPr>
                        <a:t>Critical Infrastructure Security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Breed Ryan; Choy Jackson; Quintanilla Luis;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a:effectLst/>
                          <a:latin typeface="Arial"/>
                        </a:rPr>
                        <a:t>Release Management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Wyatt Lynn;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a:effectLst/>
                          <a:latin typeface="Arial"/>
                        </a:rPr>
                        <a:t>IT Support Services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Ebbers Tim;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424189">
                <a:tc>
                  <a:txBody>
                    <a:bodyPr/>
                    <a:lstStyle/>
                    <a:p>
                      <a:pPr algn="l" fontAlgn="b"/>
                      <a:r>
                        <a:rPr lang="en-US" sz="900" b="0" i="0" u="none" strike="noStrike">
                          <a:effectLst/>
                          <a:latin typeface="Arial"/>
                        </a:rPr>
                        <a:t>EMMS Production Support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Gajjela Venkat; Liu Wei; Staples Sinoun;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a:effectLst/>
                          <a:latin typeface="Arial"/>
                        </a:rPr>
                        <a:t>Advanced Network Applications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424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Nuthalapati Sarma;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a:effectLst/>
                          <a:latin typeface="Arial"/>
                        </a:rPr>
                        <a:t>Operations Engineering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426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Blevins Bill;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b"/>
                      <a:r>
                        <a:rPr lang="en-US" sz="900" b="0" i="0" u="none" strike="noStrike">
                          <a:effectLst/>
                          <a:latin typeface="Arial"/>
                        </a:rPr>
                        <a:t>Integrated Testing &amp; Portfolio Mgmt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Tummala Ravi;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1" u="none" strike="noStrike">
                          <a:solidFill>
                            <a:srgbClr val="000000"/>
                          </a:solidFill>
                          <a:effectLst/>
                          <a:latin typeface="Calibri"/>
                        </a:rPr>
                        <a:t>External Resources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166349">
                <a:tc>
                  <a:txBody>
                    <a:bodyPr/>
                    <a:lstStyle/>
                    <a:p>
                      <a:pPr algn="l" fontAlgn="b"/>
                      <a:r>
                        <a:rPr lang="en-US" sz="900" b="0" i="0" u="none" strike="noStrike">
                          <a:effectLst/>
                          <a:latin typeface="Arial"/>
                        </a:rPr>
                        <a:t>Business Integration Projects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670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DiCarlo Dan;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1" u="none" strike="noStrike">
                          <a:solidFill>
                            <a:srgbClr val="000000"/>
                          </a:solidFill>
                          <a:effectLst/>
                          <a:latin typeface="Calibri"/>
                        </a:rPr>
                        <a:t>Vendor Resources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166349">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ctr"/>
                      <a:r>
                        <a:rPr lang="en-US" sz="900" b="1"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0" u="none" strike="noStrike">
                          <a:solidFill>
                            <a:srgbClr val="000000"/>
                          </a:solidFill>
                          <a:effectLst/>
                          <a:latin typeface="Calibri"/>
                        </a:rPr>
                        <a:t>Total Hours - Internal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125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188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188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0" u="none" strike="noStrike">
                          <a:solidFill>
                            <a:srgbClr val="000000"/>
                          </a:solidFill>
                          <a:effectLst/>
                          <a:latin typeface="Calibri"/>
                        </a:rPr>
                        <a:t>Total Hours - External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66349">
                <a:tc>
                  <a:txBody>
                    <a:bodyPr/>
                    <a:lstStyle/>
                    <a:p>
                      <a:pPr algn="l" fontAlgn="ctr"/>
                      <a:r>
                        <a:rPr lang="en-US" sz="1000" b="1" i="0" u="none" strike="noStrike">
                          <a:solidFill>
                            <a:srgbClr val="000000"/>
                          </a:solidFill>
                          <a:effectLst/>
                          <a:latin typeface="Calibri"/>
                        </a:rPr>
                        <a:t>Total Hours - External - Vendor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ctr"/>
                      <a:r>
                        <a:rPr lang="en-US" sz="900" b="0" i="0" u="none" strike="noStrike">
                          <a:effectLst/>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900" b="0" i="0" u="none" strike="noStrike">
                          <a:effectLst/>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000" b="1" i="0" u="none" strike="noStrike">
                          <a:solidFill>
                            <a:srgbClr val="000000"/>
                          </a:solidFill>
                          <a:effectLst/>
                          <a:latin typeface="Calibri"/>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900" b="1" i="0" u="none" strike="noStrike" dirty="0">
                          <a:effectLst/>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Executive Review</a:t>
            </a:r>
          </a:p>
        </p:txBody>
      </p:sp>
      <p:sp>
        <p:nvSpPr>
          <p:cNvPr id="5123" name="Date Placeholder 5"/>
          <p:cNvSpPr>
            <a:spLocks noGrp="1"/>
          </p:cNvSpPr>
          <p:nvPr>
            <p:ph type="dt"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Date</a:t>
            </a:r>
          </a:p>
        </p:txBody>
      </p:sp>
      <p:sp>
        <p:nvSpPr>
          <p:cNvPr id="5124" name="Rectangle 2"/>
          <p:cNvSpPr>
            <a:spLocks noGrp="1" noChangeArrowheads="1"/>
          </p:cNvSpPr>
          <p:nvPr>
            <p:ph type="title"/>
          </p:nvPr>
        </p:nvSpPr>
        <p:spPr>
          <a:xfrm>
            <a:off x="2590800" y="0"/>
            <a:ext cx="6553200" cy="685800"/>
          </a:xfrm>
        </p:spPr>
        <p:txBody>
          <a:bodyPr/>
          <a:lstStyle/>
          <a:p>
            <a:pPr algn="r" eaLnBrk="1" hangingPunct="1"/>
            <a:r>
              <a:rPr lang="en-US" dirty="0" smtClean="0"/>
              <a:t>PR098-01 EPG </a:t>
            </a:r>
            <a:r>
              <a:rPr lang="en-US" dirty="0" err="1" smtClean="0"/>
              <a:t>Synchrophasor</a:t>
            </a:r>
            <a:r>
              <a:rPr lang="en-US" dirty="0" smtClean="0"/>
              <a:t> Upgrade</a:t>
            </a:r>
            <a:br>
              <a:rPr lang="en-US" dirty="0" smtClean="0"/>
            </a:br>
            <a:r>
              <a:rPr lang="en-US" dirty="0" smtClean="0"/>
              <a:t>Cash Flow – </a:t>
            </a:r>
            <a:r>
              <a:rPr lang="en-US" dirty="0" smtClean="0"/>
              <a:t>Planning</a:t>
            </a:r>
            <a:endParaRPr lang="en-US" dirty="0" smtClean="0"/>
          </a:p>
        </p:txBody>
      </p:sp>
      <p:sp>
        <p:nvSpPr>
          <p:cNvPr id="5125" name="Text Box 16"/>
          <p:cNvSpPr txBox="1">
            <a:spLocks noChangeArrowheads="1"/>
          </p:cNvSpPr>
          <p:nvPr/>
        </p:nvSpPr>
        <p:spPr bwMode="auto">
          <a:xfrm>
            <a:off x="1581150" y="6467475"/>
            <a:ext cx="781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a:t>06/12/13</a:t>
            </a:r>
          </a:p>
        </p:txBody>
      </p:sp>
      <p:graphicFrame>
        <p:nvGraphicFramePr>
          <p:cNvPr id="3" name="Table 2"/>
          <p:cNvGraphicFramePr>
            <a:graphicFrameLocks noGrp="1"/>
          </p:cNvGraphicFramePr>
          <p:nvPr/>
        </p:nvGraphicFramePr>
        <p:xfrm>
          <a:off x="757238" y="944563"/>
          <a:ext cx="7629526" cy="4968872"/>
        </p:xfrm>
        <a:graphic>
          <a:graphicData uri="http://schemas.openxmlformats.org/drawingml/2006/table">
            <a:tbl>
              <a:tblPr/>
              <a:tblGrid>
                <a:gridCol w="213753"/>
                <a:gridCol w="87444"/>
                <a:gridCol w="1321381"/>
                <a:gridCol w="517379"/>
                <a:gridCol w="602394"/>
                <a:gridCol w="505235"/>
                <a:gridCol w="505235"/>
                <a:gridCol w="505235"/>
                <a:gridCol w="505235"/>
                <a:gridCol w="505235"/>
                <a:gridCol w="505235"/>
                <a:gridCol w="505235"/>
                <a:gridCol w="505235"/>
                <a:gridCol w="845295"/>
              </a:tblGrid>
              <a:tr h="123968">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tcPr>
                </a:tc>
              </a:tr>
              <a:tr h="123968">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Project Name:</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1"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gridSpan="10">
                  <a:txBody>
                    <a:bodyPr/>
                    <a:lstStyle/>
                    <a:p>
                      <a:pPr algn="l" fontAlgn="b"/>
                      <a:r>
                        <a:rPr lang="en-US" sz="800" b="1" i="0" u="none" strike="noStrike">
                          <a:effectLst/>
                          <a:latin typeface="Arial"/>
                        </a:rPr>
                        <a:t>PR098-01 EPG Synchrophasor Upgrade</a:t>
                      </a:r>
                    </a:p>
                  </a:txBody>
                  <a:tcPr marL="0" marR="0" marT="0"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1945">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123968">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ERCOT Project Sponsor:</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gridSpan="10">
                  <a:txBody>
                    <a:bodyPr/>
                    <a:lstStyle/>
                    <a:p>
                      <a:pPr algn="l" fontAlgn="b"/>
                      <a:r>
                        <a:rPr lang="en-US" sz="800" b="0" i="0" u="none" strike="noStrike">
                          <a:effectLst/>
                          <a:latin typeface="Arial"/>
                        </a:rPr>
                        <a:t>Dan Woodfin</a:t>
                      </a:r>
                    </a:p>
                  </a:txBody>
                  <a:tcPr marL="0" marR="0" marT="0"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3968">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EROCT Project Manager:</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gridSpan="10">
                  <a:txBody>
                    <a:bodyPr/>
                    <a:lstStyle/>
                    <a:p>
                      <a:pPr algn="l" fontAlgn="b"/>
                      <a:r>
                        <a:rPr lang="en-US" sz="800" b="0" i="0" u="none" strike="noStrike">
                          <a:effectLst/>
                          <a:latin typeface="Arial"/>
                        </a:rPr>
                        <a:t>Dan DiCarlo</a:t>
                      </a:r>
                    </a:p>
                  </a:txBody>
                  <a:tcPr marL="0" marR="0" marT="0"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1945">
                <a:tc>
                  <a:txBody>
                    <a:bodyPr/>
                    <a:lstStyle/>
                    <a:p>
                      <a:pPr algn="l" fontAlgn="b"/>
                      <a:r>
                        <a:rPr lang="en-US" sz="800" b="0" i="0" u="none" strike="noStrike">
                          <a:effectLst/>
                          <a:latin typeface="Arial"/>
                        </a:rPr>
                        <a:t> </a:t>
                      </a:r>
                    </a:p>
                  </a:txBody>
                  <a:tcPr marL="0" marR="0" marT="0"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tcPr>
                </a:tc>
              </a:tr>
              <a:tr h="123968">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rowSpan="3">
                  <a:txBody>
                    <a:bodyPr/>
                    <a:lstStyle/>
                    <a:p>
                      <a:pPr algn="ctr" fontAlgn="ctr"/>
                      <a:r>
                        <a:rPr lang="en-US" sz="800" b="0" i="0" u="none" strike="noStrike">
                          <a:effectLst/>
                          <a:latin typeface="Arial"/>
                        </a:rPr>
                        <a:t>Current Yr</a:t>
                      </a:r>
                      <a:br>
                        <a:rPr lang="en-US" sz="800" b="0" i="0" u="none" strike="noStrike">
                          <a:effectLst/>
                          <a:latin typeface="Arial"/>
                        </a:rPr>
                      </a:br>
                      <a:r>
                        <a:rPr lang="en-US" sz="800" b="0" i="0" u="none" strike="noStrike">
                          <a:effectLst/>
                          <a:latin typeface="Arial"/>
                        </a:rPr>
                        <a:t>Committed</a:t>
                      </a:r>
                      <a:br>
                        <a:rPr lang="en-US" sz="800" b="0" i="0" u="none" strike="noStrike">
                          <a:effectLst/>
                          <a:latin typeface="Arial"/>
                        </a:rPr>
                      </a:br>
                      <a:r>
                        <a:rPr lang="en-US" sz="800" b="0" i="0" u="none" strike="noStrike">
                          <a:effectLst/>
                          <a:latin typeface="Arial"/>
                        </a:rPr>
                        <a:t> to Date</a:t>
                      </a:r>
                    </a:p>
                  </a:txBody>
                  <a:tcPr marL="0" marR="0" marT="0" marB="0" anchor="ctr">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r>
              <a:tr h="123968">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rowSpan="2">
                  <a:txBody>
                    <a:bodyPr/>
                    <a:lstStyle/>
                    <a:p>
                      <a:pPr algn="ctr" fontAlgn="b"/>
                      <a:r>
                        <a:rPr lang="en-US" sz="800" b="0" i="0" u="none" strike="noStrike">
                          <a:effectLst/>
                          <a:latin typeface="Arial"/>
                        </a:rPr>
                        <a:t>Prior Yr </a:t>
                      </a:r>
                      <a:br>
                        <a:rPr lang="en-US" sz="800" b="0" i="0" u="none" strike="noStrike">
                          <a:effectLst/>
                          <a:latin typeface="Arial"/>
                        </a:rPr>
                      </a:br>
                      <a:r>
                        <a:rPr lang="en-US" sz="800" b="0" i="0" u="none" strike="noStrike">
                          <a:effectLst/>
                          <a:latin typeface="Arial"/>
                        </a:rPr>
                        <a:t>Spend</a:t>
                      </a:r>
                    </a:p>
                  </a:txBody>
                  <a:tcPr marL="0" marR="0" marT="0" marB="0" anchor="b">
                    <a:lnL>
                      <a:noFill/>
                    </a:lnL>
                    <a:lnR>
                      <a:noFill/>
                    </a:lnR>
                    <a:lnT>
                      <a:noFill/>
                    </a:lnT>
                    <a:lnB>
                      <a:noFill/>
                    </a:lnB>
                    <a:solidFill>
                      <a:srgbClr val="C0C0C0"/>
                    </a:solidFill>
                  </a:tcPr>
                </a:tc>
                <a:tc vMerge="1">
                  <a:txBody>
                    <a:bodyPr/>
                    <a:lstStyle/>
                    <a:p>
                      <a:endParaRPr lang="en-US"/>
                    </a:p>
                  </a:txBody>
                  <a:tcPr/>
                </a:tc>
                <a:tc>
                  <a:txBody>
                    <a:bodyPr/>
                    <a:lstStyle/>
                    <a:p>
                      <a:pPr algn="ctr" fontAlgn="b"/>
                      <a:r>
                        <a:rPr lang="en-US" sz="800" b="0" i="0" u="none" strike="noStrike">
                          <a:effectLst/>
                          <a:latin typeface="Arial"/>
                        </a:rPr>
                        <a:t>6</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7</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8</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9</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10</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11</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12</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Phase</a:t>
                      </a:r>
                    </a:p>
                  </a:txBody>
                  <a:tcPr marL="0" marR="0" marT="0" marB="0" anchor="b">
                    <a:lnL>
                      <a:noFill/>
                    </a:lnL>
                    <a:lnR>
                      <a:noFill/>
                    </a:lnR>
                    <a:lnT>
                      <a:noFill/>
                    </a:lnT>
                    <a:lnB>
                      <a:noFill/>
                    </a:lnB>
                    <a:solidFill>
                      <a:srgbClr val="C0C0C0"/>
                    </a:solidFill>
                  </a:tcPr>
                </a:tc>
                <a:tc rowSpan="2">
                  <a:txBody>
                    <a:bodyPr/>
                    <a:lstStyle/>
                    <a:p>
                      <a:pPr algn="ctr" fontAlgn="b"/>
                      <a:r>
                        <a:rPr lang="en-US" sz="800" b="0" i="0" u="none" strike="noStrike">
                          <a:effectLst/>
                          <a:latin typeface="Arial"/>
                        </a:rPr>
                        <a:t>2013 Planning Total</a:t>
                      </a:r>
                    </a:p>
                  </a:txBody>
                  <a:tcPr marL="0" marR="0" marT="0" marB="0" anchor="b">
                    <a:lnL>
                      <a:noFill/>
                    </a:lnL>
                    <a:lnR>
                      <a:noFill/>
                    </a:lnR>
                    <a:lnT>
                      <a:noFill/>
                    </a:lnT>
                    <a:lnB>
                      <a:noFill/>
                    </a:lnB>
                    <a:solidFill>
                      <a:srgbClr val="C0C0C0"/>
                    </a:solidFill>
                  </a:tcPr>
                </a:tc>
              </a:tr>
              <a:tr h="123968">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a:noFill/>
                    </a:lnB>
                    <a:solidFill>
                      <a:srgbClr val="C0C0C0"/>
                    </a:solidFill>
                  </a:tcPr>
                </a:tc>
                <a:tc>
                  <a:txBody>
                    <a:bodyPr/>
                    <a:lstStyle/>
                    <a:p>
                      <a:pPr algn="l" fontAlgn="b"/>
                      <a:r>
                        <a:rPr lang="en-US" sz="800" b="0" i="0" u="none" strike="noStrike">
                          <a:effectLst/>
                          <a:latin typeface="Arial"/>
                        </a:rPr>
                        <a:t>Cost Category</a:t>
                      </a:r>
                    </a:p>
                  </a:txBody>
                  <a:tcPr marL="0" marR="0" marT="0" marB="0" anchor="b">
                    <a:lnL>
                      <a:noFill/>
                    </a:lnL>
                    <a:lnR>
                      <a:noFill/>
                    </a:lnR>
                    <a:lnT>
                      <a:noFill/>
                    </a:lnT>
                    <a:lnB>
                      <a:noFill/>
                    </a:lnB>
                    <a:solidFill>
                      <a:srgbClr val="C0C0C0"/>
                    </a:solidFill>
                  </a:tcPr>
                </a:tc>
                <a:tc vMerge="1">
                  <a:txBody>
                    <a:bodyPr/>
                    <a:lstStyle/>
                    <a:p>
                      <a:endParaRPr lang="en-US"/>
                    </a:p>
                  </a:txBody>
                  <a:tcPr/>
                </a:tc>
                <a:tc vMerge="1">
                  <a:txBody>
                    <a:bodyPr/>
                    <a:lstStyle/>
                    <a:p>
                      <a:endParaRPr lang="en-US"/>
                    </a:p>
                  </a:txBody>
                  <a:tcPr/>
                </a:tc>
                <a:tc>
                  <a:txBody>
                    <a:bodyPr/>
                    <a:lstStyle/>
                    <a:p>
                      <a:pPr algn="r" fontAlgn="b"/>
                      <a:r>
                        <a:rPr lang="en-US" sz="800" b="0" i="0" u="none" strike="noStrike">
                          <a:effectLst/>
                          <a:latin typeface="Arial"/>
                        </a:rPr>
                        <a:t>Jun-13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Jul-13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Aug-13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Sep-13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Oct-13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Nov-13</a:t>
                      </a:r>
                    </a:p>
                  </a:txBody>
                  <a:tcPr marL="0" marR="0" marT="0" marB="0" anchor="b">
                    <a:lnL>
                      <a:noFill/>
                    </a:lnL>
                    <a:lnR>
                      <a:noFill/>
                    </a:lnR>
                    <a:lnT>
                      <a:noFill/>
                    </a:lnT>
                    <a:lnB>
                      <a:noFill/>
                    </a:lnB>
                    <a:solidFill>
                      <a:srgbClr val="C0C0C0"/>
                    </a:solidFill>
                  </a:tcPr>
                </a:tc>
                <a:tc>
                  <a:txBody>
                    <a:bodyPr/>
                    <a:lstStyle/>
                    <a:p>
                      <a:pPr algn="r" fontAlgn="b"/>
                      <a:r>
                        <a:rPr lang="en-US" sz="800" b="0" i="0" u="none" strike="noStrike">
                          <a:effectLst/>
                          <a:latin typeface="Arial"/>
                        </a:rPr>
                        <a:t>Dec-13</a:t>
                      </a:r>
                    </a:p>
                  </a:txBody>
                  <a:tcPr marL="0" marR="0" marT="0" marB="0" anchor="b">
                    <a:lnL>
                      <a:noFill/>
                    </a:lnL>
                    <a:lnR>
                      <a:noFill/>
                    </a:lnR>
                    <a:lnT>
                      <a:noFill/>
                    </a:lnT>
                    <a:lnB>
                      <a:noFill/>
                    </a:lnB>
                    <a:solidFill>
                      <a:srgbClr val="C0C0C0"/>
                    </a:solidFill>
                  </a:tcPr>
                </a:tc>
                <a:tc>
                  <a:txBody>
                    <a:bodyPr/>
                    <a:lstStyle/>
                    <a:p>
                      <a:pPr algn="ctr" fontAlgn="b"/>
                      <a:r>
                        <a:rPr lang="en-US" sz="800" b="0" i="0" u="none" strike="noStrike">
                          <a:effectLst/>
                          <a:latin typeface="Arial"/>
                        </a:rPr>
                        <a:t>Total</a:t>
                      </a:r>
                    </a:p>
                  </a:txBody>
                  <a:tcPr marL="0" marR="0" marT="0" marB="0" anchor="b">
                    <a:lnL>
                      <a:noFill/>
                    </a:lnL>
                    <a:lnR>
                      <a:noFill/>
                    </a:lnR>
                    <a:lnT>
                      <a:noFill/>
                    </a:lnT>
                    <a:lnB>
                      <a:noFill/>
                    </a:lnB>
                    <a:solidFill>
                      <a:srgbClr val="C0C0C0"/>
                    </a:solidFill>
                  </a:tcPr>
                </a:tc>
                <a:tc vMerge="1">
                  <a:txBody>
                    <a:bodyPr/>
                    <a:lstStyle/>
                    <a:p>
                      <a:endParaRPr lang="en-US"/>
                    </a:p>
                  </a:txBody>
                  <a:tcPr/>
                </a:tc>
              </a:tr>
              <a:tr h="121945">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r>
              <a:tr h="121945">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a:noFill/>
                    </a:lnL>
                    <a:lnR w="635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w="6350" cap="flat" cmpd="sng" algn="ctr">
                      <a:solidFill>
                        <a:srgbClr val="000000"/>
                      </a:solidFill>
                      <a:prstDash val="dash"/>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145844">
                <a:tc>
                  <a:txBody>
                    <a:bodyPr/>
                    <a:lstStyle/>
                    <a:p>
                      <a:pPr algn="r" fontAlgn="b"/>
                      <a:r>
                        <a:rPr lang="en-US" sz="800" b="0" i="0" u="none" strike="noStrike">
                          <a:effectLst/>
                          <a:latin typeface="Arial"/>
                        </a:rPr>
                        <a:t>10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ERCOT Labor - Capital</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8,125</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4,095</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12,220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12,220.00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15</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ERCOT Labor - O&amp;M</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1,836.25</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243889">
                <a:tc>
                  <a:txBody>
                    <a:bodyPr/>
                    <a:lstStyle/>
                    <a:p>
                      <a:pPr algn="r" fontAlgn="b"/>
                      <a:r>
                        <a:rPr lang="en-US" sz="800" b="0" i="0" u="none" strike="noStrike">
                          <a:effectLst/>
                          <a:latin typeface="Arial"/>
                        </a:rPr>
                        <a:t>20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Tools, Equip, Mtls. &amp; Supplies</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30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Consultants &amp; Contractors</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6,020.00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4,200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4,200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8,400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8,400.00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40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SW Licenses</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41</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HW Licenses</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70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Employee Expenses</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100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Other </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200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Hardware </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45844">
                <a:tc>
                  <a:txBody>
                    <a:bodyPr/>
                    <a:lstStyle/>
                    <a:p>
                      <a:pPr algn="r" fontAlgn="b"/>
                      <a:r>
                        <a:rPr lang="en-US" sz="800" b="0" i="0" u="none" strike="noStrike">
                          <a:effectLst/>
                          <a:latin typeface="Arial"/>
                        </a:rPr>
                        <a:t>300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Software</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75,250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75,250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75,250.00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255228">
                <a:tc>
                  <a:txBody>
                    <a:bodyPr/>
                    <a:lstStyle/>
                    <a:p>
                      <a:pPr algn="r" fontAlgn="ctr"/>
                      <a:r>
                        <a:rPr lang="en-US" sz="800" b="0" i="0" u="none" strike="noStrike">
                          <a:effectLst/>
                          <a:latin typeface="Arial"/>
                        </a:rPr>
                        <a:t>205</a:t>
                      </a:r>
                    </a:p>
                  </a:txBody>
                  <a:tcPr marL="0" marR="0" marT="0" marB="0" anchor="ctr">
                    <a:lnL>
                      <a:noFill/>
                    </a:lnL>
                    <a:lnR>
                      <a:noFill/>
                    </a:lnR>
                    <a:lnT>
                      <a:noFill/>
                    </a:lnT>
                    <a:lnB>
                      <a:noFill/>
                    </a:lnB>
                  </a:tcPr>
                </a:tc>
                <a:tc>
                  <a:txBody>
                    <a:bodyPr/>
                    <a:lstStyle/>
                    <a:p>
                      <a:pPr algn="l" fontAlgn="ctr"/>
                      <a:endParaRPr lang="en-US" sz="800" b="0" i="0" u="none" strike="noStrike">
                        <a:effectLst/>
                        <a:latin typeface="Arial"/>
                      </a:endParaRPr>
                    </a:p>
                  </a:txBody>
                  <a:tcPr marL="0" marR="0" marT="0" marB="0" anchor="ctr">
                    <a:lnL>
                      <a:noFill/>
                    </a:lnL>
                    <a:lnR>
                      <a:noFill/>
                    </a:lnR>
                    <a:lnT>
                      <a:noFill/>
                    </a:lnT>
                    <a:lnB>
                      <a:noFill/>
                    </a:lnB>
                  </a:tcPr>
                </a:tc>
                <a:tc>
                  <a:txBody>
                    <a:bodyPr/>
                    <a:lstStyle/>
                    <a:p>
                      <a:pPr algn="l" fontAlgn="b"/>
                      <a:r>
                        <a:rPr lang="en-US" sz="800" b="0" i="0" u="none" strike="noStrike">
                          <a:effectLst/>
                          <a:latin typeface="Arial"/>
                        </a:rPr>
                        <a:t>Direct Purchase Hardware (immediately in service)</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255228">
                <a:tc>
                  <a:txBody>
                    <a:bodyPr/>
                    <a:lstStyle/>
                    <a:p>
                      <a:pPr algn="r" fontAlgn="ctr"/>
                      <a:r>
                        <a:rPr lang="en-US" sz="800" b="0" i="0" u="none" strike="noStrike">
                          <a:effectLst/>
                          <a:latin typeface="Arial"/>
                        </a:rPr>
                        <a:t>305</a:t>
                      </a:r>
                    </a:p>
                  </a:txBody>
                  <a:tcPr marL="0" marR="0" marT="0" marB="0" anchor="ctr">
                    <a:lnL>
                      <a:noFill/>
                    </a:lnL>
                    <a:lnR>
                      <a:noFill/>
                    </a:lnR>
                    <a:lnT>
                      <a:noFill/>
                    </a:lnT>
                    <a:lnB>
                      <a:noFill/>
                    </a:lnB>
                  </a:tcPr>
                </a:tc>
                <a:tc>
                  <a:txBody>
                    <a:bodyPr/>
                    <a:lstStyle/>
                    <a:p>
                      <a:pPr algn="l" fontAlgn="ctr"/>
                      <a:endParaRPr lang="en-US" sz="800" b="0" i="0" u="none" strike="noStrike">
                        <a:effectLst/>
                        <a:latin typeface="Arial"/>
                      </a:endParaRPr>
                    </a:p>
                  </a:txBody>
                  <a:tcPr marL="0" marR="0" marT="0" marB="0" anchor="ctr">
                    <a:lnL>
                      <a:noFill/>
                    </a:lnL>
                    <a:lnR>
                      <a:noFill/>
                    </a:lnR>
                    <a:lnT>
                      <a:noFill/>
                    </a:lnT>
                    <a:lnB>
                      <a:noFill/>
                    </a:lnB>
                  </a:tcPr>
                </a:tc>
                <a:tc>
                  <a:txBody>
                    <a:bodyPr/>
                    <a:lstStyle/>
                    <a:p>
                      <a:pPr algn="l" fontAlgn="b"/>
                      <a:r>
                        <a:rPr lang="en-US" sz="800" b="0" i="0" u="none" strike="noStrike">
                          <a:effectLst/>
                          <a:latin typeface="Arial"/>
                        </a:rPr>
                        <a:t>Direct Purchase Software (immediately in service)</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21945">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w="635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000000"/>
                      </a:solidFill>
                      <a:prstDash val="dash"/>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145844">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r" fontAlgn="b"/>
                      <a:r>
                        <a:rPr lang="en-US" sz="800" b="0" i="0" u="none" strike="noStrike">
                          <a:effectLst/>
                          <a:latin typeface="Arial"/>
                        </a:rPr>
                        <a:t>Capital Project Cost</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6,020.00</a:t>
                      </a:r>
                    </a:p>
                  </a:txBody>
                  <a:tcPr marL="0" marR="0" marT="0" marB="0" anchor="b">
                    <a:lnL>
                      <a:noFill/>
                    </a:lnL>
                    <a:lnR w="635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12,325.00</a:t>
                      </a:r>
                    </a:p>
                  </a:txBody>
                  <a:tcPr marL="0" marR="0" marT="0" marB="0" anchor="b">
                    <a:lnL w="6350" cap="flat" cmpd="sng" algn="ctr">
                      <a:solidFill>
                        <a:srgbClr val="000000"/>
                      </a:solidFill>
                      <a:prstDash val="dash"/>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83,545.00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0" i="0" u="none" strike="noStrike">
                          <a:effectLst/>
                          <a:latin typeface="Arial"/>
                        </a:rPr>
                        <a:t>95,870.00</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800" b="1" i="0" u="none" strike="noStrike">
                          <a:solidFill>
                            <a:srgbClr val="008080"/>
                          </a:solidFill>
                          <a:effectLst/>
                          <a:latin typeface="Arial"/>
                        </a:rPr>
                        <a:t>95,870.00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121945">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 </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solidFill>
                          <a:srgbClr val="0000FF"/>
                        </a:solidFill>
                        <a:effectLst/>
                        <a:latin typeface="Arial"/>
                      </a:endParaRP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l" fontAlgn="b"/>
                      <a:r>
                        <a:rPr lang="en-US" sz="800" b="0" i="0" u="none" strike="noStrike">
                          <a:effectLst/>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243889">
                <a:tc>
                  <a:txBody>
                    <a:bodyPr/>
                    <a:lstStyle/>
                    <a:p>
                      <a:pPr algn="r" fontAlgn="b"/>
                      <a:r>
                        <a:rPr lang="en-US" sz="800" b="0" i="0" u="none" strike="noStrike">
                          <a:effectLst/>
                          <a:latin typeface="Arial"/>
                        </a:rPr>
                        <a:t>80</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r" fontAlgn="b"/>
                      <a:r>
                        <a:rPr lang="en-US" sz="800" b="0" i="0" u="none" strike="noStrike">
                          <a:effectLst/>
                          <a:latin typeface="Arial"/>
                        </a:rPr>
                        <a:t>Monthly Debt Finance Charge</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61.15</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339.63</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1" i="0" u="none" strike="noStrike">
                          <a:solidFill>
                            <a:srgbClr val="0000FF"/>
                          </a:solidFill>
                          <a:effectLst/>
                          <a:latin typeface="Arial"/>
                        </a:rPr>
                        <a:t>400.78</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400.78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21945">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w="635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w="6350" cap="flat" cmpd="sng" algn="ctr">
                      <a:solidFill>
                        <a:srgbClr val="000000"/>
                      </a:solidFill>
                      <a:prstDash val="dash"/>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effectLst/>
                        <a:latin typeface="Arial"/>
                      </a:endParaRP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effectLst/>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153137">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r" fontAlgn="b"/>
                      <a:r>
                        <a:rPr lang="en-US" sz="800" b="0" i="0" u="none" strike="noStrike">
                          <a:effectLst/>
                          <a:latin typeface="Arial"/>
                        </a:rPr>
                        <a:t>Total Project Cost</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7,856.25</a:t>
                      </a:r>
                    </a:p>
                  </a:txBody>
                  <a:tcPr marL="0" marR="0" marT="0" marB="0" anchor="b">
                    <a:lnL>
                      <a:noFill/>
                    </a:lnL>
                    <a:lnR w="635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12,386.15</a:t>
                      </a:r>
                    </a:p>
                  </a:txBody>
                  <a:tcPr marL="0" marR="0" marT="0" marB="0" anchor="b">
                    <a:lnL w="6350" cap="flat" cmpd="sng" algn="ctr">
                      <a:solidFill>
                        <a:srgbClr val="000000"/>
                      </a:solidFill>
                      <a:prstDash val="dash"/>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83,884.63</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0.00</a:t>
                      </a: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effectLst/>
                          <a:latin typeface="Arial"/>
                        </a:rPr>
                        <a:t>96,270.78</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1" i="0" u="none" strike="noStrike">
                          <a:solidFill>
                            <a:srgbClr val="008080"/>
                          </a:solidFill>
                          <a:effectLst/>
                          <a:latin typeface="Arial"/>
                        </a:rPr>
                        <a:t>96,270.78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45">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effectLst/>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effectLst/>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121945">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r>
              <a:tr h="145844">
                <a:tc>
                  <a:txBody>
                    <a:bodyPr/>
                    <a:lstStyle/>
                    <a:p>
                      <a:pPr algn="r" fontAlgn="b"/>
                      <a:r>
                        <a:rPr lang="en-US" sz="800" b="0" i="0" u="none" strike="noStrike">
                          <a:effectLst/>
                          <a:latin typeface="Arial"/>
                        </a:rPr>
                        <a:t>1</a:t>
                      </a: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r>
                        <a:rPr lang="en-US" sz="800" b="0" i="0" u="none" strike="noStrike">
                          <a:effectLst/>
                          <a:latin typeface="Arial"/>
                        </a:rPr>
                        <a:t>Contingency</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effectLst/>
                          <a:latin typeface="Arial"/>
                        </a:rPr>
                        <a:t>0.00</a:t>
                      </a:r>
                    </a:p>
                  </a:txBody>
                  <a:tcPr marL="0" marR="0" marT="0" marB="0" anchor="b">
                    <a:lnL>
                      <a:noFill/>
                    </a:lnL>
                    <a:lnR w="6350" cap="flat" cmpd="sng" algn="ctr">
                      <a:solidFill>
                        <a:srgbClr val="000000"/>
                      </a:solidFill>
                      <a:prstDash val="dash"/>
                      <a:round/>
                      <a:headEnd type="none" w="med" len="med"/>
                      <a:tailEnd type="none" w="med" len="med"/>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w="6350" cap="flat" cmpd="sng" algn="ctr">
                      <a:solidFill>
                        <a:srgbClr val="000000"/>
                      </a:solidFill>
                      <a:prstDash val="dash"/>
                      <a:round/>
                      <a:headEnd type="none" w="med" len="med"/>
                      <a:tailEnd type="none" w="med" len="med"/>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0" i="0" u="none" strike="noStrike">
                          <a:solidFill>
                            <a:srgbClr val="0000FF"/>
                          </a:solidFill>
                          <a:effectLst/>
                          <a:latin typeface="Arial"/>
                        </a:rPr>
                        <a:t>0.00</a:t>
                      </a:r>
                    </a:p>
                  </a:txBody>
                  <a:tcPr marL="0" marR="0" marT="0" marB="0" anchor="b">
                    <a:lnL>
                      <a:noFill/>
                    </a:lnL>
                    <a:lnR>
                      <a:noFill/>
                    </a:lnR>
                    <a:lnT>
                      <a:noFill/>
                    </a:lnT>
                    <a:lnB>
                      <a:noFill/>
                    </a:lnB>
                  </a:tcPr>
                </a:tc>
                <a:tc>
                  <a:txBody>
                    <a:bodyPr/>
                    <a:lstStyle/>
                    <a:p>
                      <a:pPr algn="r" fontAlgn="b"/>
                      <a:r>
                        <a:rPr lang="en-US" sz="800" b="1" i="0" u="none" strike="noStrike">
                          <a:effectLst/>
                          <a:latin typeface="Arial"/>
                        </a:rPr>
                        <a:t>0.00</a:t>
                      </a:r>
                    </a:p>
                  </a:txBody>
                  <a:tcPr marL="0" marR="0" marT="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r" fontAlgn="b"/>
                      <a:r>
                        <a:rPr lang="en-US" sz="800" b="1" i="0" u="none" strike="noStrike">
                          <a:solidFill>
                            <a:srgbClr val="008080"/>
                          </a:solidFill>
                          <a:effectLst/>
                          <a:latin typeface="Arial"/>
                        </a:rPr>
                        <a:t>0.00 </a:t>
                      </a: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r>
              <a:tr h="123968">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r>
              <a:tr h="123968">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a:effectLst/>
                        <a:latin typeface="Arial"/>
                      </a:endParaRPr>
                    </a:p>
                  </a:txBody>
                  <a:tcPr marL="0" marR="0" marT="0" marB="0" anchor="b">
                    <a:lnL>
                      <a:noFill/>
                    </a:lnL>
                    <a:lnR>
                      <a:noFill/>
                    </a:lnR>
                    <a:lnT>
                      <a:noFill/>
                    </a:lnT>
                    <a:lnB>
                      <a:noFill/>
                    </a:lnB>
                  </a:tcPr>
                </a:tc>
                <a:tc>
                  <a:txBody>
                    <a:bodyPr/>
                    <a:lstStyle/>
                    <a:p>
                      <a:pPr algn="l" fontAlgn="b"/>
                      <a:endParaRPr lang="en-US" sz="800" b="0" i="0" u="none" strike="noStrike" dirty="0">
                        <a:effectLst/>
                        <a:latin typeface="Arial"/>
                      </a:endParaRP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250F69DD4DA04881D1A7FAB9C11007" ma:contentTypeVersion="2" ma:contentTypeDescription="Create a new document." ma:contentTypeScope="" ma:versionID="8f91c196937e7fa2b9fcf17d957e7be8">
  <xsd:schema xmlns:xsd="http://www.w3.org/2001/XMLSchema" xmlns:xs="http://www.w3.org/2001/XMLSchema" xmlns:p="http://schemas.microsoft.com/office/2006/metadata/properties" xmlns:ns2="c34af464-7aa1-4edd-9be4-83dffc1cb926" xmlns:ns3="644e6b00-5c30-48cf-951b-cfbe5d450657" targetNamespace="http://schemas.microsoft.com/office/2006/metadata/properties" ma:root="true" ma:fieldsID="1a32572c3735e37d6ab3e9752d5106b3" ns2:_="" ns3:_="">
    <xsd:import namespace="c34af464-7aa1-4edd-9be4-83dffc1cb926"/>
    <xsd:import namespace="644e6b00-5c30-48cf-951b-cfbe5d450657"/>
    <xsd:element name="properties">
      <xsd:complexType>
        <xsd:sequence>
          <xsd:element name="documentManagement">
            <xsd:complexType>
              <xsd:all>
                <xsd:element ref="ns2:Information_x0020_Classification"/>
                <xsd:element ref="ns3: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644e6b00-5c30-48cf-951b-cfbe5d450657" elementFormDefault="qualified">
    <xsd:import namespace="http://schemas.microsoft.com/office/2006/documentManagement/types"/>
    <xsd:import namespace="http://schemas.microsoft.com/office/infopath/2007/PartnerControls"/>
    <xsd:element name="Year" ma:index="9" nillable="true" ma:displayName="Year" ma:default="2009" ma:format="Dropdown" ma:internalName="Year">
      <xsd:simpleType>
        <xsd:restriction base="dms:Choice">
          <xsd:enumeration value="2003"/>
          <xsd:enumeration value="2004"/>
          <xsd:enumeration value="2005"/>
          <xsd:enumeration value="2006"/>
          <xsd:enumeration value="2007"/>
          <xsd:enumeration value="2008"/>
          <xsd:enumeration value="2009"/>
          <xsd:enumeration value="201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644e6b00-5c30-48cf-951b-cfbe5d450657">2009</Year>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0800DCB3-2A20-46E3-AB7C-B723E2049C09}">
  <ds:schemaRefs>
    <ds:schemaRef ds:uri="http://schemas.microsoft.com/sharepoint/v3/contenttype/forms"/>
  </ds:schemaRefs>
</ds:datastoreItem>
</file>

<file path=customXml/itemProps2.xml><?xml version="1.0" encoding="utf-8"?>
<ds:datastoreItem xmlns:ds="http://schemas.openxmlformats.org/officeDocument/2006/customXml" ds:itemID="{EEB83BDD-7AFC-44A2-849E-6194C3323F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644e6b00-5c30-48cf-951b-cfbe5d4506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002A8E-7263-4EF4-BF1B-9A458C63F92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1328</TotalTime>
  <Words>880</Words>
  <Application>Microsoft Office PowerPoint</Application>
  <PresentationFormat>On-screen Show (4:3)</PresentationFormat>
  <Paragraphs>687</Paragraphs>
  <Slides>3</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9" baseType="lpstr">
      <vt:lpstr>Arial</vt:lpstr>
      <vt:lpstr>Arial Black</vt:lpstr>
      <vt:lpstr>Wingdings</vt:lpstr>
      <vt:lpstr>Calibri</vt:lpstr>
      <vt:lpstr>Custom Design</vt:lpstr>
      <vt:lpstr>Microsoft Excel Worksheet</vt:lpstr>
      <vt:lpstr>Change Control Request #1 – Planning </vt:lpstr>
      <vt:lpstr>PR098-01 EPG Synchrophasor Upgrade Resource Plan – Planning</vt:lpstr>
      <vt:lpstr>PR098-01 EPG Synchrophasor Upgrade Cash Flow – Planning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amartinez</cp:lastModifiedBy>
  <cp:revision>43</cp:revision>
  <cp:lastPrinted>2011-11-02T19:53:20Z</cp:lastPrinted>
  <dcterms:created xsi:type="dcterms:W3CDTF">2005-04-21T14:28:35Z</dcterms:created>
  <dcterms:modified xsi:type="dcterms:W3CDTF">2013-06-11T18:35:04Z</dcterms:modified>
</cp:coreProperties>
</file>