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60" r:id="rId6"/>
    <p:sldId id="261" r:id="rId7"/>
    <p:sldId id="259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E5B7C-0733-496F-BF30-C7F93665D55D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5A5EB-1343-479F-9FE8-D7D83858C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535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27A9CF3-4809-4AE2-A04B-4FBA3051AA3A}" type="slidenum">
              <a:rPr lang="en-US" smtClean="0"/>
              <a:pPr eaLnBrk="1" hangingPunct="1"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C0861FF-4372-4E0A-B1A3-A3F47C7EEDE1}" type="slidenum">
              <a:rPr lang="en-US" smtClean="0"/>
              <a:pPr eaLnBrk="1" hangingPunct="1"/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14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2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30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1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96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172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5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80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975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95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2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ACDB8-A0C1-42AE-A27F-0FB424859AB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2DB0A-7720-44AD-9994-B3594A3D8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30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4648199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EFFECTIVE </a:t>
            </a:r>
            <a:br>
              <a:rPr lang="en-US" sz="4800" b="1" dirty="0" smtClean="0"/>
            </a:br>
            <a:r>
              <a:rPr lang="en-US" sz="4800" b="1" dirty="0" smtClean="0"/>
              <a:t>LOAD CARRYING CAPABILITY </a:t>
            </a:r>
            <a:br>
              <a:rPr lang="en-US" sz="4800" b="1" dirty="0" smtClean="0"/>
            </a:br>
            <a:r>
              <a:rPr lang="en-US" sz="4800" b="1" dirty="0" smtClean="0"/>
              <a:t>FOR WIND-POWER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638089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NOT ALL ABOUT ONE HOUR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SPEND A LOT OF MONEY ANALYZING ALL 8,760 HOURS TO DEVELOP A % OF PEAK RESERVE TARGET USING </a:t>
            </a:r>
            <a:r>
              <a:rPr lang="en-US" dirty="0" err="1" smtClean="0"/>
              <a:t>LOLP</a:t>
            </a:r>
            <a:r>
              <a:rPr lang="en-US" dirty="0" smtClean="0"/>
              <a:t> STUDIES</a:t>
            </a:r>
          </a:p>
          <a:p>
            <a:r>
              <a:rPr lang="en-US" dirty="0" smtClean="0"/>
              <a:t>WHEN WE USE THE % TARGET DERIVED BY </a:t>
            </a:r>
            <a:r>
              <a:rPr lang="en-US" dirty="0" err="1" smtClean="0"/>
              <a:t>LOLP</a:t>
            </a:r>
            <a:r>
              <a:rPr lang="en-US" dirty="0"/>
              <a:t> </a:t>
            </a:r>
            <a:r>
              <a:rPr lang="en-US" dirty="0" smtClean="0"/>
              <a:t>COMBINED WITH FORECASTED PEAKS THEN ALL THOSE OTHER HOURS ARE INTRINSICALLY INCLUDED </a:t>
            </a:r>
          </a:p>
          <a:p>
            <a:r>
              <a:rPr lang="en-US" dirty="0" smtClean="0"/>
              <a:t>ERCOT’s CAPACITY SHORTAGES PERIODS OCCUR THROUGHOUT THE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639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CDR</a:t>
            </a:r>
            <a:r>
              <a:rPr lang="en-US" dirty="0" smtClean="0"/>
              <a:t>/</a:t>
            </a:r>
            <a:r>
              <a:rPr lang="en-US" dirty="0" err="1" smtClean="0"/>
              <a:t>LOLP</a:t>
            </a:r>
            <a:r>
              <a:rPr lang="en-US" dirty="0" smtClean="0"/>
              <a:t> ARE </a:t>
            </a:r>
            <a:r>
              <a:rPr lang="en-US" b="1" dirty="0" smtClean="0"/>
              <a:t>AVERAGE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CDR</a:t>
            </a:r>
            <a:r>
              <a:rPr lang="en-US" dirty="0" smtClean="0"/>
              <a:t> LOAD FORECAST IS </a:t>
            </a:r>
            <a:r>
              <a:rPr lang="en-US" b="1" dirty="0" smtClean="0"/>
              <a:t>AVERAGE</a:t>
            </a:r>
            <a:r>
              <a:rPr lang="en-US" dirty="0" smtClean="0"/>
              <a:t>/NORMAL</a:t>
            </a:r>
          </a:p>
          <a:p>
            <a:r>
              <a:rPr lang="en-US" dirty="0" smtClean="0"/>
              <a:t>RESOURCE SEASONAL RATINGS ARE FOR “</a:t>
            </a:r>
            <a:r>
              <a:rPr lang="en-US" b="1" dirty="0" smtClean="0"/>
              <a:t>AVERAGE</a:t>
            </a:r>
            <a:r>
              <a:rPr lang="en-US" dirty="0" smtClean="0"/>
              <a:t>” TEMPERATURES CONDITIONS</a:t>
            </a:r>
          </a:p>
          <a:p>
            <a:r>
              <a:rPr lang="en-US" dirty="0" smtClean="0"/>
              <a:t>FINAL </a:t>
            </a:r>
            <a:r>
              <a:rPr lang="en-US" dirty="0" err="1" smtClean="0"/>
              <a:t>LOLP</a:t>
            </a:r>
            <a:r>
              <a:rPr lang="en-US" dirty="0" smtClean="0"/>
              <a:t> CURVE IS AN </a:t>
            </a:r>
            <a:r>
              <a:rPr lang="en-US" b="1" dirty="0" smtClean="0"/>
              <a:t>AVERAGE</a:t>
            </a:r>
            <a:r>
              <a:rPr lang="en-US" dirty="0" smtClean="0"/>
              <a:t> OF MANY WEATHER YEARS</a:t>
            </a:r>
          </a:p>
          <a:p>
            <a:r>
              <a:rPr lang="en-US" dirty="0" err="1" smtClean="0"/>
              <a:t>LOLP</a:t>
            </a:r>
            <a:r>
              <a:rPr lang="en-US" dirty="0" smtClean="0"/>
              <a:t> FORCED OUTAGE ASSUMPTIONS ARE </a:t>
            </a:r>
            <a:r>
              <a:rPr lang="en-US" b="1" dirty="0" smtClean="0"/>
              <a:t>AVERAGE</a:t>
            </a:r>
          </a:p>
          <a:p>
            <a:r>
              <a:rPr lang="en-US" dirty="0" err="1" smtClean="0"/>
              <a:t>LOLP</a:t>
            </a:r>
            <a:r>
              <a:rPr lang="en-US" dirty="0" smtClean="0"/>
              <a:t> MAINTENANCE OUTAGES ARE </a:t>
            </a:r>
            <a:r>
              <a:rPr lang="en-US" b="1" dirty="0" smtClean="0"/>
              <a:t>AVERAGE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3902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CYCLE RATING </a:t>
            </a:r>
            <a:r>
              <a:rPr lang="en-US" dirty="0" err="1" smtClean="0"/>
              <a:t>vs</a:t>
            </a:r>
            <a:r>
              <a:rPr lang="en-US" dirty="0" smtClean="0"/>
              <a:t> TEMP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92" t="6607" r="23740" b="43490"/>
          <a:stretch/>
        </p:blipFill>
        <p:spPr>
          <a:xfrm>
            <a:off x="1299540" y="1600200"/>
            <a:ext cx="654491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675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smtClean="0"/>
              <a:t>Probability Weightings for Weather Years</a:t>
            </a:r>
          </a:p>
        </p:txBody>
      </p:sp>
      <p:sp>
        <p:nvSpPr>
          <p:cNvPr id="26627" name="Content Placeholder 3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Weather Year Probabilities based on NOAA data:</a:t>
            </a:r>
          </a:p>
          <a:p>
            <a:pPr lvl="2"/>
            <a:r>
              <a:rPr lang="en-US" sz="1600" dirty="0" smtClean="0"/>
              <a:t>Extreme summer weather with a 5% probability</a:t>
            </a:r>
          </a:p>
          <a:p>
            <a:pPr lvl="3"/>
            <a:r>
              <a:rPr lang="en-US" sz="1600" dirty="0" smtClean="0"/>
              <a:t>Composed of 2011</a:t>
            </a:r>
          </a:p>
          <a:p>
            <a:pPr lvl="2"/>
            <a:r>
              <a:rPr lang="en-US" sz="1600" dirty="0" smtClean="0"/>
              <a:t>Warmer than average with a 15% probability</a:t>
            </a:r>
          </a:p>
          <a:p>
            <a:pPr lvl="3"/>
            <a:r>
              <a:rPr lang="en-US" sz="1600" dirty="0" smtClean="0"/>
              <a:t>Composed of 2010</a:t>
            </a:r>
          </a:p>
          <a:p>
            <a:pPr lvl="2"/>
            <a:r>
              <a:rPr lang="en-US" sz="1600" dirty="0" smtClean="0"/>
              <a:t>Average weather with a 50% probability</a:t>
            </a:r>
          </a:p>
          <a:p>
            <a:pPr lvl="3"/>
            <a:r>
              <a:rPr lang="en-US" sz="1600" dirty="0" smtClean="0"/>
              <a:t>Composed of 25% for 2006 and 25% for 2009</a:t>
            </a:r>
          </a:p>
          <a:p>
            <a:pPr lvl="2"/>
            <a:r>
              <a:rPr lang="en-US" sz="1600" dirty="0" smtClean="0"/>
              <a:t>Cooler than average with a 25% probability</a:t>
            </a:r>
          </a:p>
          <a:p>
            <a:pPr lvl="3"/>
            <a:r>
              <a:rPr lang="en-US" sz="1600" dirty="0" smtClean="0"/>
              <a:t>Composed of 3.5714% for the following years: 1998 – 2000, 2003, 2005, 2007, 2008</a:t>
            </a:r>
          </a:p>
          <a:p>
            <a:pPr lvl="2"/>
            <a:r>
              <a:rPr lang="en-US" sz="1600" dirty="0" smtClean="0"/>
              <a:t>Much cooler than average with a 5% probability</a:t>
            </a:r>
          </a:p>
          <a:p>
            <a:pPr lvl="3"/>
            <a:r>
              <a:rPr lang="en-US" sz="1600" dirty="0" smtClean="0"/>
              <a:t>Composed of 1.25% for the following years: 1997, 2001, 2002, 2004</a:t>
            </a:r>
          </a:p>
          <a:p>
            <a:r>
              <a:rPr lang="en-US" dirty="0" smtClean="0"/>
              <a:t>The impact of the likelihood of 2011 weather is seen in the graph on the next slide. </a:t>
            </a:r>
            <a:endParaRPr lang="en-US" dirty="0" smtClean="0"/>
          </a:p>
        </p:txBody>
      </p:sp>
      <p:sp>
        <p:nvSpPr>
          <p:cNvPr id="26628" name="Date Placeholder 2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January 18, 2013</a:t>
            </a:r>
          </a:p>
        </p:txBody>
      </p:sp>
    </p:spTree>
    <p:extLst>
      <p:ext uri="{BB962C8B-B14F-4D97-AF65-F5344CB8AC3E}">
        <p14:creationId xmlns:p14="http://schemas.microsoft.com/office/powerpoint/2010/main" val="416214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smtClean="0"/>
              <a:t>Study Results</a:t>
            </a:r>
          </a:p>
        </p:txBody>
      </p:sp>
      <p:sp>
        <p:nvSpPr>
          <p:cNvPr id="27651" name="Content Placeholder 3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609600"/>
          </a:xfrm>
        </p:spPr>
        <p:txBody>
          <a:bodyPr>
            <a:normAutofit lnSpcReduction="10000"/>
          </a:bodyPr>
          <a:lstStyle/>
          <a:p>
            <a:r>
              <a:rPr lang="en-US" sz="1800" smtClean="0"/>
              <a:t>Study results are dependent on selection of probabilities for the 15 weather years, as shown in the following graph:</a:t>
            </a:r>
            <a:endParaRPr lang="en-US" sz="1400" smtClean="0"/>
          </a:p>
        </p:txBody>
      </p:sp>
      <p:sp>
        <p:nvSpPr>
          <p:cNvPr id="27652" name="Date Placeholder 2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January 18, 2013</a:t>
            </a:r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52563"/>
            <a:ext cx="7391400" cy="490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4727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458200" cy="1143000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ELCC</a:t>
            </a:r>
            <a:r>
              <a:rPr lang="en-US" sz="3600" dirty="0"/>
              <a:t> </a:t>
            </a:r>
            <a:r>
              <a:rPr lang="en-US" sz="3600" dirty="0" smtClean="0"/>
              <a:t>SEEKS TO FIND A RATING </a:t>
            </a:r>
            <a:br>
              <a:rPr lang="en-US" sz="3600" dirty="0" smtClean="0"/>
            </a:br>
            <a:r>
              <a:rPr lang="en-US" sz="3600" dirty="0" smtClean="0"/>
              <a:t>EQUIVALENT TO A REFERENCE RESOURCE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ERCOT’s </a:t>
            </a:r>
            <a:r>
              <a:rPr lang="en-US" sz="2800" dirty="0" err="1" smtClean="0"/>
              <a:t>LOLP</a:t>
            </a:r>
            <a:r>
              <a:rPr lang="en-US" sz="2800" dirty="0" smtClean="0"/>
              <a:t> PROCESS USES A GAS </a:t>
            </a:r>
            <a:r>
              <a:rPr lang="en-US" sz="2800" dirty="0" err="1" smtClean="0"/>
              <a:t>TURBINE’s</a:t>
            </a:r>
            <a:r>
              <a:rPr lang="en-US" sz="2800" dirty="0" smtClean="0"/>
              <a:t> ANNUAL CHARACTERISTICS TO COMPARE WITH WIND-POWER’S ANNUAL CHARACTERISTICS</a:t>
            </a:r>
          </a:p>
          <a:p>
            <a:r>
              <a:rPr lang="en-US" sz="2800" dirty="0" smtClean="0"/>
              <a:t>THE RATING THAT IS DERIVED HAS THE </a:t>
            </a:r>
            <a:r>
              <a:rPr lang="en-US" sz="2800" b="1" dirty="0" smtClean="0"/>
              <a:t>SAME RELIABILITY</a:t>
            </a:r>
            <a:r>
              <a:rPr lang="en-US" sz="2800" dirty="0" smtClean="0"/>
              <a:t> VALUE AS THE GAS TURBINES, INCLUDING FORCED AND PLANNED OUTAGES</a:t>
            </a:r>
          </a:p>
          <a:p>
            <a:r>
              <a:rPr lang="en-US" sz="2800" dirty="0" smtClean="0"/>
              <a:t>THE BULK OF THE RELIABILITY CALCULATION FOCUSSES ON THE PEAK SUMMER SEASON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7791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ELCC</a:t>
            </a:r>
            <a:r>
              <a:rPr lang="en-US" dirty="0" smtClean="0"/>
              <a:t> AND % RESERVE ARE LINKED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LOLP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% RESERVE CHART CANNOT BE CALCULATED WITHOUT KNOWING </a:t>
            </a:r>
            <a:r>
              <a:rPr lang="en-US" dirty="0" err="1" smtClean="0"/>
              <a:t>ELCC</a:t>
            </a:r>
            <a:endParaRPr lang="en-US" dirty="0" smtClean="0"/>
          </a:p>
          <a:p>
            <a:r>
              <a:rPr lang="en-US" dirty="0" smtClean="0"/>
              <a:t>TOTAL CAPACITY = EXITING CONVENTIONAL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+ ADDED/SUBTRACTED CONVENTIONAL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+ </a:t>
            </a:r>
            <a:r>
              <a:rPr lang="en-US" b="1" dirty="0" err="1" smtClean="0"/>
              <a:t>ELCC</a:t>
            </a:r>
            <a:r>
              <a:rPr lang="en-US" dirty="0" smtClean="0"/>
              <a:t> X WIND-POWER RATED CAPACITY</a:t>
            </a:r>
          </a:p>
          <a:p>
            <a:r>
              <a:rPr lang="en-US" b="1" dirty="0" smtClean="0"/>
              <a:t>% RESERVE </a:t>
            </a:r>
            <a:r>
              <a:rPr lang="en-US" dirty="0" smtClean="0"/>
              <a:t>= ((TOTAL CAPACITY/PEAK LOAD)     	– 1) X 100</a:t>
            </a:r>
          </a:p>
        </p:txBody>
      </p:sp>
    </p:spTree>
    <p:extLst>
      <p:ext uri="{BB962C8B-B14F-4D97-AF65-F5344CB8AC3E}">
        <p14:creationId xmlns:p14="http://schemas.microsoft.com/office/powerpoint/2010/main" val="59891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ELCC</a:t>
            </a:r>
            <a:r>
              <a:rPr lang="en-US" dirty="0" smtClean="0"/>
              <a:t> AND % RESERVE ARE LINKED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err="1" smtClean="0"/>
              <a:t>ELCC</a:t>
            </a:r>
            <a:r>
              <a:rPr lang="en-US" dirty="0" smtClean="0"/>
              <a:t> IS LARGER THEN % RESERVE FOR 0.1 </a:t>
            </a:r>
            <a:r>
              <a:rPr lang="en-US" dirty="0" err="1" smtClean="0"/>
              <a:t>LOLP</a:t>
            </a:r>
            <a:r>
              <a:rPr lang="en-US" dirty="0" smtClean="0"/>
              <a:t> IS LARGER</a:t>
            </a:r>
          </a:p>
          <a:p>
            <a:r>
              <a:rPr lang="en-US" dirty="0" smtClean="0"/>
              <a:t>100% OF ADDITIONAL WIND-POWER COUNTED IS COVERED BY ADDITIONAL RESERVE MW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03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366</Words>
  <Application>Microsoft Office PowerPoint</Application>
  <PresentationFormat>On-screen Show (4:3)</PresentationFormat>
  <Paragraphs>44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EFFECTIVE  LOAD CARRYING CAPABILITY  FOR WIND-POWER</vt:lpstr>
      <vt:lpstr>IT IS NOT ALL ABOUT ONE HOUR</vt:lpstr>
      <vt:lpstr>THE CDR/LOLP ARE AVERAGE</vt:lpstr>
      <vt:lpstr>COMBINED CYCLE RATING vs TEMP</vt:lpstr>
      <vt:lpstr>Probability Weightings for Weather Years</vt:lpstr>
      <vt:lpstr>Study Results</vt:lpstr>
      <vt:lpstr>ELCC SEEKS TO FIND A RATING  EQUIVALENT TO A REFERENCE RESOURCE</vt:lpstr>
      <vt:lpstr>ELCC AND % RESERVE ARE LINKED</vt:lpstr>
      <vt:lpstr>ELCC AND % RESERVE ARE LINKED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wwreid</dc:creator>
  <cp:lastModifiedBy>wwreid</cp:lastModifiedBy>
  <cp:revision>11</cp:revision>
  <dcterms:created xsi:type="dcterms:W3CDTF">2013-05-29T15:42:50Z</dcterms:created>
  <dcterms:modified xsi:type="dcterms:W3CDTF">2013-05-29T21:04:32Z</dcterms:modified>
</cp:coreProperties>
</file>