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61" r:id="rId3"/>
    <p:sldId id="259" r:id="rId4"/>
    <p:sldId id="263" r:id="rId5"/>
    <p:sldId id="264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10" d="100"/>
          <a:sy n="110" d="100"/>
        </p:scale>
        <p:origin x="-2480" y="-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E470D7-2A62-4640-B1AC-A16E60DEEB3E}" type="datetimeFigureOut">
              <a:rPr lang="en-US" smtClean="0"/>
              <a:t>5/24/13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7531B-2198-3C45-9579-F9FB15D54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878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FC6ED-0FE3-354A-854E-6A2E71CB9137}" type="datetimeFigureOut">
              <a:rPr lang="en-US" smtClean="0"/>
              <a:t>5/24/13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1906-9B4F-6549-B15B-D5F70F23B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434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FC6ED-0FE3-354A-854E-6A2E71CB9137}" type="datetimeFigureOut">
              <a:rPr lang="en-US" smtClean="0"/>
              <a:t>5/24/13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1906-9B4F-6549-B15B-D5F70F23B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542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FC6ED-0FE3-354A-854E-6A2E71CB9137}" type="datetimeFigureOut">
              <a:rPr lang="en-US" smtClean="0"/>
              <a:t>5/24/13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1906-9B4F-6549-B15B-D5F70F23B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543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FC6ED-0FE3-354A-854E-6A2E71CB9137}" type="datetimeFigureOut">
              <a:rPr lang="en-US" smtClean="0"/>
              <a:t>5/24/13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1906-9B4F-6549-B15B-D5F70F23B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886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FC6ED-0FE3-354A-854E-6A2E71CB9137}" type="datetimeFigureOut">
              <a:rPr lang="en-US" smtClean="0"/>
              <a:t>5/24/13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1906-9B4F-6549-B15B-D5F70F23B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214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FC6ED-0FE3-354A-854E-6A2E71CB9137}" type="datetimeFigureOut">
              <a:rPr lang="en-US" smtClean="0"/>
              <a:t>5/24/13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1906-9B4F-6549-B15B-D5F70F23B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399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FC6ED-0FE3-354A-854E-6A2E71CB9137}" type="datetimeFigureOut">
              <a:rPr lang="en-US" smtClean="0"/>
              <a:t>5/24/13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1906-9B4F-6549-B15B-D5F70F23B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085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FC6ED-0FE3-354A-854E-6A2E71CB9137}" type="datetimeFigureOut">
              <a:rPr lang="en-US" smtClean="0"/>
              <a:t>5/24/13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1906-9B4F-6549-B15B-D5F70F23B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22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FC6ED-0FE3-354A-854E-6A2E71CB9137}" type="datetimeFigureOut">
              <a:rPr lang="en-US" smtClean="0"/>
              <a:t>5/24/13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1906-9B4F-6549-B15B-D5F70F23B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319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FC6ED-0FE3-354A-854E-6A2E71CB9137}" type="datetimeFigureOut">
              <a:rPr lang="en-US" smtClean="0"/>
              <a:t>5/24/13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1906-9B4F-6549-B15B-D5F70F23B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122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FC6ED-0FE3-354A-854E-6A2E71CB9137}" type="datetimeFigureOut">
              <a:rPr lang="en-US" smtClean="0"/>
              <a:t>5/24/13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91906-9B4F-6549-B15B-D5F70F23B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348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FC6ED-0FE3-354A-854E-6A2E71CB9137}" type="datetimeFigureOut">
              <a:rPr lang="en-US" smtClean="0"/>
              <a:t>5/24/13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091906-9B4F-6549-B15B-D5F70F23B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537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Wholesale Market Subcommittee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June </a:t>
            </a: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, </a:t>
            </a:r>
            <a:r>
              <a:rPr lang="en-US" dirty="0" smtClean="0"/>
              <a:t>2013 Technical Advisory Committee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3356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8125" y="969827"/>
            <a:ext cx="8229600" cy="3752264"/>
          </a:xfrm>
        </p:spPr>
        <p:txBody>
          <a:bodyPr/>
          <a:lstStyle/>
          <a:p>
            <a:r>
              <a:rPr lang="en-US" sz="4000" dirty="0" smtClean="0"/>
              <a:t>Voting Item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/>
              <a:t>Reserve Margin Target </a:t>
            </a:r>
            <a:br>
              <a:rPr lang="en-US" sz="2800" dirty="0" smtClean="0"/>
            </a:br>
            <a:r>
              <a:rPr lang="en-US" sz="2800" dirty="0" smtClean="0"/>
              <a:t>        and </a:t>
            </a:r>
            <a:r>
              <a:rPr lang="en-US" sz="2800" dirty="0"/>
              <a:t>w</a:t>
            </a:r>
            <a:r>
              <a:rPr lang="en-US" sz="2800" dirty="0" smtClean="0"/>
              <a:t>ind generation ELCC</a:t>
            </a:r>
            <a:endParaRPr lang="en-US" sz="2800" dirty="0"/>
          </a:p>
        </p:txBody>
      </p:sp>
      <p:sp>
        <p:nvSpPr>
          <p:cNvPr id="3" name="Right Arrow 2"/>
          <p:cNvSpPr/>
          <p:nvPr/>
        </p:nvSpPr>
        <p:spPr>
          <a:xfrm>
            <a:off x="2112824" y="3382795"/>
            <a:ext cx="704273" cy="27670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1565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Planning Reserve Margin and Effective Load Carrying Capability of Wind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</a:t>
            </a:r>
            <a:r>
              <a:rPr lang="en-US" dirty="0"/>
              <a:t>WMS recommended using the LOLP results for the 2014 study year, resulting in a 16.1% planning reserve margin and an ELCC of non-coastal Texas wind of 14.2% and coastal wind of 32.9%. T</a:t>
            </a:r>
            <a:r>
              <a:rPr lang="en-US" dirty="0" smtClean="0"/>
              <a:t>he </a:t>
            </a:r>
            <a:r>
              <a:rPr lang="en-US" dirty="0"/>
              <a:t>recommendation is not based on any type of economic analyses, but rather on the loss-of-load probability methodology that has been used historically.  This recommendation is not intended to establish the value of any resource type in any future market structure</a:t>
            </a:r>
            <a:r>
              <a:rPr lang="en-US" dirty="0" smtClean="0"/>
              <a:t>.</a:t>
            </a:r>
          </a:p>
          <a:p>
            <a:r>
              <a:rPr lang="en-US" dirty="0" smtClean="0"/>
              <a:t>Changes would start with the Winter 2013 CDR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8464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8763000" cy="5715000"/>
          </a:xfrm>
        </p:spPr>
        <p:txBody>
          <a:bodyPr>
            <a:normAutofit/>
          </a:bodyPr>
          <a:lstStyle/>
          <a:p>
            <a:pPr marL="0" indent="0" algn="ctr" eaLnBrk="1" hangingPunct="1">
              <a:buNone/>
            </a:pPr>
            <a:endParaRPr lang="en-US" sz="1800" i="1" dirty="0">
              <a:latin typeface="Arial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763000" cy="762000"/>
          </a:xfrm>
          <a:noFill/>
        </p:spPr>
        <p:txBody>
          <a:bodyPr>
            <a:normAutofit/>
          </a:bodyPr>
          <a:lstStyle/>
          <a:p>
            <a:pPr eaLnBrk="1" hangingPunct="1"/>
            <a:r>
              <a:rPr lang="en-US" sz="4000" dirty="0" smtClean="0">
                <a:latin typeface="Arial" charset="0"/>
              </a:rPr>
              <a:t>Various Curves Considered</a:t>
            </a:r>
            <a:r>
              <a:rPr lang="en-US" sz="4000" dirty="0" smtClean="0">
                <a:latin typeface="Arial" charset="0"/>
              </a:rPr>
              <a:t> </a:t>
            </a:r>
            <a:endParaRPr lang="en-US" sz="4000" dirty="0">
              <a:latin typeface="Arial" charset="0"/>
            </a:endParaRPr>
          </a:p>
        </p:txBody>
      </p:sp>
      <p:pic>
        <p:nvPicPr>
          <p:cNvPr id="1126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914400"/>
            <a:ext cx="7239000" cy="559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61478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350818"/>
            <a:ext cx="8763000" cy="5278582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sz="2000" i="1" dirty="0" smtClean="0">
                <a:latin typeface="Arial" charset="0"/>
              </a:rPr>
              <a:t>               </a:t>
            </a:r>
            <a:endParaRPr lang="en-US" sz="2000" i="1" dirty="0">
              <a:latin typeface="Arial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763000" cy="762000"/>
          </a:xfrm>
          <a:noFill/>
        </p:spPr>
        <p:txBody>
          <a:bodyPr/>
          <a:lstStyle/>
          <a:p>
            <a:r>
              <a:rPr lang="en-US" sz="3600" dirty="0">
                <a:latin typeface="Arial" charset="0"/>
              </a:rPr>
              <a:t>Interaction of ELCC and LOLE</a:t>
            </a:r>
            <a:endParaRPr lang="en-US" sz="3600" b="1" u="sng" dirty="0">
              <a:latin typeface="Arial" charset="0"/>
            </a:endParaRPr>
          </a:p>
        </p:txBody>
      </p:sp>
      <p:pic>
        <p:nvPicPr>
          <p:cNvPr id="1229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274618"/>
            <a:ext cx="746125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6519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9780</TotalTime>
  <Words>128</Words>
  <Application>Microsoft Macintosh PowerPoint</Application>
  <PresentationFormat>On-screen Show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Wholesale Market Subcommittee Update</vt:lpstr>
      <vt:lpstr>Voting Item  Reserve Margin Target          and wind generation ELCC</vt:lpstr>
      <vt:lpstr>Planning Reserve Margin and Effective Load Carrying Capability of Wind </vt:lpstr>
      <vt:lpstr>Various Curves Considered </vt:lpstr>
      <vt:lpstr>Interaction of ELCC and LOLE</vt:lpstr>
    </vt:vector>
  </TitlesOfParts>
  <Company>Dean &amp; Co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Wholesale Market Subcommittee Update</dc:title>
  <dc:creator>Systems Administrator</dc:creator>
  <cp:lastModifiedBy>Systems Administrator</cp:lastModifiedBy>
  <cp:revision>50</cp:revision>
  <dcterms:created xsi:type="dcterms:W3CDTF">2013-04-22T14:03:23Z</dcterms:created>
  <dcterms:modified xsi:type="dcterms:W3CDTF">2013-05-30T21:44:05Z</dcterms:modified>
</cp:coreProperties>
</file>