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372" r:id="rId2"/>
    <p:sldId id="302" r:id="rId3"/>
    <p:sldId id="437" r:id="rId4"/>
    <p:sldId id="442" r:id="rId5"/>
    <p:sldId id="447" r:id="rId6"/>
    <p:sldId id="450" r:id="rId7"/>
    <p:sldId id="451" r:id="rId8"/>
    <p:sldId id="406" r:id="rId9"/>
    <p:sldId id="395" r:id="rId10"/>
    <p:sldId id="397" r:id="rId11"/>
    <p:sldId id="398" r:id="rId12"/>
    <p:sldId id="399" r:id="rId13"/>
    <p:sldId id="430" r:id="rId14"/>
    <p:sldId id="431" r:id="rId15"/>
    <p:sldId id="432" r:id="rId16"/>
    <p:sldId id="449" r:id="rId17"/>
    <p:sldId id="452" r:id="rId1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June 6,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" y="646112"/>
            <a:ext cx="9067373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90234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1" y="646113"/>
            <a:ext cx="9062405" cy="560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5" y="722313"/>
            <a:ext cx="9075412" cy="560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7" y="642938"/>
            <a:ext cx="9072510" cy="560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3" y="719138"/>
            <a:ext cx="8941245" cy="552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" y="714375"/>
            <a:ext cx="8944052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6454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1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Project Funding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</a:t>
            </a:r>
            <a:r>
              <a:rPr lang="en-US" sz="1600" dirty="0" smtClean="0"/>
              <a:t>Update – NPRR484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smtClean="0"/>
              <a:t>9-17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67149284"/>
              </p:ext>
            </p:extLst>
          </p:nvPr>
        </p:nvGraphicFramePr>
        <p:xfrm>
          <a:off x="36444" y="762000"/>
          <a:ext cx="9067801" cy="4656435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066800"/>
                <a:gridCol w="12556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(1a)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9911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962400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Late </a:t>
            </a:r>
            <a:r>
              <a:rPr lang="en-US" sz="1100" dirty="0" smtClean="0"/>
              <a:t>June</a:t>
            </a:r>
            <a:endParaRPr lang="en-US" sz="1100" dirty="0"/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857067" y="3971779"/>
            <a:ext cx="1219200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22203"/>
            <a:ext cx="234473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NPRR407(a) – MMS portion</a:t>
            </a:r>
          </a:p>
          <a:p>
            <a:pPr eaLnBrk="1" hangingPunct="1"/>
            <a:r>
              <a:rPr lang="en-US" sz="800" b="0" dirty="0" smtClean="0"/>
              <a:t>NPRR407(b) – CRR portion</a:t>
            </a:r>
          </a:p>
          <a:p>
            <a:pPr eaLnBrk="1" hangingPunct="1"/>
            <a:r>
              <a:rPr lang="en-US" sz="800" b="0" dirty="0" smtClean="0"/>
              <a:t>NPRR484(1a)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  <p:sp>
        <p:nvSpPr>
          <p:cNvPr id="2" name="TextBox 1"/>
          <p:cNvSpPr txBox="1"/>
          <p:nvPr/>
        </p:nvSpPr>
        <p:spPr>
          <a:xfrm>
            <a:off x="1424940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938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0940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938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FF000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4/30/2013 </a:t>
            </a:r>
            <a:r>
              <a:rPr lang="en-US" sz="1800" dirty="0" smtClean="0"/>
              <a:t>– </a:t>
            </a:r>
            <a:r>
              <a:rPr lang="en-US" sz="1800" dirty="0"/>
              <a:t>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562646" y="5562600"/>
            <a:ext cx="6019435" cy="569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 smtClean="0"/>
              <a:t>ERCOT Board of Directors approved a project budget increase of $1M on 5/14/2013</a:t>
            </a:r>
          </a:p>
          <a:p>
            <a:pPr eaLnBrk="1" hangingPunct="1"/>
            <a:endParaRPr lang="en-US" sz="800" b="0" dirty="0"/>
          </a:p>
          <a:p>
            <a:pPr algn="ctr" eaLnBrk="1" hangingPunct="1"/>
            <a:r>
              <a:rPr lang="en-US" sz="1100" b="0" dirty="0" smtClean="0"/>
              <a:t>Revised 2013 project budget is now $16M</a:t>
            </a:r>
            <a:endParaRPr lang="en-US" sz="1100" b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914400"/>
            <a:ext cx="8900398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930382143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219200"/>
                <a:gridCol w="1143000"/>
                <a:gridCol w="1066800"/>
                <a:gridCol w="1066800"/>
                <a:gridCol w="1066800"/>
                <a:gridCol w="12191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18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1" y="3962400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29001" y="3962400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772400" y="3699933"/>
            <a:ext cx="1172370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5933"/>
            <a:ext cx="234473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Funding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181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ERCOT’s 2014 budget filing was previewed at the May Board meeting</a:t>
            </a:r>
          </a:p>
          <a:p>
            <a:pPr lvl="1" eaLnBrk="1" hangingPunct="1"/>
            <a:r>
              <a:rPr lang="en-US" sz="1600" dirty="0" smtClean="0"/>
              <a:t>July Board review and approval targeted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$25M is being requested for capital projects in 2014</a:t>
            </a:r>
          </a:p>
          <a:p>
            <a:pPr lvl="1" eaLnBrk="1" hangingPunct="1"/>
            <a:r>
              <a:rPr lang="en-US" sz="1600" dirty="0" smtClean="0"/>
              <a:t>~$30M current demand in 2014</a:t>
            </a:r>
          </a:p>
          <a:p>
            <a:pPr lvl="1" eaLnBrk="1" hangingPunct="1"/>
            <a:r>
              <a:rPr lang="en-US" sz="1600" dirty="0" smtClean="0"/>
              <a:t>Growing demand for Technical Foundation efforts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Multi-Year PPL is being used to forecast projects expected in 2014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For Revision Requests that may be filed and approved over the next 18 months, ERCOT has forecasted $4M in PPL funding</a:t>
            </a:r>
          </a:p>
          <a:p>
            <a:pPr lvl="1" eaLnBrk="1" hangingPunct="1"/>
            <a:r>
              <a:rPr lang="en-US" sz="1600" dirty="0" smtClean="0"/>
              <a:t>This is in addition to $1.5M forecasted for Revision Requests that are already Board approved or in the stakeholder process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411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Update – NPRR484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r>
              <a:rPr lang="en-US" sz="1800" dirty="0"/>
              <a:t>The project for NPRR484 is in the planning stages and portions are planned for implementation as early as October 2013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1800" dirty="0"/>
              <a:t>As discussed at PRS, </a:t>
            </a:r>
            <a:r>
              <a:rPr lang="en-US" sz="1800" dirty="0" smtClean="0"/>
              <a:t>NPRR484 phases</a:t>
            </a:r>
            <a:r>
              <a:rPr lang="en-US" sz="1800" dirty="0"/>
              <a:t>:</a:t>
            </a:r>
          </a:p>
          <a:p>
            <a:pPr lvl="1"/>
            <a:r>
              <a:rPr lang="en-US" sz="1800" dirty="0"/>
              <a:t>Phase 1 includes the CRR and Credit changes to implement path-specific adders </a:t>
            </a:r>
          </a:p>
          <a:p>
            <a:pPr lvl="2"/>
            <a:r>
              <a:rPr lang="en-US" sz="1600" dirty="0"/>
              <a:t>Where each CRR (bid or owned) carries a path credit adder based on historical DAM and CRR clearing prices</a:t>
            </a:r>
          </a:p>
          <a:p>
            <a:pPr lvl="1"/>
            <a:r>
              <a:rPr lang="en-US" sz="1800" dirty="0"/>
              <a:t>Phase 2 deferred invoicing in </a:t>
            </a:r>
            <a:r>
              <a:rPr lang="en-US" sz="1800" dirty="0" smtClean="0"/>
              <a:t>2015</a:t>
            </a:r>
          </a:p>
          <a:p>
            <a:pPr marL="457200" lvl="1" indent="0">
              <a:buNone/>
            </a:pPr>
            <a:endParaRPr lang="en-US" sz="800" dirty="0"/>
          </a:p>
          <a:p>
            <a:r>
              <a:rPr lang="en-US" sz="1800" dirty="0"/>
              <a:t>ERCOT plans to deliver Phase 1 in two deliveries across 2013 and 2014</a:t>
            </a:r>
          </a:p>
          <a:p>
            <a:pPr lvl="2"/>
            <a:r>
              <a:rPr lang="en-US" sz="1600" dirty="0" smtClean="0"/>
              <a:t>Phase </a:t>
            </a:r>
            <a:r>
              <a:rPr lang="en-US" sz="1600" dirty="0"/>
              <a:t>1a include path-specific adders in CRR and Credit calculations</a:t>
            </a:r>
          </a:p>
          <a:p>
            <a:pPr lvl="2"/>
            <a:r>
              <a:rPr lang="en-US" sz="1600" dirty="0" smtClean="0"/>
              <a:t>Phase </a:t>
            </a:r>
            <a:r>
              <a:rPr lang="en-US" sz="1600" dirty="0"/>
              <a:t>1b to complete any refinements in prices and reporting as needed</a:t>
            </a:r>
          </a:p>
          <a:p>
            <a:endParaRPr lang="en-US" sz="800" dirty="0"/>
          </a:p>
          <a:p>
            <a:r>
              <a:rPr lang="en-US" sz="1800" dirty="0"/>
              <a:t>Presented today at TAC </a:t>
            </a:r>
            <a:r>
              <a:rPr lang="en-US" sz="1800" dirty="0" smtClean="0"/>
              <a:t>since:</a:t>
            </a:r>
            <a:endParaRPr lang="en-US" sz="1800" dirty="0"/>
          </a:p>
          <a:p>
            <a:pPr lvl="1"/>
            <a:r>
              <a:rPr lang="en-US" sz="1800" dirty="0" smtClean="0"/>
              <a:t>Market </a:t>
            </a:r>
            <a:r>
              <a:rPr lang="en-US" sz="1800" dirty="0"/>
              <a:t>collateral requirements would be potentially impacted in October </a:t>
            </a:r>
          </a:p>
          <a:p>
            <a:pPr lvl="1"/>
            <a:r>
              <a:rPr lang="en-US" sz="1800" dirty="0" smtClean="0"/>
              <a:t>Credit </a:t>
            </a:r>
            <a:r>
              <a:rPr lang="en-US" sz="1800" dirty="0"/>
              <a:t>and collateral logic is complex and dependent on market paths and portfolio composition for each company</a:t>
            </a:r>
          </a:p>
          <a:p>
            <a:pPr lvl="1"/>
            <a:r>
              <a:rPr lang="en-US" sz="1800" dirty="0" smtClean="0"/>
              <a:t>Market </a:t>
            </a:r>
            <a:r>
              <a:rPr lang="en-US" sz="1800" dirty="0"/>
              <a:t>calls for specific scope/details/examples will be planned to support market details and questions for project as early as July 2013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763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5/17/2013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5/17/2013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98206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52530</TotalTime>
  <Words>779</Words>
  <Application>Microsoft Office PowerPoint</Application>
  <PresentationFormat>On-screen Show (4:3)</PresentationFormat>
  <Paragraphs>241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PowerPoint Presentation</vt:lpstr>
      <vt:lpstr>2013 Project Update – Agenda</vt:lpstr>
      <vt:lpstr>2013 Release Targets – Board-Approved NPRRs/SCRs/xGRRs</vt:lpstr>
      <vt:lpstr>2013 Cash Flow Projection – 4/30/2013 – Approved Projects</vt:lpstr>
      <vt:lpstr>2014 Release Targets – Board-Approved NPRRs/SCRs/xGRRs</vt:lpstr>
      <vt:lpstr>2014 Project Funding</vt:lpstr>
      <vt:lpstr>Project Update – NPRR484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1339</cp:revision>
  <cp:lastPrinted>2013-03-20T16:37:22Z</cp:lastPrinted>
  <dcterms:created xsi:type="dcterms:W3CDTF">2005-04-21T14:28:35Z</dcterms:created>
  <dcterms:modified xsi:type="dcterms:W3CDTF">2013-05-24T21:38:55Z</dcterms:modified>
</cp:coreProperties>
</file>