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438" r:id="rId4"/>
    <p:sldId id="437" r:id="rId5"/>
    <p:sldId id="442" r:id="rId6"/>
    <p:sldId id="447" r:id="rId7"/>
    <p:sldId id="450" r:id="rId8"/>
    <p:sldId id="406" r:id="rId9"/>
    <p:sldId id="395" r:id="rId10"/>
    <p:sldId id="397" r:id="rId11"/>
    <p:sldId id="398" r:id="rId12"/>
    <p:sldId id="399" r:id="rId13"/>
    <p:sldId id="430" r:id="rId14"/>
    <p:sldId id="431" r:id="rId15"/>
    <p:sldId id="432" r:id="rId16"/>
    <p:sldId id="449" r:id="rId17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3" d="100"/>
          <a:sy n="113" d="100"/>
        </p:scale>
        <p:origin x="-306" y="-108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8C6C10A-D400-4959-AADD-84A684719EDF}" type="slidenum">
              <a:rPr lang="en-US" sz="1200" b="0" smtClean="0"/>
              <a:pPr eaLnBrk="1" hangingPunct="1"/>
              <a:t>2</a:t>
            </a:fld>
            <a:endParaRPr lang="en-US" sz="1200" b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D5EF8A-C74D-4291-9FCD-C4E7EF3299C6}" type="slidenum">
              <a:rPr lang="en-US" sz="1200" b="0" smtClean="0"/>
              <a:pPr eaLnBrk="1" hangingPunct="1"/>
              <a:t>8</a:t>
            </a:fld>
            <a:endParaRPr lang="en-US" sz="1200" b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Update and Summary of Project Priority List (PPL) Activity to Date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May 16, 2013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4" y="722313"/>
            <a:ext cx="8942031" cy="552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4340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8" y="685800"/>
            <a:ext cx="9025746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0" y="685800"/>
            <a:ext cx="9010524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01" y="714998"/>
            <a:ext cx="8970799" cy="5533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" y="694267"/>
            <a:ext cx="900581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3" y="685800"/>
            <a:ext cx="9067799" cy="560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2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4938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15364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5/10/2013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722832"/>
            <a:ext cx="8962801" cy="552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9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83058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</a:t>
            </a:r>
            <a:r>
              <a:rPr lang="en-US" sz="1600" dirty="0" smtClean="0"/>
              <a:t>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Project Spending Update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</a:t>
            </a:r>
            <a:r>
              <a:rPr lang="en-US" sz="1600" dirty="0"/>
              <a:t>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2014 Project Funding</a:t>
            </a:r>
            <a:endParaRPr lang="en-US" sz="1600" dirty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 smtClean="0"/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0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8-15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5800" y="5410200"/>
            <a:ext cx="7772400" cy="576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/>
              <a:t>Location of Project Priority List (PPL):   </a:t>
            </a:r>
            <a:r>
              <a:rPr lang="en-US" b="0">
                <a:hlinkClick r:id="rId3"/>
              </a:rPr>
              <a:t>http://www.ercot.com/services/projects/index</a:t>
            </a:r>
            <a:endParaRPr lang="en-US" b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5123" name="Content Placeholder 16"/>
          <p:cNvSpPr>
            <a:spLocks noGrp="1"/>
          </p:cNvSpPr>
          <p:nvPr>
            <p:ph idx="1"/>
          </p:nvPr>
        </p:nvSpPr>
        <p:spPr>
          <a:xfrm>
            <a:off x="84664" y="990600"/>
            <a:ext cx="8991600" cy="4648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Release </a:t>
            </a:r>
            <a:r>
              <a:rPr lang="en-US" sz="1600" dirty="0" smtClean="0"/>
              <a:t>3 Go-Lives	</a:t>
            </a:r>
            <a:r>
              <a:rPr lang="en-US" sz="1600" dirty="0"/>
              <a:t>	</a:t>
            </a:r>
            <a:r>
              <a:rPr lang="en-US" sz="1600" i="1" dirty="0" smtClean="0"/>
              <a:t>(6/10/2013 </a:t>
            </a:r>
            <a:r>
              <a:rPr lang="en-US" sz="1600" dirty="0"/>
              <a:t>–</a:t>
            </a:r>
            <a:r>
              <a:rPr lang="en-US" sz="1600" i="1" dirty="0" smtClean="0"/>
              <a:t> 6/14/2013)</a:t>
            </a:r>
            <a:endParaRPr lang="en-US" sz="1600" i="1" dirty="0"/>
          </a:p>
          <a:p>
            <a:pPr lvl="1" eaLnBrk="1" hangingPunct="1"/>
            <a:r>
              <a:rPr lang="en-US" sz="1400" dirty="0"/>
              <a:t>SCR773 – Addition of Regulation Feedback to Generation to be Dispatched </a:t>
            </a:r>
            <a:r>
              <a:rPr lang="en-US" sz="1400" dirty="0" smtClean="0"/>
              <a:t>Calculation</a:t>
            </a:r>
          </a:p>
          <a:p>
            <a:pPr lvl="2" eaLnBrk="1" hangingPunct="1"/>
            <a:r>
              <a:rPr lang="en-US" sz="1400" i="1" dirty="0" smtClean="0"/>
              <a:t>Potential </a:t>
            </a:r>
            <a:r>
              <a:rPr lang="en-US" sz="1400" i="1" dirty="0"/>
              <a:t>for early release before </a:t>
            </a:r>
            <a:r>
              <a:rPr lang="en-US" sz="1400" i="1" dirty="0" smtClean="0"/>
              <a:t>6/10/2013 – see market notice dated 5/13/2013</a:t>
            </a:r>
            <a:endParaRPr lang="en-US" sz="1400" i="1" dirty="0"/>
          </a:p>
          <a:p>
            <a:pPr lvl="1" eaLnBrk="1" hangingPunct="1"/>
            <a:r>
              <a:rPr lang="en-US" sz="1400" dirty="0" smtClean="0"/>
              <a:t>NPRR481 </a:t>
            </a:r>
            <a:r>
              <a:rPr lang="en-US" sz="1400" dirty="0"/>
              <a:t>– Report of Hourly Actual System Load by Weather </a:t>
            </a:r>
            <a:r>
              <a:rPr lang="en-US" sz="1400" dirty="0" smtClean="0"/>
              <a:t>Zone</a:t>
            </a:r>
          </a:p>
          <a:p>
            <a:pPr lvl="1" eaLnBrk="1" hangingPunct="1"/>
            <a:r>
              <a:rPr lang="en-US" sz="1400" dirty="0" smtClean="0"/>
              <a:t>NPRR520 </a:t>
            </a:r>
            <a:r>
              <a:rPr lang="en-US" sz="1400" dirty="0"/>
              <a:t>–</a:t>
            </a:r>
            <a:r>
              <a:rPr lang="en-US" sz="1400" dirty="0" smtClean="0"/>
              <a:t> </a:t>
            </a:r>
            <a:r>
              <a:rPr lang="en-US" sz="1400" dirty="0"/>
              <a:t>Real-Time Mitigation Rules and Creation of a Real-Time Constraint Competitiveness </a:t>
            </a:r>
            <a:r>
              <a:rPr lang="en-US" sz="1400" dirty="0" smtClean="0"/>
              <a:t>Test</a:t>
            </a:r>
          </a:p>
          <a:p>
            <a:pPr lvl="2" eaLnBrk="1" hangingPunct="1"/>
            <a:r>
              <a:rPr lang="en-US" sz="1400" dirty="0" smtClean="0"/>
              <a:t>MMS, MIS, CDR portions </a:t>
            </a:r>
            <a:r>
              <a:rPr lang="en-US" sz="1400" i="1" dirty="0" smtClean="0"/>
              <a:t>– </a:t>
            </a:r>
            <a:r>
              <a:rPr lang="en-US" sz="1400" i="1" dirty="0"/>
              <a:t>see market notice dated 5/13/2013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NOGRR093 </a:t>
            </a:r>
            <a:r>
              <a:rPr lang="en-US" sz="1400" dirty="0"/>
              <a:t>– Synchronization with NPRR365</a:t>
            </a:r>
            <a:endParaRPr lang="en-US" sz="1400" dirty="0" smtClean="0"/>
          </a:p>
          <a:p>
            <a:pPr lvl="1" eaLnBrk="1" hangingPunct="1"/>
            <a:r>
              <a:rPr lang="en-US" sz="1400" dirty="0" err="1"/>
              <a:t>MarkeTrak</a:t>
            </a:r>
            <a:r>
              <a:rPr lang="en-US" sz="1400" dirty="0"/>
              <a:t> </a:t>
            </a:r>
            <a:r>
              <a:rPr lang="en-US" sz="1400" dirty="0" smtClean="0"/>
              <a:t>Upgrade</a:t>
            </a:r>
          </a:p>
          <a:p>
            <a:pPr lvl="1" eaLnBrk="1" hangingPunct="1"/>
            <a:r>
              <a:rPr lang="fr-FR" sz="1400" dirty="0" err="1"/>
              <a:t>Macomber</a:t>
            </a:r>
            <a:r>
              <a:rPr lang="fr-FR" sz="1400" dirty="0"/>
              <a:t> </a:t>
            </a:r>
            <a:r>
              <a:rPr lang="fr-FR" sz="1400" dirty="0" err="1"/>
              <a:t>Map</a:t>
            </a:r>
            <a:r>
              <a:rPr lang="fr-FR" sz="1400" dirty="0"/>
              <a:t> NERC SA/</a:t>
            </a:r>
            <a:r>
              <a:rPr lang="fr-FR" sz="1400" dirty="0" err="1"/>
              <a:t>Compliance</a:t>
            </a:r>
            <a:r>
              <a:rPr lang="fr-FR" sz="1400" dirty="0"/>
              <a:t> </a:t>
            </a:r>
            <a:r>
              <a:rPr lang="fr-FR" sz="1400" dirty="0" err="1" smtClean="0"/>
              <a:t>Enhancements</a:t>
            </a:r>
            <a:endParaRPr lang="fr-FR" sz="1400" dirty="0" smtClean="0"/>
          </a:p>
          <a:p>
            <a:pPr lvl="1" eaLnBrk="1" hangingPunct="1"/>
            <a:r>
              <a:rPr lang="en-US" sz="1400" dirty="0"/>
              <a:t>Information Lifecycle </a:t>
            </a:r>
            <a:r>
              <a:rPr lang="en-US" sz="1400" dirty="0" err="1"/>
              <a:t>Mgmt</a:t>
            </a:r>
            <a:r>
              <a:rPr lang="en-US" sz="1400" dirty="0"/>
              <a:t> – </a:t>
            </a:r>
            <a:r>
              <a:rPr lang="en-US" sz="1400" dirty="0" err="1"/>
              <a:t>Mkt</a:t>
            </a:r>
            <a:r>
              <a:rPr lang="en-US" sz="1400" dirty="0"/>
              <a:t> Systems, Archive, Reporting</a:t>
            </a:r>
            <a:endParaRPr lang="en-US" sz="1400" dirty="0" smtClean="0"/>
          </a:p>
          <a:p>
            <a:pPr lvl="1" eaLnBrk="1" hangingPunct="1"/>
            <a:r>
              <a:rPr lang="en-US" sz="1400" dirty="0"/>
              <a:t>Cyber Security Project #8</a:t>
            </a:r>
            <a:endParaRPr lang="en-US" sz="1400" dirty="0" smtClean="0"/>
          </a:p>
          <a:p>
            <a:pPr lvl="1" eaLnBrk="1" hangingPunct="1"/>
            <a:endParaRPr lang="en-US" sz="1400" dirty="0"/>
          </a:p>
          <a:p>
            <a:pPr lvl="1" eaLnBrk="1" hangingPunct="1"/>
            <a:endParaRPr lang="en-US" sz="1400" dirty="0" smtClean="0"/>
          </a:p>
          <a:p>
            <a:pPr eaLnBrk="1" hangingPunct="1"/>
            <a:r>
              <a:rPr lang="en-US" sz="1600" dirty="0"/>
              <a:t>Off-Cycle Release		</a:t>
            </a:r>
            <a:r>
              <a:rPr lang="en-US" sz="1600" dirty="0" smtClean="0"/>
              <a:t>(late June / early July)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SCR760 </a:t>
            </a:r>
            <a:r>
              <a:rPr lang="en-US" sz="1400" dirty="0"/>
              <a:t>– Enhancements to IMM and TP to support </a:t>
            </a:r>
            <a:r>
              <a:rPr lang="en-US" sz="1400" dirty="0" smtClean="0"/>
              <a:t>Planning</a:t>
            </a:r>
          </a:p>
          <a:p>
            <a:pPr lvl="2" eaLnBrk="1" hangingPunct="1"/>
            <a:r>
              <a:rPr lang="en-US" sz="1200" dirty="0" smtClean="0"/>
              <a:t>Final release</a:t>
            </a:r>
            <a:endParaRPr lang="en-US" sz="1200" dirty="0"/>
          </a:p>
          <a:p>
            <a:pPr eaLnBrk="1" hangingPunct="1"/>
            <a:endParaRPr lang="en-US" sz="1400" dirty="0"/>
          </a:p>
          <a:p>
            <a:pPr marL="0" indent="0" eaLnBrk="1" hangingPunct="1">
              <a:buNone/>
            </a:pPr>
            <a:endParaRPr lang="en-US" sz="1200" dirty="0" smtClean="0"/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752600" y="5791200"/>
            <a:ext cx="6172200" cy="4365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/>
              <a:t>Note:  Projected Go-Live dates are subject to change.</a:t>
            </a:r>
            <a:br>
              <a:rPr lang="en-US" sz="1400" b="0"/>
            </a:br>
            <a:r>
              <a:rPr lang="en-US" sz="1400" b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5730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46612517"/>
              </p:ext>
            </p:extLst>
          </p:nvPr>
        </p:nvGraphicFramePr>
        <p:xfrm>
          <a:off x="36444" y="762000"/>
          <a:ext cx="9067801" cy="4656435"/>
        </p:xfrm>
        <a:graphic>
          <a:graphicData uri="http://schemas.openxmlformats.org/drawingml/2006/table">
            <a:tbl>
              <a:tblPr/>
              <a:tblGrid>
                <a:gridCol w="1030356"/>
                <a:gridCol w="1143000"/>
                <a:gridCol w="1143000"/>
                <a:gridCol w="1143000"/>
                <a:gridCol w="1143000"/>
                <a:gridCol w="1143000"/>
                <a:gridCol w="1066800"/>
                <a:gridCol w="1255645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2/11 – 2/15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4/22 – 4/26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6/10 – 6/14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7/29 – 8/2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9/23 – 9/27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12/9-12/13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NOGRR093</a:t>
                      </a: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NPRR476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sng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NOGRR105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NPRR484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(1a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NPRR495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NPRR514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SCR773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4991100" y="6400800"/>
            <a:ext cx="15621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 dirty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09799" y="3962400"/>
            <a:ext cx="11429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066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495800" y="3962400"/>
            <a:ext cx="11430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Late </a:t>
            </a:r>
            <a:r>
              <a:rPr lang="en-US" sz="1100" dirty="0" smtClean="0"/>
              <a:t>June</a:t>
            </a:r>
            <a:endParaRPr lang="en-US" sz="1100" dirty="0"/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3528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</a:t>
            </a:r>
            <a:r>
              <a:rPr lang="en-US" sz="1100" dirty="0" smtClean="0"/>
              <a:t>May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857067" y="3971779"/>
            <a:ext cx="1219200" cy="4308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Moved to Future Years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22203"/>
            <a:ext cx="234473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NPRR407(a</a:t>
            </a:r>
            <a:r>
              <a:rPr lang="en-US" sz="800" b="0" dirty="0" smtClean="0"/>
              <a:t>) – MMS portion</a:t>
            </a:r>
          </a:p>
          <a:p>
            <a:pPr eaLnBrk="1" hangingPunct="1"/>
            <a:r>
              <a:rPr lang="en-US" sz="800" b="0" dirty="0" smtClean="0"/>
              <a:t>NPRR407(b</a:t>
            </a:r>
            <a:r>
              <a:rPr lang="en-US" sz="800" b="0" dirty="0" smtClean="0"/>
              <a:t>) – CRR </a:t>
            </a:r>
            <a:r>
              <a:rPr lang="en-US" sz="800" b="0" dirty="0" smtClean="0"/>
              <a:t>portion</a:t>
            </a:r>
          </a:p>
          <a:p>
            <a:pPr eaLnBrk="1" hangingPunct="1"/>
            <a:r>
              <a:rPr lang="en-US" sz="800" b="0" dirty="0" smtClean="0"/>
              <a:t>NPRR484(1a) – initial CMM/CRR components</a:t>
            </a:r>
          </a:p>
          <a:p>
            <a:pPr eaLnBrk="1" hangingPunct="1"/>
            <a:r>
              <a:rPr lang="en-US" sz="800" b="0" dirty="0"/>
              <a:t>NPRR520(a) – </a:t>
            </a:r>
            <a:r>
              <a:rPr lang="en-US" sz="800" b="0" dirty="0" smtClean="0"/>
              <a:t>MMS, MIS, CDR portions</a:t>
            </a:r>
            <a:endParaRPr lang="en-US" sz="800" b="0" dirty="0" smtClean="0"/>
          </a:p>
          <a:p>
            <a:pPr eaLnBrk="1" hangingPunct="1"/>
            <a:r>
              <a:rPr lang="en-US" sz="800" b="0" dirty="0" smtClean="0"/>
              <a:t>NPRR520(b)</a:t>
            </a:r>
            <a:r>
              <a:rPr lang="en-US" sz="800" b="0" dirty="0"/>
              <a:t> – </a:t>
            </a:r>
            <a:r>
              <a:rPr lang="en-US" sz="800" b="0" dirty="0" smtClean="0"/>
              <a:t>EMS, NMMS, ICCP portions</a:t>
            </a:r>
            <a:endParaRPr lang="en-US" sz="800" b="0" dirty="0" smtClean="0"/>
          </a:p>
          <a:p>
            <a:pPr eaLnBrk="1" hangingPunct="1"/>
            <a:r>
              <a:rPr lang="en-US" sz="800" b="0" dirty="0" smtClean="0"/>
              <a:t>SCR760(d) – final phase</a:t>
            </a:r>
            <a:endParaRPr lang="en-US" sz="800" b="0" dirty="0"/>
          </a:p>
        </p:txBody>
      </p:sp>
    </p:spTree>
    <p:extLst>
      <p:ext uri="{BB962C8B-B14F-4D97-AF65-F5344CB8AC3E}">
        <p14:creationId xmlns:p14="http://schemas.microsoft.com/office/powerpoint/2010/main" val="24402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86600" cy="685800"/>
          </a:xfrm>
        </p:spPr>
        <p:txBody>
          <a:bodyPr/>
          <a:lstStyle/>
          <a:p>
            <a:pPr eaLnBrk="1" hangingPunct="1"/>
            <a:r>
              <a:rPr lang="en-US" sz="1800" dirty="0"/>
              <a:t>2013 </a:t>
            </a:r>
            <a:r>
              <a:rPr lang="en-US" sz="1800" dirty="0" smtClean="0"/>
              <a:t>Cash </a:t>
            </a:r>
            <a:r>
              <a:rPr lang="en-US" sz="1800" dirty="0"/>
              <a:t>Flow Projection – Approved </a:t>
            </a:r>
            <a:r>
              <a:rPr lang="en-US" sz="1800" dirty="0" smtClean="0"/>
              <a:t>Projects</a:t>
            </a:r>
          </a:p>
        </p:txBody>
      </p:sp>
      <p:sp>
        <p:nvSpPr>
          <p:cNvPr id="4" name="TextBox 22"/>
          <p:cNvSpPr txBox="1">
            <a:spLocks noChangeArrowheads="1"/>
          </p:cNvSpPr>
          <p:nvPr/>
        </p:nvSpPr>
        <p:spPr bwMode="auto">
          <a:xfrm>
            <a:off x="1562646" y="5562600"/>
            <a:ext cx="6019435" cy="569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 b="0" dirty="0" smtClean="0"/>
              <a:t>ERCOT Board of Directors approved a project budget increase of $1M on 5/14/2013</a:t>
            </a:r>
          </a:p>
          <a:p>
            <a:pPr eaLnBrk="1" hangingPunct="1"/>
            <a:endParaRPr lang="en-US" sz="800" b="0" dirty="0"/>
          </a:p>
          <a:p>
            <a:pPr algn="ctr" eaLnBrk="1" hangingPunct="1"/>
            <a:r>
              <a:rPr lang="en-US" sz="1100" b="0" dirty="0" smtClean="0"/>
              <a:t>Revised 2013 project budget is now $16M</a:t>
            </a:r>
            <a:endParaRPr lang="en-US" sz="1100" b="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914400"/>
            <a:ext cx="8900398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7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12410290"/>
              </p:ext>
            </p:extLst>
          </p:nvPr>
        </p:nvGraphicFramePr>
        <p:xfrm>
          <a:off x="76200" y="762000"/>
          <a:ext cx="8915399" cy="4656435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1219200"/>
                <a:gridCol w="1066800"/>
                <a:gridCol w="1066800"/>
                <a:gridCol w="1066800"/>
                <a:gridCol w="1066800"/>
                <a:gridCol w="121919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SCR756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SCR771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NPRR256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NOGRR084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NPRR467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(1b)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NPRR484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(2)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172" name="Footer Placeholder 7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7174" name="TextBox 16"/>
          <p:cNvSpPr txBox="1">
            <a:spLocks noChangeArrowheads="1"/>
          </p:cNvSpPr>
          <p:nvPr/>
        </p:nvSpPr>
        <p:spPr bwMode="auto">
          <a:xfrm>
            <a:off x="2285999" y="3962400"/>
            <a:ext cx="1219199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Early April</a:t>
            </a:r>
            <a:endParaRPr lang="en-US" sz="1100" dirty="0"/>
          </a:p>
        </p:txBody>
      </p:sp>
      <p:sp>
        <p:nvSpPr>
          <p:cNvPr id="7177" name="TextBox 12"/>
          <p:cNvSpPr txBox="1">
            <a:spLocks noChangeArrowheads="1"/>
          </p:cNvSpPr>
          <p:nvPr/>
        </p:nvSpPr>
        <p:spPr bwMode="auto">
          <a:xfrm>
            <a:off x="1143000" y="3962400"/>
            <a:ext cx="11430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9" name="TextBox 15"/>
          <p:cNvSpPr txBox="1">
            <a:spLocks noChangeArrowheads="1"/>
          </p:cNvSpPr>
          <p:nvPr/>
        </p:nvSpPr>
        <p:spPr bwMode="auto">
          <a:xfrm>
            <a:off x="76201" y="5486400"/>
            <a:ext cx="3276599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Go-live dates can differ from Protocol effective dates – Please refer to market notices for more details</a:t>
            </a:r>
          </a:p>
        </p:txBody>
      </p:sp>
      <p:sp>
        <p:nvSpPr>
          <p:cNvPr id="7182" name="TextBox 21"/>
          <p:cNvSpPr txBox="1">
            <a:spLocks noChangeArrowheads="1"/>
          </p:cNvSpPr>
          <p:nvPr/>
        </p:nvSpPr>
        <p:spPr bwMode="auto">
          <a:xfrm>
            <a:off x="6629400" y="5486400"/>
            <a:ext cx="2344737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(a), (b), etc. indicates multiple </a:t>
            </a:r>
            <a:r>
              <a:rPr lang="en-US" sz="1000" b="0" dirty="0" smtClean="0"/>
              <a:t>phases</a:t>
            </a:r>
            <a:endParaRPr lang="en-US" sz="1000" b="0" dirty="0"/>
          </a:p>
        </p:txBody>
      </p:sp>
      <p:sp>
        <p:nvSpPr>
          <p:cNvPr id="7183" name="TextBox 22"/>
          <p:cNvSpPr txBox="1">
            <a:spLocks noChangeArrowheads="1"/>
          </p:cNvSpPr>
          <p:nvPr/>
        </p:nvSpPr>
        <p:spPr bwMode="auto">
          <a:xfrm>
            <a:off x="76200" y="5943600"/>
            <a:ext cx="3276599" cy="2616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100"/>
              <a:t>Release targets are subject to change</a:t>
            </a:r>
          </a:p>
        </p:txBody>
      </p:sp>
      <p:sp>
        <p:nvSpPr>
          <p:cNvPr id="7184" name="TextBox 23"/>
          <p:cNvSpPr txBox="1">
            <a:spLocks noChangeArrowheads="1"/>
          </p:cNvSpPr>
          <p:nvPr/>
        </p:nvSpPr>
        <p:spPr bwMode="auto">
          <a:xfrm>
            <a:off x="3429000" y="5486400"/>
            <a:ext cx="31242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Red Text: </a:t>
            </a:r>
            <a:r>
              <a:rPr lang="en-US" sz="1000" b="0" dirty="0" smtClean="0"/>
              <a:t>New </a:t>
            </a:r>
            <a:r>
              <a:rPr lang="en-US" sz="1000" b="0" dirty="0"/>
              <a:t>additions and target release changes</a:t>
            </a:r>
          </a:p>
        </p:txBody>
      </p:sp>
      <p:sp>
        <p:nvSpPr>
          <p:cNvPr id="7185" name="TextBox 24"/>
          <p:cNvSpPr txBox="1">
            <a:spLocks noChangeArrowheads="1"/>
          </p:cNvSpPr>
          <p:nvPr/>
        </p:nvSpPr>
        <p:spPr bwMode="auto">
          <a:xfrm>
            <a:off x="3429000" y="5817260"/>
            <a:ext cx="3124200" cy="4001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000" b="0" dirty="0"/>
              <a:t>Strike-Through Text: </a:t>
            </a:r>
            <a:r>
              <a:rPr lang="en-US" sz="1000" b="0" dirty="0" smtClean="0"/>
              <a:t>Previous </a:t>
            </a:r>
            <a:r>
              <a:rPr lang="en-US" sz="1000" b="0" dirty="0"/>
              <a:t>target release changes</a:t>
            </a:r>
          </a:p>
        </p:txBody>
      </p:sp>
      <p:sp>
        <p:nvSpPr>
          <p:cNvPr id="7175" name="TextBox 17"/>
          <p:cNvSpPr txBox="1">
            <a:spLocks noChangeArrowheads="1"/>
          </p:cNvSpPr>
          <p:nvPr/>
        </p:nvSpPr>
        <p:spPr bwMode="auto">
          <a:xfrm>
            <a:off x="45719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3" name="TextBox 14"/>
          <p:cNvSpPr txBox="1">
            <a:spLocks noChangeArrowheads="1"/>
          </p:cNvSpPr>
          <p:nvPr/>
        </p:nvSpPr>
        <p:spPr bwMode="auto">
          <a:xfrm>
            <a:off x="67056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/>
              <a:t>None</a:t>
            </a:r>
          </a:p>
        </p:txBody>
      </p:sp>
      <p:sp>
        <p:nvSpPr>
          <p:cNvPr id="7178" name="TextBox 13"/>
          <p:cNvSpPr txBox="1">
            <a:spLocks noChangeArrowheads="1"/>
          </p:cNvSpPr>
          <p:nvPr/>
        </p:nvSpPr>
        <p:spPr bwMode="auto">
          <a:xfrm>
            <a:off x="5638800" y="3962400"/>
            <a:ext cx="1066800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/>
              <a:t>None</a:t>
            </a:r>
          </a:p>
        </p:txBody>
      </p:sp>
      <p:sp>
        <p:nvSpPr>
          <p:cNvPr id="7176" name="TextBox 18"/>
          <p:cNvSpPr txBox="1">
            <a:spLocks noChangeArrowheads="1"/>
          </p:cNvSpPr>
          <p:nvPr/>
        </p:nvSpPr>
        <p:spPr bwMode="auto">
          <a:xfrm>
            <a:off x="3505199" y="3962400"/>
            <a:ext cx="1066801" cy="26161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Late June</a:t>
            </a:r>
            <a:endParaRPr lang="en-US" sz="1100" dirty="0"/>
          </a:p>
        </p:txBody>
      </p:sp>
      <p:sp>
        <p:nvSpPr>
          <p:cNvPr id="16" name="TextBox 14"/>
          <p:cNvSpPr txBox="1">
            <a:spLocks noChangeArrowheads="1"/>
          </p:cNvSpPr>
          <p:nvPr/>
        </p:nvSpPr>
        <p:spPr bwMode="auto">
          <a:xfrm>
            <a:off x="7772400" y="3699933"/>
            <a:ext cx="1172370" cy="26161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100" dirty="0" smtClean="0"/>
              <a:t>2015</a:t>
            </a:r>
            <a:endParaRPr lang="en-US" sz="1100" dirty="0"/>
          </a:p>
        </p:txBody>
      </p:sp>
      <p:sp>
        <p:nvSpPr>
          <p:cNvPr id="17" name="TextBox 21"/>
          <p:cNvSpPr txBox="1">
            <a:spLocks noChangeArrowheads="1"/>
          </p:cNvSpPr>
          <p:nvPr/>
        </p:nvSpPr>
        <p:spPr bwMode="auto">
          <a:xfrm>
            <a:off x="6629399" y="5735933"/>
            <a:ext cx="234473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b="0" dirty="0" smtClean="0"/>
              <a:t>NPRR484(Ph1b) </a:t>
            </a:r>
            <a:r>
              <a:rPr lang="en-US" sz="800" b="0" dirty="0"/>
              <a:t>– </a:t>
            </a:r>
            <a:r>
              <a:rPr lang="en-US" sz="800" b="0" dirty="0" smtClean="0"/>
              <a:t>Remaining Phase 1 items</a:t>
            </a:r>
          </a:p>
          <a:p>
            <a:pPr eaLnBrk="1" hangingPunct="1"/>
            <a:r>
              <a:rPr lang="en-US" sz="800" b="0" dirty="0" smtClean="0"/>
              <a:t>NPRR484(Ph2) </a:t>
            </a:r>
            <a:r>
              <a:rPr lang="en-US" sz="800" b="0" dirty="0"/>
              <a:t>– </a:t>
            </a:r>
            <a:r>
              <a:rPr lang="en-US" sz="800" b="0" dirty="0" smtClean="0"/>
              <a:t>S&amp;B portions</a:t>
            </a:r>
            <a:endParaRPr lang="en-US" sz="800" b="0" dirty="0" smtClean="0"/>
          </a:p>
          <a:p>
            <a:pPr eaLnBrk="1" hangingPunct="1"/>
            <a:r>
              <a:rPr lang="en-US" sz="800" b="0" dirty="0" smtClean="0"/>
              <a:t>SCR756(b</a:t>
            </a:r>
            <a:r>
              <a:rPr lang="en-US" sz="800" b="0" dirty="0" smtClean="0"/>
              <a:t>) – Remaining portions of SCR</a:t>
            </a:r>
          </a:p>
        </p:txBody>
      </p:sp>
    </p:spTree>
    <p:extLst>
      <p:ext uri="{BB962C8B-B14F-4D97-AF65-F5344CB8AC3E}">
        <p14:creationId xmlns:p14="http://schemas.microsoft.com/office/powerpoint/2010/main" val="17346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2014 </a:t>
            </a:r>
            <a:r>
              <a:rPr lang="en-US" sz="1800" dirty="0" smtClean="0"/>
              <a:t>Project </a:t>
            </a:r>
            <a:r>
              <a:rPr lang="en-US" sz="1800" dirty="0" smtClean="0"/>
              <a:t>Funding</a:t>
            </a:r>
            <a:endParaRPr lang="en-US" sz="1800" dirty="0" smtClean="0"/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1816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ERCOT’s 2014 budget filing was previewed at the May Board meeting</a:t>
            </a:r>
            <a:endParaRPr lang="en-US" sz="1800" dirty="0" smtClean="0"/>
          </a:p>
          <a:p>
            <a:pPr lvl="1" eaLnBrk="1" hangingPunct="1"/>
            <a:r>
              <a:rPr lang="en-US" sz="1600" dirty="0" smtClean="0"/>
              <a:t>July Board review and approval targeted</a:t>
            </a:r>
            <a:endParaRPr lang="en-US" sz="1600" dirty="0" smtClean="0"/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$25M </a:t>
            </a:r>
            <a:r>
              <a:rPr lang="en-US" sz="1800" dirty="0" smtClean="0"/>
              <a:t>is </a:t>
            </a:r>
            <a:r>
              <a:rPr lang="en-US" sz="1800" dirty="0" smtClean="0"/>
              <a:t>being requested for </a:t>
            </a:r>
            <a:r>
              <a:rPr lang="en-US" sz="1800" dirty="0" smtClean="0"/>
              <a:t>capital projects in </a:t>
            </a:r>
            <a:r>
              <a:rPr lang="en-US" sz="1800" dirty="0" smtClean="0"/>
              <a:t>2014</a:t>
            </a:r>
          </a:p>
          <a:p>
            <a:pPr lvl="1" eaLnBrk="1" hangingPunct="1"/>
            <a:r>
              <a:rPr lang="en-US" sz="1600" dirty="0" smtClean="0"/>
              <a:t>~$30M current demand in 2014</a:t>
            </a:r>
          </a:p>
          <a:p>
            <a:pPr lvl="1" eaLnBrk="1" hangingPunct="1"/>
            <a:r>
              <a:rPr lang="en-US" sz="1600" dirty="0" smtClean="0"/>
              <a:t>Growing demand for Technical Foundation efforts</a:t>
            </a:r>
            <a:endParaRPr lang="en-US" sz="16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smtClean="0"/>
              <a:t>Multi-Year PPL </a:t>
            </a:r>
            <a:r>
              <a:rPr lang="en-US" sz="1800" dirty="0" smtClean="0"/>
              <a:t>is being </a:t>
            </a:r>
            <a:r>
              <a:rPr lang="en-US" sz="1800" dirty="0" smtClean="0"/>
              <a:t>used to forecast projects expected in </a:t>
            </a:r>
            <a:r>
              <a:rPr lang="en-US" sz="1800" dirty="0" smtClean="0"/>
              <a:t>2014</a:t>
            </a:r>
            <a:endParaRPr lang="en-US" sz="1800" dirty="0" smtClean="0"/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For Revision Requests that may be </a:t>
            </a:r>
            <a:r>
              <a:rPr lang="en-US" sz="1800" dirty="0" smtClean="0"/>
              <a:t>filed and approved over the next 18 months, ERCOT </a:t>
            </a:r>
            <a:r>
              <a:rPr lang="en-US" sz="1800" dirty="0" smtClean="0"/>
              <a:t>has forecasted $4M </a:t>
            </a:r>
            <a:r>
              <a:rPr lang="en-US" sz="1800" dirty="0" smtClean="0"/>
              <a:t>in PPL </a:t>
            </a:r>
            <a:r>
              <a:rPr lang="en-US" sz="1800" dirty="0" smtClean="0"/>
              <a:t>funding</a:t>
            </a:r>
          </a:p>
          <a:p>
            <a:pPr lvl="1" eaLnBrk="1" hangingPunct="1"/>
            <a:r>
              <a:rPr lang="en-US" sz="1600" dirty="0" smtClean="0"/>
              <a:t>This is in addition to $1.5M forecasted for Revision Requests that are already Board approved or in the stakeholder process</a:t>
            </a:r>
            <a:endParaRPr lang="en-US" sz="1600" dirty="0" smtClean="0"/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74117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5/10/2013 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In-flight items sorted by Project End Date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“Not Started” items sorted by Project Start </a:t>
            </a:r>
            <a:r>
              <a:rPr lang="en-US" sz="1600" dirty="0" smtClean="0"/>
              <a:t>Date</a:t>
            </a:r>
          </a:p>
          <a:p>
            <a:pPr marL="342900" lvl="1" indent="0" eaLnBrk="1" hangingPunct="1">
              <a:buFontTx/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b="0"/>
              <a:t>ERCOT Public</a:t>
            </a:r>
          </a:p>
        </p:txBody>
      </p:sp>
      <p:sp>
        <p:nvSpPr>
          <p:cNvPr id="11267" name="Rectangle 2"/>
          <p:cNvSpPr txBox="1">
            <a:spLocks noChangeArrowheads="1"/>
          </p:cNvSpPr>
          <p:nvPr/>
        </p:nvSpPr>
        <p:spPr bwMode="auto">
          <a:xfrm>
            <a:off x="152400" y="188913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bg1"/>
                </a:solidFill>
                <a:latin typeface="Arial Black" pitchFamily="34" charset="0"/>
              </a:rPr>
              <a:t>Project Portfolio Status – as of </a:t>
            </a:r>
            <a:r>
              <a:rPr lang="en-US" sz="1800" dirty="0" smtClean="0">
                <a:solidFill>
                  <a:schemeClr val="bg1"/>
                </a:solidFill>
                <a:latin typeface="Arial Black" pitchFamily="34" charset="0"/>
              </a:rPr>
              <a:t>5/10/2013</a:t>
            </a:r>
            <a:endParaRPr lang="en-US" sz="1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685800"/>
            <a:ext cx="9005812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51928</TotalTime>
  <Words>625</Words>
  <Application>Microsoft Office PowerPoint</Application>
  <PresentationFormat>On-screen Show (4:3)</PresentationFormat>
  <Paragraphs>241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2013 Project Update – Agenda</vt:lpstr>
      <vt:lpstr>Upcoming Project Implementations</vt:lpstr>
      <vt:lpstr>2013 Release Targets – Board-Approved NPRRs/SCRs/xGRRs</vt:lpstr>
      <vt:lpstr>2013 Cash Flow Projection – Approved Projects</vt:lpstr>
      <vt:lpstr>2014 Release Targets – Board-Approved NPRRs/SCRs/xGRRs</vt:lpstr>
      <vt:lpstr>2014 Project Funding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1330</cp:revision>
  <cp:lastPrinted>2013-03-20T16:37:22Z</cp:lastPrinted>
  <dcterms:created xsi:type="dcterms:W3CDTF">2005-04-21T14:28:35Z</dcterms:created>
  <dcterms:modified xsi:type="dcterms:W3CDTF">2013-05-15T20:40:42Z</dcterms:modified>
</cp:coreProperties>
</file>