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372" r:id="rId2"/>
    <p:sldId id="302" r:id="rId3"/>
    <p:sldId id="373" r:id="rId4"/>
    <p:sldId id="374" r:id="rId5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May 16, </a:t>
            </a:r>
            <a:r>
              <a:rPr lang="en-US" sz="2000" kern="0" dirty="0" smtClean="0">
                <a:latin typeface="+mn-lt"/>
              </a:rPr>
              <a:t>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82000" cy="4267200"/>
          </a:xfrm>
        </p:spPr>
        <p:txBody>
          <a:bodyPr/>
          <a:lstStyle/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628650" lvl="1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Prioritization Action Items	</a:t>
            </a:r>
            <a:r>
              <a:rPr lang="en-US" sz="1600" dirty="0" smtClean="0"/>
              <a:t>p. 3-4</a:t>
            </a:r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Planned Revision Requests Starts </a:t>
            </a:r>
            <a:r>
              <a:rPr lang="en-US" sz="1600" dirty="0"/>
              <a:t>– </a:t>
            </a:r>
            <a:r>
              <a:rPr lang="en-US" sz="1600" dirty="0" smtClean="0"/>
              <a:t>2013</a:t>
            </a:r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Guiding Principles Document</a:t>
            </a:r>
          </a:p>
          <a:p>
            <a:pPr marL="102870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Approved Revision Requests “Not Started</a:t>
            </a:r>
            <a:r>
              <a:rPr lang="en-US" sz="1800" dirty="0"/>
              <a:t>” – </a:t>
            </a:r>
            <a:r>
              <a:rPr lang="en-US" sz="1800" dirty="0" smtClean="0"/>
              <a:t>Planned to Start in 2013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832136"/>
              </p:ext>
            </p:extLst>
          </p:nvPr>
        </p:nvGraphicFramePr>
        <p:xfrm>
          <a:off x="76200" y="762000"/>
          <a:ext cx="8991599" cy="3933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NPRR514 </a:t>
                      </a:r>
                      <a:r>
                        <a:rPr lang="en-US" sz="1050" dirty="0" smtClean="0"/>
                        <a:t>– Seasonal Generation Resource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2013-TBD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NOGRR101 </a:t>
                      </a:r>
                      <a:r>
                        <a:rPr lang="en-US" sz="1050" strike="noStrike" dirty="0" smtClean="0"/>
                        <a:t>– Market</a:t>
                      </a:r>
                      <a:r>
                        <a:rPr lang="en-US" sz="1050" strike="noStrike" baseline="0" dirty="0" smtClean="0"/>
                        <a:t> Notice for DC-TIE Outage Information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Jun </a:t>
                      </a:r>
                      <a:r>
                        <a:rPr lang="en-US" sz="1050" strike="noStrike" dirty="0" smtClean="0"/>
                        <a:t>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2014-R5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&lt;$10k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NPRR407 </a:t>
                      </a:r>
                      <a:r>
                        <a:rPr lang="en-US" sz="1050" dirty="0" smtClean="0"/>
                        <a:t>– Credit Monitoring Posting</a:t>
                      </a:r>
                      <a:r>
                        <a:rPr lang="en-US" sz="1050" baseline="0" dirty="0" smtClean="0"/>
                        <a:t> Requirements – CRR Portion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Jun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$90k-$110k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Tenaska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SCR756 </a:t>
                      </a:r>
                      <a:r>
                        <a:rPr lang="en-US" sz="1050" strike="noStrike" dirty="0" smtClean="0"/>
                        <a:t>– </a:t>
                      </a:r>
                      <a:r>
                        <a:rPr lang="en-US" sz="1050" strike="noStrike" dirty="0" err="1" smtClean="0"/>
                        <a:t>MarkeTrak</a:t>
                      </a:r>
                      <a:r>
                        <a:rPr lang="en-US" sz="1050" strike="noStrike" dirty="0" smtClean="0"/>
                        <a:t> Enhancements - Remaining SCR756 Items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Jun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2014-R2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$250k-$300k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MarkeTrak</a:t>
                      </a: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TF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NPRR210 </a:t>
                      </a:r>
                      <a:r>
                        <a:rPr lang="en-US" sz="1050" dirty="0" smtClean="0"/>
                        <a:t>– Wind Forecasting Change to P50, Sync with PRR841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$45k-$55k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 Stanley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NPRR492 </a:t>
                      </a:r>
                      <a:r>
                        <a:rPr lang="en-US" sz="1050" dirty="0" smtClean="0"/>
                        <a:t>– Addition</a:t>
                      </a:r>
                      <a:r>
                        <a:rPr lang="en-US" sz="1050" baseline="0" dirty="0" smtClean="0"/>
                        <a:t> of System Lambda Information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NOGRR105 </a:t>
                      </a:r>
                      <a:r>
                        <a:rPr lang="en-US" sz="1050" strike="noStrike" dirty="0" smtClean="0"/>
                        <a:t>– Generation</a:t>
                      </a:r>
                      <a:r>
                        <a:rPr lang="en-US" sz="1050" strike="noStrike" baseline="0" dirty="0" smtClean="0"/>
                        <a:t> Resource Frequency Response Test Procedure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Jul </a:t>
                      </a:r>
                      <a:r>
                        <a:rPr lang="en-US" sz="1050" strike="noStrike" dirty="0" smtClean="0"/>
                        <a:t>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2013-R6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PDCWG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NPRR240 </a:t>
                      </a:r>
                      <a:r>
                        <a:rPr lang="en-US" sz="1050" dirty="0" smtClean="0"/>
                        <a:t>– Proxy Energy Offer Curve</a:t>
                      </a:r>
                      <a:endParaRPr lang="en-US" sz="110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Aug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2013-R4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$50k-$60k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Potomac Econ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SCR771 </a:t>
                      </a:r>
                      <a:r>
                        <a:rPr lang="en-US" sz="1050" dirty="0" smtClean="0"/>
                        <a:t>– Allow Ind. Master QSE to Represent Split Gen. Resources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 2013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$95k-$110k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Sandy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Creek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NOGRR084 </a:t>
                      </a:r>
                      <a:r>
                        <a:rPr lang="en-US" sz="1050" strike="noStrike" dirty="0" smtClean="0"/>
                        <a:t>– Daily Grid Operations Summary Report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Sep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2014-R4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$300k-$500k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strike="noStrike" dirty="0" smtClean="0"/>
                        <a:t>NPRR256 </a:t>
                      </a:r>
                      <a:r>
                        <a:rPr lang="en-US" sz="1050" strike="noStrike" dirty="0" smtClean="0"/>
                        <a:t>– Sync</a:t>
                      </a:r>
                      <a:r>
                        <a:rPr lang="en-US" sz="1050" strike="noStrike" baseline="0" dirty="0" smtClean="0"/>
                        <a:t> PRR787, Add Non-Compliance Lang. to QSE </a:t>
                      </a:r>
                      <a:r>
                        <a:rPr lang="en-US" sz="1050" strike="noStrike" baseline="0" dirty="0" err="1" smtClean="0"/>
                        <a:t>Perf</a:t>
                      </a:r>
                      <a:r>
                        <a:rPr lang="en-US" sz="1050" strike="noStrike" baseline="0" dirty="0" smtClean="0"/>
                        <a:t>. Standards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Oct 2013</a:t>
                      </a:r>
                      <a:endParaRPr lang="en-US" sz="1050" strike="noStrike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strike="noStrike" dirty="0" smtClean="0"/>
                        <a:t>2014-R3</a:t>
                      </a:r>
                      <a:endParaRPr lang="en-US" sz="1050" strike="noStrike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$100k-$250k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SCR769 </a:t>
                      </a:r>
                      <a:r>
                        <a:rPr lang="en-US" sz="1050" dirty="0" smtClean="0"/>
                        <a:t>– CRRAH Digital Certificate New Role for Read Only Access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Nov 2013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2014-R2</a:t>
                      </a:r>
                      <a:endParaRPr lang="en-US" sz="105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$100k-$110k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Austin</a:t>
                      </a:r>
                      <a:r>
                        <a:rPr lang="en-US" sz="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Energy</a:t>
                      </a:r>
                      <a:endParaRPr lang="en-US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66800" y="6019800"/>
            <a:ext cx="723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in 2013?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74066" y="1888066"/>
            <a:ext cx="1447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900" b="0" i="1" dirty="0" smtClean="0">
                <a:solidFill>
                  <a:srgbClr val="FF0000"/>
                </a:solidFill>
              </a:rPr>
              <a:t>May 2013</a:t>
            </a:r>
            <a:endParaRPr lang="en-US" sz="9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01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Guiding Principles Document – Discuss Revision Outline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2578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Guiding Principles of Project Prioritization</a:t>
            </a:r>
          </a:p>
          <a:p>
            <a:pPr lvl="1" eaLnBrk="1" hangingPunct="1">
              <a:defRPr/>
            </a:pPr>
            <a:r>
              <a:rPr lang="en-US" sz="1800" dirty="0" smtClean="0"/>
              <a:t>General document structure:</a:t>
            </a:r>
          </a:p>
          <a:p>
            <a:pPr lvl="2" eaLnBrk="1" hangingPunct="1">
              <a:defRPr/>
            </a:pPr>
            <a:r>
              <a:rPr lang="en-US" dirty="0" smtClean="0"/>
              <a:t>Definition of Key Prioritization Terms</a:t>
            </a:r>
          </a:p>
          <a:p>
            <a:pPr lvl="2" eaLnBrk="1" hangingPunct="1">
              <a:defRPr/>
            </a:pPr>
            <a:r>
              <a:rPr lang="en-US" dirty="0" smtClean="0"/>
              <a:t>Approach to Project Prioritization</a:t>
            </a:r>
          </a:p>
          <a:p>
            <a:pPr lvl="3" eaLnBrk="1" hangingPunct="1">
              <a:defRPr/>
            </a:pPr>
            <a:r>
              <a:rPr lang="en-US" sz="1600" u="sng" dirty="0" smtClean="0"/>
              <a:t>New Additions </a:t>
            </a:r>
            <a:r>
              <a:rPr lang="en-US" sz="1600" dirty="0" smtClean="0"/>
              <a:t>to the PPL</a:t>
            </a:r>
          </a:p>
          <a:p>
            <a:pPr lvl="3" eaLnBrk="1" hangingPunct="1">
              <a:defRPr/>
            </a:pPr>
            <a:r>
              <a:rPr lang="en-US" sz="1600" u="sng" dirty="0" smtClean="0"/>
              <a:t>Reprioritizing</a:t>
            </a:r>
            <a:r>
              <a:rPr lang="en-US" sz="1600" dirty="0" smtClean="0"/>
              <a:t> Projects on the PPL</a:t>
            </a:r>
          </a:p>
          <a:p>
            <a:pPr lvl="2" eaLnBrk="1" hangingPunct="1">
              <a:defRPr/>
            </a:pPr>
            <a:r>
              <a:rPr lang="en-US" dirty="0" smtClean="0"/>
              <a:t>Periodic Review of Upcoming Project Starts</a:t>
            </a:r>
          </a:p>
          <a:p>
            <a:pPr marL="1371600" lvl="3" indent="0" eaLnBrk="1" hangingPunct="1">
              <a:buNone/>
              <a:defRPr/>
            </a:pPr>
            <a:endParaRPr lang="en-US" sz="1600" dirty="0" smtClean="0"/>
          </a:p>
          <a:p>
            <a:pPr marL="0" indent="0" eaLnBrk="1" hangingPunct="1">
              <a:buNone/>
              <a:defRPr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34465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49348</TotalTime>
  <Words>321</Words>
  <Application>Microsoft Office PowerPoint</Application>
  <PresentationFormat>On-screen Show (4:3)</PresentationFormat>
  <Paragraphs>93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Custom Design</vt:lpstr>
      <vt:lpstr>PowerPoint Presentation</vt:lpstr>
      <vt:lpstr>2013 Project Update – Agenda</vt:lpstr>
      <vt:lpstr>Approved Revision Requests “Not Started” – Planned to Start in 2013</vt:lpstr>
      <vt:lpstr>Guiding Principles Document – Discuss Revision Outline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1301</cp:revision>
  <cp:lastPrinted>2013-03-20T16:37:22Z</cp:lastPrinted>
  <dcterms:created xsi:type="dcterms:W3CDTF">2005-04-21T14:28:35Z</dcterms:created>
  <dcterms:modified xsi:type="dcterms:W3CDTF">2013-05-15T20:57:01Z</dcterms:modified>
</cp:coreProperties>
</file>