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4" r:id="rId4"/>
    <p:sldId id="265" r:id="rId5"/>
    <p:sldId id="266" r:id="rId6"/>
    <p:sldId id="269" r:id="rId7"/>
    <p:sldId id="277" r:id="rId8"/>
    <p:sldId id="271" r:id="rId9"/>
    <p:sldId id="272" r:id="rId10"/>
    <p:sldId id="274" r:id="rId11"/>
    <p:sldId id="275" r:id="rId12"/>
    <p:sldId id="276" r:id="rId13"/>
    <p:sldId id="278" r:id="rId14"/>
    <p:sldId id="279" r:id="rId15"/>
    <p:sldId id="280" r:id="rId16"/>
    <p:sldId id="281" r:id="rId17"/>
    <p:sldId id="283" r:id="rId18"/>
    <p:sldId id="284"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p:scale>
          <a:sx n="100" d="100"/>
          <a:sy n="100" d="100"/>
        </p:scale>
        <p:origin x="-294" y="-276"/>
      </p:cViewPr>
      <p:guideLst>
        <p:guide orient="horz" pos="2160"/>
        <p:guide pos="2880"/>
      </p:guideLst>
    </p:cSldViewPr>
  </p:slideViewPr>
  <p:notesTextViewPr>
    <p:cViewPr>
      <p:scale>
        <a:sx n="1" d="1"/>
        <a:sy n="1" d="1"/>
      </p:scale>
      <p:origin x="0" y="0"/>
    </p:cViewPr>
  </p:notesTextViewPr>
  <p:sorterViewPr>
    <p:cViewPr>
      <p:scale>
        <a:sx n="160" d="100"/>
        <a:sy n="160" d="100"/>
      </p:scale>
      <p:origin x="0" y="756"/>
    </p:cViewPr>
  </p:sorterViewPr>
  <p:notesViewPr>
    <p:cSldViewPr>
      <p:cViewPr varScale="1">
        <p:scale>
          <a:sx n="56" d="100"/>
          <a:sy n="56" d="100"/>
        </p:scale>
        <p:origin x="-255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24EFF4DB-56D4-4961-AE63-7136CC94C33A}" type="datetimeFigureOut">
              <a:rPr lang="en-US" smtClean="0"/>
              <a:t>4/25/2013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42027883-BB91-4FDD-AB1E-23DE02326D91}" type="slidenum">
              <a:rPr lang="en-US" smtClean="0"/>
              <a:t>‹#›</a:t>
            </a:fld>
            <a:endParaRPr lang="en-US"/>
          </a:p>
        </p:txBody>
      </p:sp>
    </p:spTree>
    <p:extLst>
      <p:ext uri="{BB962C8B-B14F-4D97-AF65-F5344CB8AC3E}">
        <p14:creationId xmlns:p14="http://schemas.microsoft.com/office/powerpoint/2010/main" val="3726268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2027883-BB91-4FDD-AB1E-23DE02326D91}" type="slidenum">
              <a:rPr lang="en-US" smtClean="0"/>
              <a:t>2</a:t>
            </a:fld>
            <a:endParaRPr lang="en-US"/>
          </a:p>
        </p:txBody>
      </p:sp>
    </p:spTree>
    <p:extLst>
      <p:ext uri="{BB962C8B-B14F-4D97-AF65-F5344CB8AC3E}">
        <p14:creationId xmlns:p14="http://schemas.microsoft.com/office/powerpoint/2010/main" val="3850684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61B623-DEF3-4472-8D44-6F20C49BA487}"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239260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01BE2-70DA-4894-BD6F-6D753FE48699}"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49341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F69BD-96F4-400E-88CA-900F8C2C6933}"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406542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7526F2-B13B-4EF6-8589-A8B0D8386C02}"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308588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A4E0AF-E62F-42B6-B84C-DF9BE5C93C50}" type="datetime1">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9248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7A6EE8-EC3D-4E7F-A252-83149D2CDC44}"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739319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95CD76-810D-486D-8878-8B5C535FC861}" type="datetime1">
              <a:rPr lang="en-US" smtClean="0"/>
              <a:t>4/25/2013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2099090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7F4DF-E40F-417E-AC8F-D2D50B5E3607}" type="datetime1">
              <a:rPr lang="en-US" smtClean="0"/>
              <a:t>4/25/2013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3407469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6C4C5-15A9-4114-B84C-BBBCD6CF1B81}" type="datetime1">
              <a:rPr lang="en-US" smtClean="0"/>
              <a:t>4/25/2013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756404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A50D0C-5D5F-4ABA-87D7-0277FE91364E}"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152156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8CCD09-4761-43A1-828E-EA4C46568731}" type="datetime1">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3886C-CC0B-45CF-A150-D846074D79B4}" type="slidenum">
              <a:rPr lang="en-US" smtClean="0"/>
              <a:t>‹#›</a:t>
            </a:fld>
            <a:endParaRPr lang="en-US"/>
          </a:p>
        </p:txBody>
      </p:sp>
    </p:spTree>
    <p:extLst>
      <p:ext uri="{BB962C8B-B14F-4D97-AF65-F5344CB8AC3E}">
        <p14:creationId xmlns:p14="http://schemas.microsoft.com/office/powerpoint/2010/main" val="2029586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6DE5A-BA41-4BAD-A649-CD9668B181D9}" type="datetime1">
              <a:rPr lang="en-US" smtClean="0"/>
              <a:t>4/25/2013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53886C-CC0B-45CF-A150-D846074D79B4}" type="slidenum">
              <a:rPr lang="en-US" smtClean="0"/>
              <a:t>‹#›</a:t>
            </a:fld>
            <a:endParaRPr lang="en-US"/>
          </a:p>
        </p:txBody>
      </p:sp>
    </p:spTree>
    <p:extLst>
      <p:ext uri="{BB962C8B-B14F-4D97-AF65-F5344CB8AC3E}">
        <p14:creationId xmlns:p14="http://schemas.microsoft.com/office/powerpoint/2010/main" val="40939733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smtClean="0"/>
              <a:t>Discussion of AEP Analysis of West Texas Congestion and Rule Change</a:t>
            </a:r>
            <a:endParaRPr lang="en-US" sz="3200" dirty="0"/>
          </a:p>
        </p:txBody>
      </p:sp>
      <p:sp>
        <p:nvSpPr>
          <p:cNvPr id="3" name="Subtitle 2"/>
          <p:cNvSpPr>
            <a:spLocks noGrp="1"/>
          </p:cNvSpPr>
          <p:nvPr>
            <p:ph type="subTitle" idx="1"/>
          </p:nvPr>
        </p:nvSpPr>
        <p:spPr/>
        <p:txBody>
          <a:bodyPr>
            <a:normAutofit/>
          </a:bodyPr>
          <a:lstStyle/>
          <a:p>
            <a:r>
              <a:rPr lang="en-US" sz="1600" dirty="0" smtClean="0"/>
              <a:t>Kris Dixit</a:t>
            </a:r>
            <a:endParaRPr lang="en-US" sz="1600" dirty="0"/>
          </a:p>
        </p:txBody>
      </p:sp>
      <p:sp>
        <p:nvSpPr>
          <p:cNvPr id="4" name="Slide Number Placeholder 3"/>
          <p:cNvSpPr>
            <a:spLocks noGrp="1"/>
          </p:cNvSpPr>
          <p:nvPr>
            <p:ph type="sldNum" sz="quarter" idx="12"/>
          </p:nvPr>
        </p:nvSpPr>
        <p:spPr/>
        <p:txBody>
          <a:bodyPr/>
          <a:lstStyle/>
          <a:p>
            <a:fld id="{1853886C-CC0B-45CF-A150-D846074D79B4}" type="slidenum">
              <a:rPr lang="en-US" smtClean="0"/>
              <a:t>1</a:t>
            </a:fld>
            <a:endParaRPr lang="en-US"/>
          </a:p>
        </p:txBody>
      </p:sp>
    </p:spTree>
    <p:extLst>
      <p:ext uri="{BB962C8B-B14F-4D97-AF65-F5344CB8AC3E}">
        <p14:creationId xmlns:p14="http://schemas.microsoft.com/office/powerpoint/2010/main" val="3368236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Summary of Issues with AEP proposal</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10</a:t>
            </a:fld>
            <a:endParaRPr lang="en-US" dirty="0"/>
          </a:p>
        </p:txBody>
      </p:sp>
      <p:sp>
        <p:nvSpPr>
          <p:cNvPr id="5" name="Content Placeholder 2"/>
          <p:cNvSpPr>
            <a:spLocks noGrp="1"/>
          </p:cNvSpPr>
          <p:nvPr>
            <p:ph idx="1"/>
          </p:nvPr>
        </p:nvSpPr>
        <p:spPr>
          <a:xfrm>
            <a:off x="457200" y="1447800"/>
            <a:ext cx="8382000" cy="4876800"/>
          </a:xfrm>
        </p:spPr>
        <p:txBody>
          <a:bodyPr>
            <a:normAutofit/>
          </a:bodyPr>
          <a:lstStyle/>
          <a:p>
            <a:r>
              <a:rPr lang="en-US" sz="2000" dirty="0"/>
              <a:t>Consistent high degree of correlation on generation shift factors for different contingency/constraint pairs has not been observed in the RT shift factors posted by ERCOT. </a:t>
            </a:r>
            <a:endParaRPr lang="en-US" sz="2000" dirty="0" smtClean="0"/>
          </a:p>
          <a:p>
            <a:r>
              <a:rPr lang="en-US" sz="2000" dirty="0" smtClean="0"/>
              <a:t>The proposal directly impacts the value of CRRs that have been currently sold through Dec 2014. </a:t>
            </a:r>
          </a:p>
          <a:p>
            <a:pPr lvl="1"/>
            <a:r>
              <a:rPr lang="en-US" sz="1600" dirty="0" smtClean="0"/>
              <a:t>Any changes to the Shadow price business practices should only be considered starting 2015, to respect the property rights of current CRR holders</a:t>
            </a:r>
          </a:p>
          <a:p>
            <a:r>
              <a:rPr lang="en-US" sz="2000" dirty="0" smtClean="0"/>
              <a:t>There is no need to cap DAM shadow prices</a:t>
            </a:r>
          </a:p>
          <a:p>
            <a:endParaRPr lang="en-US" sz="2000" dirty="0" smtClean="0"/>
          </a:p>
          <a:p>
            <a:endParaRPr lang="en-US" sz="1600" dirty="0" smtClean="0"/>
          </a:p>
          <a:p>
            <a:endParaRPr lang="en-US" sz="2000" dirty="0" smtClean="0"/>
          </a:p>
          <a:p>
            <a:endParaRPr lang="en-US" sz="2000" dirty="0" smtClean="0"/>
          </a:p>
          <a:p>
            <a:pPr marL="0" indent="0">
              <a:buNone/>
            </a:pPr>
            <a:endParaRPr lang="en-US" sz="2000" dirty="0"/>
          </a:p>
        </p:txBody>
      </p:sp>
    </p:spTree>
    <p:extLst>
      <p:ext uri="{BB962C8B-B14F-4D97-AF65-F5344CB8AC3E}">
        <p14:creationId xmlns:p14="http://schemas.microsoft.com/office/powerpoint/2010/main" val="1827205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Alternative Approaches Explored</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11</a:t>
            </a:fld>
            <a:endParaRPr lang="en-US" dirty="0"/>
          </a:p>
        </p:txBody>
      </p:sp>
      <p:sp>
        <p:nvSpPr>
          <p:cNvPr id="5" name="Content Placeholder 2"/>
          <p:cNvSpPr>
            <a:spLocks noGrp="1"/>
          </p:cNvSpPr>
          <p:nvPr>
            <p:ph idx="1"/>
          </p:nvPr>
        </p:nvSpPr>
        <p:spPr>
          <a:xfrm>
            <a:off x="457200" y="1447800"/>
            <a:ext cx="8229600" cy="4876800"/>
          </a:xfrm>
        </p:spPr>
        <p:txBody>
          <a:bodyPr>
            <a:normAutofit/>
          </a:bodyPr>
          <a:lstStyle/>
          <a:p>
            <a:r>
              <a:rPr lang="en-US" sz="2000" dirty="0" smtClean="0"/>
              <a:t>Contingency/constraint pairs could be grouped based on their shift factor on load buses</a:t>
            </a:r>
          </a:p>
          <a:p>
            <a:pPr lvl="1"/>
            <a:r>
              <a:rPr lang="en-US" sz="1600" dirty="0" smtClean="0"/>
              <a:t>Every </a:t>
            </a:r>
            <a:r>
              <a:rPr lang="en-US" sz="1600" dirty="0"/>
              <a:t>load bus (like every generator bus) has a shift factor on every contingency constraint </a:t>
            </a:r>
            <a:r>
              <a:rPr lang="en-US" sz="1600" dirty="0" smtClean="0"/>
              <a:t>pair</a:t>
            </a:r>
          </a:p>
          <a:p>
            <a:pPr lvl="1"/>
            <a:r>
              <a:rPr lang="en-US" sz="1600" dirty="0"/>
              <a:t>Shift factors should still vary depending on changes to network </a:t>
            </a:r>
            <a:r>
              <a:rPr lang="en-US" sz="1600" dirty="0" smtClean="0"/>
              <a:t>topology, unless the load zone is very small.</a:t>
            </a:r>
            <a:endParaRPr lang="en-US" sz="1100" strike="sngStrike" dirty="0"/>
          </a:p>
          <a:p>
            <a:r>
              <a:rPr lang="en-US" sz="2000" dirty="0" smtClean="0"/>
              <a:t>Reduce the value of the shadow price cap</a:t>
            </a:r>
          </a:p>
          <a:p>
            <a:pPr lvl="1"/>
            <a:r>
              <a:rPr lang="en-US" sz="1600" dirty="0" smtClean="0"/>
              <a:t>SCED would not resolve constraints</a:t>
            </a:r>
          </a:p>
          <a:p>
            <a:pPr lvl="1"/>
            <a:r>
              <a:rPr lang="en-US" sz="1600" dirty="0" smtClean="0"/>
              <a:t>It’s a move back to zonal and uplifting congestion cost.</a:t>
            </a:r>
          </a:p>
          <a:p>
            <a:r>
              <a:rPr lang="en-US" sz="2000" dirty="0"/>
              <a:t>C</a:t>
            </a:r>
            <a:r>
              <a:rPr lang="en-US" sz="2000" dirty="0" smtClean="0"/>
              <a:t>onclude that we should stay with the Holistic Solution</a:t>
            </a:r>
          </a:p>
          <a:p>
            <a:pPr lvl="1"/>
            <a:r>
              <a:rPr lang="en-US" sz="1600" dirty="0" smtClean="0"/>
              <a:t>Loads can effectively hedge congestions.</a:t>
            </a:r>
          </a:p>
          <a:p>
            <a:pPr lvl="1"/>
            <a:r>
              <a:rPr lang="en-US" sz="1600" dirty="0" smtClean="0"/>
              <a:t>Loads are reimbursed most of the cost of the hedge via CRR Auction Revenues</a:t>
            </a:r>
          </a:p>
          <a:p>
            <a:pPr lvl="1"/>
            <a:r>
              <a:rPr lang="en-US" sz="1600" dirty="0" smtClean="0"/>
              <a:t>Minimizing changes to congestion management will increase confidence in the fidelity of the ERCOT nodal market</a:t>
            </a:r>
          </a:p>
          <a:p>
            <a:pPr marL="0" indent="0">
              <a:buNone/>
            </a:pPr>
            <a:endParaRPr lang="en-US" sz="2000" dirty="0" smtClean="0"/>
          </a:p>
          <a:p>
            <a:endParaRPr lang="en-US" sz="1600" dirty="0" smtClean="0"/>
          </a:p>
          <a:p>
            <a:endParaRPr lang="en-US" sz="2000" dirty="0" smtClean="0"/>
          </a:p>
          <a:p>
            <a:endParaRPr lang="en-US" sz="2000" dirty="0" smtClean="0"/>
          </a:p>
          <a:p>
            <a:pPr marL="0" indent="0">
              <a:buNone/>
            </a:pPr>
            <a:endParaRPr lang="en-US" sz="2000" dirty="0"/>
          </a:p>
        </p:txBody>
      </p:sp>
    </p:spTree>
    <p:extLst>
      <p:ext uri="{BB962C8B-B14F-4D97-AF65-F5344CB8AC3E}">
        <p14:creationId xmlns:p14="http://schemas.microsoft.com/office/powerpoint/2010/main" val="1980764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APPENDIX</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12</a:t>
            </a:fld>
            <a:endParaRPr lang="en-US" dirty="0"/>
          </a:p>
        </p:txBody>
      </p:sp>
    </p:spTree>
    <p:extLst>
      <p:ext uri="{BB962C8B-B14F-4D97-AF65-F5344CB8AC3E}">
        <p14:creationId xmlns:p14="http://schemas.microsoft.com/office/powerpoint/2010/main" val="3009671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Data for MGSES_MR1H Morgan Creek Auto</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13</a:t>
            </a:fld>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860" y="1066799"/>
            <a:ext cx="5252339" cy="5559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93112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Data for ODNTH_FMR1 Odessa North Auto</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14</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90600"/>
            <a:ext cx="4724400" cy="570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0399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Data for 6474__A Morgan Switch to Sun Switch</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15</a:t>
            </a:fld>
            <a:endParaRPr lang="en-US"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990600"/>
            <a:ext cx="3276600" cy="5750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6430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Data for 6430__C Moss to </a:t>
            </a:r>
            <a:r>
              <a:rPr lang="en-US" sz="3200" dirty="0" err="1" smtClean="0"/>
              <a:t>Anctp</a:t>
            </a:r>
            <a:r>
              <a:rPr lang="en-US" sz="3200" dirty="0" smtClean="0"/>
              <a:t> 138kV line</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16</a:t>
            </a:fld>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066800"/>
            <a:ext cx="5054616" cy="562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53533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April 4 2013 Congestion on Morgan Creek Auto</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17</a:t>
            </a:fld>
            <a:endParaRPr lang="en-US" dirty="0"/>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3" y="1143000"/>
            <a:ext cx="8932334"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808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Example of bi-directional flow Data for 6474__A Morgan Switch to Sun Switch</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18</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219200"/>
            <a:ext cx="4370347" cy="5478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8086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Agenda</a:t>
            </a:r>
            <a:endParaRPr lang="en-US" sz="3200" dirty="0"/>
          </a:p>
        </p:txBody>
      </p:sp>
      <p:sp>
        <p:nvSpPr>
          <p:cNvPr id="3" name="Content Placeholder 2"/>
          <p:cNvSpPr>
            <a:spLocks noGrp="1"/>
          </p:cNvSpPr>
          <p:nvPr>
            <p:ph idx="1"/>
          </p:nvPr>
        </p:nvSpPr>
        <p:spPr/>
        <p:txBody>
          <a:bodyPr>
            <a:normAutofit/>
          </a:bodyPr>
          <a:lstStyle/>
          <a:p>
            <a:pPr marL="0" indent="0" algn="ctr">
              <a:buNone/>
            </a:pPr>
            <a:r>
              <a:rPr lang="en-US" sz="2000" dirty="0" smtClean="0"/>
              <a:t>The Task was to provide an analysis to support or disprove AEP’s Premise concerning Same Transmission Elements.</a:t>
            </a:r>
          </a:p>
          <a:p>
            <a:endParaRPr lang="en-US" sz="2000" dirty="0"/>
          </a:p>
          <a:p>
            <a:r>
              <a:rPr lang="en-US" sz="2000" dirty="0" smtClean="0"/>
              <a:t>AEP Proposal and Premise </a:t>
            </a:r>
          </a:p>
          <a:p>
            <a:r>
              <a:rPr lang="en-US" sz="2000" dirty="0" smtClean="0"/>
              <a:t>Analytical basis of AEP Premise</a:t>
            </a:r>
          </a:p>
          <a:p>
            <a:r>
              <a:rPr lang="en-US" sz="2000" dirty="0" smtClean="0"/>
              <a:t>Questioning AEP Premise</a:t>
            </a:r>
          </a:p>
          <a:p>
            <a:r>
              <a:rPr lang="en-US" sz="2000" dirty="0"/>
              <a:t>Real Time Network Topology Shift </a:t>
            </a:r>
            <a:r>
              <a:rPr lang="en-US" sz="2000" dirty="0" smtClean="0"/>
              <a:t>Factors</a:t>
            </a:r>
          </a:p>
          <a:p>
            <a:r>
              <a:rPr lang="en-US" sz="2000" dirty="0"/>
              <a:t>Conclusions from Real Time Shift </a:t>
            </a:r>
            <a:r>
              <a:rPr lang="en-US" sz="2000" dirty="0" smtClean="0"/>
              <a:t>Factors</a:t>
            </a:r>
          </a:p>
          <a:p>
            <a:r>
              <a:rPr lang="en-US" sz="2000" dirty="0" smtClean="0"/>
              <a:t>ERCOT </a:t>
            </a:r>
            <a:r>
              <a:rPr lang="en-US" sz="2000" dirty="0" smtClean="0"/>
              <a:t>actions to mitigate Congestion</a:t>
            </a:r>
          </a:p>
          <a:p>
            <a:r>
              <a:rPr lang="en-US" sz="2000" dirty="0" smtClean="0"/>
              <a:t>Summary of Issues</a:t>
            </a:r>
          </a:p>
          <a:p>
            <a:endParaRPr lang="en-US" sz="2000" dirty="0"/>
          </a:p>
        </p:txBody>
      </p:sp>
      <p:sp>
        <p:nvSpPr>
          <p:cNvPr id="4" name="Slide Number Placeholder 3"/>
          <p:cNvSpPr>
            <a:spLocks noGrp="1"/>
          </p:cNvSpPr>
          <p:nvPr>
            <p:ph type="sldNum" sz="quarter" idx="12"/>
          </p:nvPr>
        </p:nvSpPr>
        <p:spPr/>
        <p:txBody>
          <a:bodyPr/>
          <a:lstStyle/>
          <a:p>
            <a:fld id="{1853886C-CC0B-45CF-A150-D846074D79B4}" type="slidenum">
              <a:rPr lang="en-US" smtClean="0"/>
              <a:t>2</a:t>
            </a:fld>
            <a:endParaRPr lang="en-US"/>
          </a:p>
        </p:txBody>
      </p:sp>
    </p:spTree>
    <p:extLst>
      <p:ext uri="{BB962C8B-B14F-4D97-AF65-F5344CB8AC3E}">
        <p14:creationId xmlns:p14="http://schemas.microsoft.com/office/powerpoint/2010/main" val="775980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AEP Proposal and Premise</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3</a:t>
            </a:fld>
            <a:endParaRPr lang="en-US" dirty="0"/>
          </a:p>
        </p:txBody>
      </p:sp>
      <p:sp>
        <p:nvSpPr>
          <p:cNvPr id="5" name="Content Placeholder 2"/>
          <p:cNvSpPr>
            <a:spLocks noGrp="1"/>
          </p:cNvSpPr>
          <p:nvPr>
            <p:ph idx="1"/>
          </p:nvPr>
        </p:nvSpPr>
        <p:spPr>
          <a:xfrm>
            <a:off x="457200" y="1600200"/>
            <a:ext cx="8229600" cy="4876800"/>
          </a:xfrm>
        </p:spPr>
        <p:txBody>
          <a:bodyPr>
            <a:normAutofit/>
          </a:bodyPr>
          <a:lstStyle/>
          <a:p>
            <a:pPr marL="0" indent="0">
              <a:buNone/>
            </a:pPr>
            <a:r>
              <a:rPr lang="en-US" sz="2000" dirty="0" smtClean="0"/>
              <a:t>Proposal:</a:t>
            </a:r>
          </a:p>
          <a:p>
            <a:r>
              <a:rPr lang="en-US" sz="2000" dirty="0" smtClean="0"/>
              <a:t>When one contingency constraint pair is deemed irresolvable, designate the same constraint irresolvable for all other contingencies (for the same direction of flow)</a:t>
            </a:r>
          </a:p>
          <a:p>
            <a:r>
              <a:rPr lang="en-US" sz="2000" dirty="0" smtClean="0"/>
              <a:t>Total net margin tracked for one constraint is tracked for the entire family of contingencies for that constraint</a:t>
            </a:r>
          </a:p>
          <a:p>
            <a:r>
              <a:rPr lang="en-US" sz="2000" dirty="0" smtClean="0"/>
              <a:t>Place a shadow price cap in DAM to limit DAM prices from getting higher in the event of an expected irresolvable constraint in the RT</a:t>
            </a:r>
          </a:p>
          <a:p>
            <a:pPr lvl="1"/>
            <a:endParaRPr lang="en-US" sz="1600" dirty="0" smtClean="0"/>
          </a:p>
          <a:p>
            <a:pPr marL="0" indent="0">
              <a:buNone/>
            </a:pPr>
            <a:r>
              <a:rPr lang="en-US" sz="2000" dirty="0" smtClean="0"/>
              <a:t>Premise:</a:t>
            </a:r>
          </a:p>
          <a:p>
            <a:r>
              <a:rPr lang="en-US" sz="2000" dirty="0" smtClean="0"/>
              <a:t>Constraints that are occurring for different contingencies (in the same direction) tend to have generators with either the same or similar shift factors to that constraint.</a:t>
            </a:r>
          </a:p>
          <a:p>
            <a:r>
              <a:rPr lang="en-US" sz="2000" dirty="0" smtClean="0"/>
              <a:t>These shift factors tend to be correlated within a 90% band of values</a:t>
            </a:r>
          </a:p>
          <a:p>
            <a:pPr lvl="1"/>
            <a:endParaRPr lang="en-US" sz="1600" dirty="0"/>
          </a:p>
          <a:p>
            <a:pPr marL="0" indent="0">
              <a:buNone/>
            </a:pPr>
            <a:endParaRPr lang="en-US" sz="2000" dirty="0"/>
          </a:p>
        </p:txBody>
      </p:sp>
    </p:spTree>
    <p:extLst>
      <p:ext uri="{BB962C8B-B14F-4D97-AF65-F5344CB8AC3E}">
        <p14:creationId xmlns:p14="http://schemas.microsoft.com/office/powerpoint/2010/main" val="2833206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Analytical basis of AEP Premise</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4</a:t>
            </a:fld>
            <a:endParaRPr lang="en-US" dirty="0"/>
          </a:p>
        </p:txBody>
      </p:sp>
      <p:sp>
        <p:nvSpPr>
          <p:cNvPr id="5" name="Content Placeholder 2"/>
          <p:cNvSpPr>
            <a:spLocks noGrp="1"/>
          </p:cNvSpPr>
          <p:nvPr>
            <p:ph idx="1"/>
          </p:nvPr>
        </p:nvSpPr>
        <p:spPr>
          <a:xfrm>
            <a:off x="457200" y="1600200"/>
            <a:ext cx="8229600" cy="4876800"/>
          </a:xfrm>
        </p:spPr>
        <p:txBody>
          <a:bodyPr>
            <a:normAutofit/>
          </a:bodyPr>
          <a:lstStyle/>
          <a:p>
            <a:r>
              <a:rPr lang="en-US" sz="2000" dirty="0" smtClean="0"/>
              <a:t>AEP/</a:t>
            </a:r>
            <a:r>
              <a:rPr lang="en-US" sz="2000" dirty="0" err="1" smtClean="0"/>
              <a:t>Utilicast</a:t>
            </a:r>
            <a:r>
              <a:rPr lang="en-US" sz="2000" dirty="0" smtClean="0"/>
              <a:t> approached the analysis by looking at one steady state case. The Feb 2012 CRR base-case to carry out the analysis.</a:t>
            </a:r>
          </a:p>
          <a:p>
            <a:r>
              <a:rPr lang="en-US" sz="2000" dirty="0" smtClean="0"/>
              <a:t>This analysis was done by calculating shift factors of each generator to a distributed load bus for each of the constraint/contingency pairs within that base case.</a:t>
            </a:r>
          </a:p>
          <a:p>
            <a:r>
              <a:rPr lang="en-US" sz="2000" dirty="0" smtClean="0"/>
              <a:t>This analytical process yielded results where generation shift factors on the same constraint in the same direction for different contingencies fell within a very tight band of values, and were highly correlated</a:t>
            </a:r>
          </a:p>
          <a:p>
            <a:r>
              <a:rPr lang="en-US" sz="2000" dirty="0" smtClean="0"/>
              <a:t>This result supported the argument that constraints for different contingencies tend to behave similarly and should be treated similarly</a:t>
            </a:r>
            <a:endParaRPr lang="en-US" sz="2000" dirty="0"/>
          </a:p>
          <a:p>
            <a:pPr marL="0" indent="0">
              <a:buNone/>
            </a:pPr>
            <a:endParaRPr lang="en-US" sz="2000" dirty="0"/>
          </a:p>
        </p:txBody>
      </p:sp>
    </p:spTree>
    <p:extLst>
      <p:ext uri="{BB962C8B-B14F-4D97-AF65-F5344CB8AC3E}">
        <p14:creationId xmlns:p14="http://schemas.microsoft.com/office/powerpoint/2010/main" val="777371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Questioning AEP’s Premise</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5</a:t>
            </a:fld>
            <a:endParaRPr lang="en-US" dirty="0"/>
          </a:p>
        </p:txBody>
      </p:sp>
      <p:sp>
        <p:nvSpPr>
          <p:cNvPr id="5" name="Content Placeholder 2"/>
          <p:cNvSpPr>
            <a:spLocks noGrp="1"/>
          </p:cNvSpPr>
          <p:nvPr>
            <p:ph idx="1"/>
          </p:nvPr>
        </p:nvSpPr>
        <p:spPr>
          <a:xfrm>
            <a:off x="457200" y="1600200"/>
            <a:ext cx="8229600" cy="4876800"/>
          </a:xfrm>
        </p:spPr>
        <p:txBody>
          <a:bodyPr>
            <a:normAutofit/>
          </a:bodyPr>
          <a:lstStyle/>
          <a:p>
            <a:r>
              <a:rPr lang="en-US" sz="2000" dirty="0" smtClean="0"/>
              <a:t>Premise is conceptually flawed because generation shift factors on constraints tend to vary depending on changes to network model</a:t>
            </a:r>
          </a:p>
          <a:p>
            <a:r>
              <a:rPr lang="en-US" sz="2000" dirty="0" smtClean="0"/>
              <a:t>To </a:t>
            </a:r>
            <a:r>
              <a:rPr lang="en-US" sz="2000" dirty="0" smtClean="0"/>
              <a:t>do the analysis for AEP’s proposal, </a:t>
            </a:r>
            <a:r>
              <a:rPr lang="en-US" sz="2000" dirty="0" smtClean="0"/>
              <a:t>a steady state case would have to be chosen, that adequately represents all potential network scenarios. It would be fundamentally difficult to do so.  Any one case cannot represent the spectrum of shift factors that could occur on a constraint.</a:t>
            </a:r>
          </a:p>
          <a:p>
            <a:r>
              <a:rPr lang="en-US" sz="2000" dirty="0" smtClean="0"/>
              <a:t>Convergence between the RT and DAM is critically important for proper functioning of the nodal market and setting Shadow price caps in the DAM is unnecessary.  DAM is a financial market in which Buyers and Sellers participate causing the market to converge based upon the markets expectation of the RT prices.  It works.  If there is a cap established for the RT the market will converge to that cap in the DAM.  </a:t>
            </a:r>
            <a:endParaRPr lang="en-US" sz="1600" dirty="0" smtClean="0"/>
          </a:p>
          <a:p>
            <a:endParaRPr lang="en-US" sz="2000" dirty="0" smtClean="0"/>
          </a:p>
          <a:p>
            <a:pPr marL="0" indent="0">
              <a:buNone/>
            </a:pPr>
            <a:endParaRPr lang="en-US" sz="2000" dirty="0"/>
          </a:p>
        </p:txBody>
      </p:sp>
    </p:spTree>
    <p:extLst>
      <p:ext uri="{BB962C8B-B14F-4D97-AF65-F5344CB8AC3E}">
        <p14:creationId xmlns:p14="http://schemas.microsoft.com/office/powerpoint/2010/main" val="777371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Real Time Network Topology Shift Factors</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6</a:t>
            </a:fld>
            <a:endParaRPr lang="en-US" dirty="0"/>
          </a:p>
        </p:txBody>
      </p:sp>
      <p:sp>
        <p:nvSpPr>
          <p:cNvPr id="5" name="Content Placeholder 2"/>
          <p:cNvSpPr>
            <a:spLocks noGrp="1"/>
          </p:cNvSpPr>
          <p:nvPr>
            <p:ph idx="1"/>
          </p:nvPr>
        </p:nvSpPr>
        <p:spPr>
          <a:xfrm>
            <a:off x="457200" y="1295400"/>
            <a:ext cx="8229600" cy="4876800"/>
          </a:xfrm>
        </p:spPr>
        <p:txBody>
          <a:bodyPr>
            <a:normAutofit fontScale="85000" lnSpcReduction="10000"/>
          </a:bodyPr>
          <a:lstStyle/>
          <a:p>
            <a:r>
              <a:rPr lang="en-US" sz="2000" dirty="0" smtClean="0"/>
              <a:t>ERCOT posts real time generator shift factors on a 5 minute basis for every contingency constraint pair in SCED</a:t>
            </a:r>
          </a:p>
          <a:p>
            <a:pPr lvl="1"/>
            <a:r>
              <a:rPr lang="en-US" sz="1600" dirty="0" smtClean="0"/>
              <a:t>This allows us to collect data (shift factors) for a broad range of network topology scenarios.  As opposed to a single set of shift factors calculated from a single steady state case as in AEP analysis</a:t>
            </a:r>
            <a:r>
              <a:rPr lang="en-US" sz="1600" dirty="0" smtClean="0">
                <a:solidFill>
                  <a:srgbClr val="FF0000"/>
                </a:solidFill>
              </a:rPr>
              <a:t>.</a:t>
            </a:r>
          </a:p>
          <a:p>
            <a:r>
              <a:rPr lang="en-US" sz="2000" dirty="0" smtClean="0"/>
              <a:t>The data lists all the generators and their associated shift factors on a contingency/constraint pair currently binding in SCED</a:t>
            </a:r>
          </a:p>
          <a:p>
            <a:r>
              <a:rPr lang="en-US" sz="2000" dirty="0" smtClean="0"/>
              <a:t>These shift factors are calculated based on the network model of the system at that time, and represent the most accurate shift factor calculations available.</a:t>
            </a:r>
          </a:p>
          <a:p>
            <a:r>
              <a:rPr lang="en-US" sz="2000" dirty="0" smtClean="0"/>
              <a:t>Our goal was to test AEP/</a:t>
            </a:r>
            <a:r>
              <a:rPr lang="en-US" sz="2000" dirty="0" err="1" smtClean="0"/>
              <a:t>Utilicast’s</a:t>
            </a:r>
            <a:r>
              <a:rPr lang="en-US" sz="2000" dirty="0" smtClean="0"/>
              <a:t> hypothesis with these shift factors. If the hypothesis is correct, we should see a high degree of correlation on shift factors for constraints for a family of contingencies</a:t>
            </a:r>
          </a:p>
          <a:p>
            <a:r>
              <a:rPr lang="en-US" sz="2000" dirty="0" smtClean="0"/>
              <a:t>We calculated the average shift factors (Jan 2012 to April 2013) for each contingency constraint pair and compared that with the average shift factors for other contingencies for the same constraint</a:t>
            </a:r>
          </a:p>
          <a:p>
            <a:r>
              <a:rPr lang="en-US" sz="2000" dirty="0" smtClean="0"/>
              <a:t>To quantify the correlation we normalized the averages to the minimum shift factor.  (shift factor for a given contingency as a percentage of the minimum shift factor of that generator on that constraint across all contingencies.)</a:t>
            </a:r>
          </a:p>
          <a:p>
            <a:r>
              <a:rPr lang="en-US" sz="2000" dirty="0" smtClean="0"/>
              <a:t>We specifically looked at the top ten constraints that AEP highlighted in their analysis</a:t>
            </a:r>
          </a:p>
          <a:p>
            <a:endParaRPr lang="en-US" sz="2000" dirty="0" smtClean="0"/>
          </a:p>
          <a:p>
            <a:pPr marL="0" indent="0">
              <a:buNone/>
            </a:pPr>
            <a:endParaRPr lang="en-US" sz="2000" dirty="0"/>
          </a:p>
        </p:txBody>
      </p:sp>
    </p:spTree>
    <p:extLst>
      <p:ext uri="{BB962C8B-B14F-4D97-AF65-F5344CB8AC3E}">
        <p14:creationId xmlns:p14="http://schemas.microsoft.com/office/powerpoint/2010/main" val="3890654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vert="horz" lIns="91440" tIns="45720" rIns="91440" bIns="45720" rtlCol="0" anchor="ctr">
            <a:normAutofit/>
          </a:bodyPr>
          <a:lstStyle/>
          <a:p>
            <a:r>
              <a:rPr lang="en-US" sz="3200" dirty="0" smtClean="0"/>
              <a:t>Data for 6215__A China Grove to Bluff Creek</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7</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990600"/>
            <a:ext cx="8921828" cy="541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8108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Conclusions from Real Time Shift Factors</a:t>
            </a:r>
            <a:endParaRPr lang="en-US" sz="3200" dirty="0">
              <a:solidFill>
                <a:srgbClr val="FF0000"/>
              </a:solidFill>
            </a:endParaRPr>
          </a:p>
        </p:txBody>
      </p:sp>
      <p:sp>
        <p:nvSpPr>
          <p:cNvPr id="4" name="Slide Number Placeholder 3"/>
          <p:cNvSpPr>
            <a:spLocks noGrp="1"/>
          </p:cNvSpPr>
          <p:nvPr>
            <p:ph type="sldNum" sz="quarter" idx="12"/>
          </p:nvPr>
        </p:nvSpPr>
        <p:spPr/>
        <p:txBody>
          <a:bodyPr/>
          <a:lstStyle/>
          <a:p>
            <a:fld id="{1853886C-CC0B-45CF-A150-D846074D79B4}" type="slidenum">
              <a:rPr lang="en-US" smtClean="0"/>
              <a:t>8</a:t>
            </a:fld>
            <a:endParaRPr lang="en-US" dirty="0"/>
          </a:p>
        </p:txBody>
      </p:sp>
      <p:sp>
        <p:nvSpPr>
          <p:cNvPr id="5" name="Content Placeholder 2"/>
          <p:cNvSpPr>
            <a:spLocks noGrp="1"/>
          </p:cNvSpPr>
          <p:nvPr>
            <p:ph idx="1"/>
          </p:nvPr>
        </p:nvSpPr>
        <p:spPr>
          <a:xfrm>
            <a:off x="457200" y="1143000"/>
            <a:ext cx="8229600" cy="4876800"/>
          </a:xfrm>
        </p:spPr>
        <p:txBody>
          <a:bodyPr>
            <a:normAutofit fontScale="92500" lnSpcReduction="20000"/>
          </a:bodyPr>
          <a:lstStyle/>
          <a:p>
            <a:r>
              <a:rPr lang="en-US" sz="2000" dirty="0" smtClean="0"/>
              <a:t>Generation shift factors tend to vary quite a bit when changes occur to the network topology, even to the extent that they flip from positive to negative.</a:t>
            </a:r>
          </a:p>
          <a:p>
            <a:r>
              <a:rPr lang="en-US" sz="2000" dirty="0" smtClean="0"/>
              <a:t>These differences tend to cause different prices at generation nodes</a:t>
            </a:r>
          </a:p>
          <a:p>
            <a:r>
              <a:rPr lang="en-US" sz="2000" dirty="0" smtClean="0"/>
              <a:t>Grouping all contingency/constraint pairs into one irresolvable list with a collective net margin calculation, as proposed by AEP, amounts to picking “Winners and Losers” because the prices of a node will depend upon when a  particular constraint is active as compared to other constraints in its “Family of Similar Constraints” or “Same Transmission Element”. </a:t>
            </a:r>
          </a:p>
          <a:p>
            <a:pPr lvl="1"/>
            <a:r>
              <a:rPr lang="en-US" sz="1600" dirty="0" smtClean="0"/>
              <a:t>A specific generator may have a positive shift factor to a constraint for one contingency and may have a negative shift factor for a different contingency.</a:t>
            </a:r>
          </a:p>
          <a:p>
            <a:pPr lvl="1"/>
            <a:r>
              <a:rPr lang="en-US" sz="1600" dirty="0" smtClean="0"/>
              <a:t>Depending on which contingency/constraint pair is binding, total net margin would add up, which may significantly favor one generator over the other</a:t>
            </a:r>
          </a:p>
          <a:p>
            <a:pPr lvl="1"/>
            <a:r>
              <a:rPr lang="en-US" sz="1600" dirty="0" smtClean="0"/>
              <a:t>A shadow price change after that would then impact other generators that now have a greater impact on the counter flow for that constraint for a different contingency</a:t>
            </a:r>
            <a:endParaRPr lang="en-US" sz="2000" dirty="0" smtClean="0"/>
          </a:p>
          <a:p>
            <a:r>
              <a:rPr lang="en-US" sz="2000" dirty="0" smtClean="0"/>
              <a:t>Any rule that tries to group contingencies with either one or multiple constraints should fail, because of the fluidity in network topology</a:t>
            </a:r>
          </a:p>
          <a:p>
            <a:pPr lvl="1"/>
            <a:r>
              <a:rPr lang="en-US" sz="1600" dirty="0" smtClean="0"/>
              <a:t>It fails to provide appropriate price signals</a:t>
            </a:r>
          </a:p>
          <a:p>
            <a:pPr lvl="1"/>
            <a:r>
              <a:rPr lang="en-US" sz="1600" dirty="0"/>
              <a:t>The subsequent premature reduction in shadow price caps reduces SCED’s ability to manage congestion through the use </a:t>
            </a:r>
            <a:r>
              <a:rPr lang="en-US" sz="1600" dirty="0" smtClean="0"/>
              <a:t>of base </a:t>
            </a:r>
            <a:r>
              <a:rPr lang="en-US" sz="1600" dirty="0"/>
              <a:t>points to generators with low shift factors on the constraint.  </a:t>
            </a:r>
            <a:r>
              <a:rPr lang="en-US" sz="1600" dirty="0"/>
              <a:t>This in turn will result in manual dispatch instructions causing uplift. </a:t>
            </a:r>
          </a:p>
          <a:p>
            <a:pPr marL="457200" lvl="1" indent="0">
              <a:buNone/>
            </a:pPr>
            <a:endParaRPr lang="en-US" sz="1600" dirty="0"/>
          </a:p>
          <a:p>
            <a:pPr marL="0" indent="0">
              <a:buNone/>
            </a:pPr>
            <a:endParaRPr lang="en-US" sz="2000" dirty="0"/>
          </a:p>
        </p:txBody>
      </p:sp>
    </p:spTree>
    <p:extLst>
      <p:ext uri="{BB962C8B-B14F-4D97-AF65-F5344CB8AC3E}">
        <p14:creationId xmlns:p14="http://schemas.microsoft.com/office/powerpoint/2010/main" val="3754307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sz="3200" dirty="0" smtClean="0"/>
              <a:t>ERCOT actions to mitigate congestion</a:t>
            </a:r>
            <a:endParaRPr lang="en-US" sz="3200" dirty="0"/>
          </a:p>
        </p:txBody>
      </p:sp>
      <p:sp>
        <p:nvSpPr>
          <p:cNvPr id="4" name="Slide Number Placeholder 3"/>
          <p:cNvSpPr>
            <a:spLocks noGrp="1"/>
          </p:cNvSpPr>
          <p:nvPr>
            <p:ph type="sldNum" sz="quarter" idx="12"/>
          </p:nvPr>
        </p:nvSpPr>
        <p:spPr/>
        <p:txBody>
          <a:bodyPr/>
          <a:lstStyle/>
          <a:p>
            <a:fld id="{1853886C-CC0B-45CF-A150-D846074D79B4}" type="slidenum">
              <a:rPr lang="en-US" smtClean="0"/>
              <a:t>9</a:t>
            </a:fld>
            <a:endParaRPr lang="en-US" dirty="0"/>
          </a:p>
        </p:txBody>
      </p:sp>
      <p:sp>
        <p:nvSpPr>
          <p:cNvPr id="5" name="Content Placeholder 2"/>
          <p:cNvSpPr>
            <a:spLocks noGrp="1"/>
          </p:cNvSpPr>
          <p:nvPr>
            <p:ph idx="1"/>
          </p:nvPr>
        </p:nvSpPr>
        <p:spPr>
          <a:xfrm>
            <a:off x="457200" y="1600200"/>
            <a:ext cx="8229600" cy="4876800"/>
          </a:xfrm>
        </p:spPr>
        <p:txBody>
          <a:bodyPr>
            <a:normAutofit/>
          </a:bodyPr>
          <a:lstStyle/>
          <a:p>
            <a:r>
              <a:rPr lang="en-US" sz="2000" dirty="0" smtClean="0"/>
              <a:t>ERCOT already takes specific actions that mitigate congestion and pricing when there are multiple constraint/contingency pairs involved</a:t>
            </a:r>
          </a:p>
          <a:p>
            <a:r>
              <a:rPr lang="en-US" sz="2000" dirty="0" smtClean="0"/>
              <a:t>For the same contingency when there are multiple constraints binding, ERCOT only activates one of them, based on the premise that relieving one will relieve all. </a:t>
            </a:r>
          </a:p>
          <a:p>
            <a:pPr lvl="1"/>
            <a:r>
              <a:rPr lang="en-US" sz="1600" dirty="0" smtClean="0"/>
              <a:t>Doing so, eliminates the possibility of compounding the cost of the  shadow prices </a:t>
            </a:r>
          </a:p>
          <a:p>
            <a:r>
              <a:rPr lang="en-US" sz="2000" dirty="0"/>
              <a:t>For different contingencies, if ERCOT deems that generation shift factors are substantially similar for the same constraint, ERCOT tends to deactivate all but one of the constraints, under the same premise as above</a:t>
            </a:r>
          </a:p>
          <a:p>
            <a:pPr lvl="1"/>
            <a:r>
              <a:rPr lang="en-US" sz="1600" dirty="0" smtClean="0"/>
              <a:t>Example: April 4</a:t>
            </a:r>
            <a:r>
              <a:rPr lang="en-US" sz="1600" baseline="30000" dirty="0" smtClean="0"/>
              <a:t>th</a:t>
            </a:r>
            <a:r>
              <a:rPr lang="en-US" sz="1600" dirty="0" smtClean="0"/>
              <a:t> 2013, ERCOT deactivated all but one MGSES overload, despite the fact that they were binding for different contingencies.</a:t>
            </a:r>
          </a:p>
          <a:p>
            <a:endParaRPr lang="en-US" sz="2000" dirty="0" smtClean="0"/>
          </a:p>
          <a:p>
            <a:endParaRPr lang="en-US" sz="2000" dirty="0" smtClean="0"/>
          </a:p>
          <a:p>
            <a:pPr marL="0" indent="0">
              <a:buNone/>
            </a:pPr>
            <a:endParaRPr lang="en-US" sz="2000" dirty="0"/>
          </a:p>
        </p:txBody>
      </p:sp>
    </p:spTree>
    <p:extLst>
      <p:ext uri="{BB962C8B-B14F-4D97-AF65-F5344CB8AC3E}">
        <p14:creationId xmlns:p14="http://schemas.microsoft.com/office/powerpoint/2010/main" val="1958908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6306</TotalTime>
  <Words>1347</Words>
  <Application>Microsoft Office PowerPoint</Application>
  <PresentationFormat>On-screen Show (4:3)</PresentationFormat>
  <Paragraphs>105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Discussion of AEP Analysis of West Texas Congestion and Rule Change</vt:lpstr>
      <vt:lpstr>Agenda</vt:lpstr>
      <vt:lpstr>AEP Proposal and Premise</vt:lpstr>
      <vt:lpstr>Analytical basis of AEP Premise</vt:lpstr>
      <vt:lpstr>Questioning AEP’s Premise</vt:lpstr>
      <vt:lpstr>Real Time Network Topology Shift Factors</vt:lpstr>
      <vt:lpstr>Data for 6215__A China Grove to Bluff Creek</vt:lpstr>
      <vt:lpstr>Conclusions from Real Time Shift Factors</vt:lpstr>
      <vt:lpstr>ERCOT actions to mitigate congestion</vt:lpstr>
      <vt:lpstr>Summary of Issues with AEP proposal</vt:lpstr>
      <vt:lpstr>Alternative Approaches Explored</vt:lpstr>
      <vt:lpstr>APPENDIX</vt:lpstr>
      <vt:lpstr>Data for MGSES_MR1H Morgan Creek Auto</vt:lpstr>
      <vt:lpstr>Data for ODNTH_FMR1 Odessa North Auto</vt:lpstr>
      <vt:lpstr>Data for 6474__A Morgan Switch to Sun Switch</vt:lpstr>
      <vt:lpstr>Data for 6430__C Moss to Anctp 138kV line</vt:lpstr>
      <vt:lpstr>April 4 2013 Congestion on Morgan Creek Auto</vt:lpstr>
      <vt:lpstr>Example of bi-directional flow Data for 6474__A Morgan Switch to Sun Switch</vt:lpstr>
    </vt:vector>
  </TitlesOfParts>
  <Company>EDF Trading North America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Shift Factor rule and associated price discrepancies</dc:title>
  <dc:creator>Kris Dixit</dc:creator>
  <cp:lastModifiedBy>Bill Hellinghausen</cp:lastModifiedBy>
  <cp:revision>99</cp:revision>
  <dcterms:created xsi:type="dcterms:W3CDTF">2012-04-18T17:58:05Z</dcterms:created>
  <dcterms:modified xsi:type="dcterms:W3CDTF">2013-04-25T19:46:28Z</dcterms:modified>
</cp:coreProperties>
</file>