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8" r:id="rId4"/>
  </p:sldMasterIdLst>
  <p:notesMasterIdLst>
    <p:notesMasterId r:id="rId14"/>
  </p:notesMasterIdLst>
  <p:handoutMasterIdLst>
    <p:handoutMasterId r:id="rId15"/>
  </p:handoutMasterIdLst>
  <p:sldIdLst>
    <p:sldId id="303" r:id="rId5"/>
    <p:sldId id="297" r:id="rId6"/>
    <p:sldId id="305" r:id="rId7"/>
    <p:sldId id="304" r:id="rId8"/>
    <p:sldId id="312" r:id="rId9"/>
    <p:sldId id="315" r:id="rId10"/>
    <p:sldId id="316" r:id="rId11"/>
    <p:sldId id="314" r:id="rId12"/>
    <p:sldId id="310" r:id="rId13"/>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Verdana" pitchFamily="34" charset="0"/>
        <a:ea typeface="ＭＳ Ｐゴシック"/>
        <a:cs typeface="ＭＳ Ｐゴシック"/>
      </a:defRPr>
    </a:lvl1pPr>
    <a:lvl2pPr marL="457200" algn="l" rtl="0" fontAlgn="base">
      <a:spcBef>
        <a:spcPct val="0"/>
      </a:spcBef>
      <a:spcAft>
        <a:spcPct val="0"/>
      </a:spcAft>
      <a:defRPr sz="2000" kern="1200">
        <a:solidFill>
          <a:schemeClr val="tx1"/>
        </a:solidFill>
        <a:latin typeface="Verdana" pitchFamily="34" charset="0"/>
        <a:ea typeface="ＭＳ Ｐゴシック"/>
        <a:cs typeface="ＭＳ Ｐゴシック"/>
      </a:defRPr>
    </a:lvl2pPr>
    <a:lvl3pPr marL="914400" algn="l" rtl="0" fontAlgn="base">
      <a:spcBef>
        <a:spcPct val="0"/>
      </a:spcBef>
      <a:spcAft>
        <a:spcPct val="0"/>
      </a:spcAft>
      <a:defRPr sz="2000" kern="1200">
        <a:solidFill>
          <a:schemeClr val="tx1"/>
        </a:solidFill>
        <a:latin typeface="Verdana" pitchFamily="34" charset="0"/>
        <a:ea typeface="ＭＳ Ｐゴシック"/>
        <a:cs typeface="ＭＳ Ｐゴシック"/>
      </a:defRPr>
    </a:lvl3pPr>
    <a:lvl4pPr marL="1371600" algn="l" rtl="0" fontAlgn="base">
      <a:spcBef>
        <a:spcPct val="0"/>
      </a:spcBef>
      <a:spcAft>
        <a:spcPct val="0"/>
      </a:spcAft>
      <a:defRPr sz="2000" kern="1200">
        <a:solidFill>
          <a:schemeClr val="tx1"/>
        </a:solidFill>
        <a:latin typeface="Verdana" pitchFamily="34" charset="0"/>
        <a:ea typeface="ＭＳ Ｐゴシック"/>
        <a:cs typeface="ＭＳ Ｐゴシック"/>
      </a:defRPr>
    </a:lvl4pPr>
    <a:lvl5pPr marL="1828800" algn="l" rtl="0" fontAlgn="base">
      <a:spcBef>
        <a:spcPct val="0"/>
      </a:spcBef>
      <a:spcAft>
        <a:spcPct val="0"/>
      </a:spcAft>
      <a:defRPr sz="2000" kern="1200">
        <a:solidFill>
          <a:schemeClr val="tx1"/>
        </a:solidFill>
        <a:latin typeface="Verdana" pitchFamily="34" charset="0"/>
        <a:ea typeface="ＭＳ Ｐゴシック"/>
        <a:cs typeface="ＭＳ Ｐゴシック"/>
      </a:defRPr>
    </a:lvl5pPr>
    <a:lvl6pPr marL="2286000" algn="l" defTabSz="914400" rtl="0" eaLnBrk="1" latinLnBrk="0" hangingPunct="1">
      <a:defRPr sz="2000" kern="1200">
        <a:solidFill>
          <a:schemeClr val="tx1"/>
        </a:solidFill>
        <a:latin typeface="Verdana" pitchFamily="34" charset="0"/>
        <a:ea typeface="ＭＳ Ｐゴシック"/>
        <a:cs typeface="ＭＳ Ｐゴシック"/>
      </a:defRPr>
    </a:lvl6pPr>
    <a:lvl7pPr marL="2743200" algn="l" defTabSz="914400" rtl="0" eaLnBrk="1" latinLnBrk="0" hangingPunct="1">
      <a:defRPr sz="2000" kern="1200">
        <a:solidFill>
          <a:schemeClr val="tx1"/>
        </a:solidFill>
        <a:latin typeface="Verdana" pitchFamily="34" charset="0"/>
        <a:ea typeface="ＭＳ Ｐゴシック"/>
        <a:cs typeface="ＭＳ Ｐゴシック"/>
      </a:defRPr>
    </a:lvl7pPr>
    <a:lvl8pPr marL="3200400" algn="l" defTabSz="914400" rtl="0" eaLnBrk="1" latinLnBrk="0" hangingPunct="1">
      <a:defRPr sz="2000" kern="1200">
        <a:solidFill>
          <a:schemeClr val="tx1"/>
        </a:solidFill>
        <a:latin typeface="Verdana" pitchFamily="34" charset="0"/>
        <a:ea typeface="ＭＳ Ｐゴシック"/>
        <a:cs typeface="ＭＳ Ｐゴシック"/>
      </a:defRPr>
    </a:lvl8pPr>
    <a:lvl9pPr marL="3657600" algn="l" defTabSz="914400" rtl="0" eaLnBrk="1" latinLnBrk="0" hangingPunct="1">
      <a:defRPr sz="2000" kern="1200">
        <a:solidFill>
          <a:schemeClr val="tx1"/>
        </a:solidFill>
        <a:latin typeface="Verdana"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B"/>
    <a:srgbClr val="FFFFFC"/>
    <a:srgbClr val="FFFFFD"/>
    <a:srgbClr val="FFFFFE"/>
    <a:srgbClr val="F1F1F1"/>
    <a:srgbClr val="D2D2D2"/>
    <a:srgbClr val="AEE0E8"/>
    <a:srgbClr val="E7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349" autoAdjust="0"/>
  </p:normalViewPr>
  <p:slideViewPr>
    <p:cSldViewPr snapToGrid="0">
      <p:cViewPr varScale="1">
        <p:scale>
          <a:sx n="98" d="100"/>
          <a:sy n="98" d="100"/>
        </p:scale>
        <p:origin x="-1368" y="-102"/>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1"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ＭＳ Ｐゴシック" pitchFamily="1" charset="-128"/>
                <a:cs typeface="+mn-cs"/>
              </a:defRPr>
            </a:lvl1pPr>
          </a:lstStyle>
          <a:p>
            <a:pPr>
              <a:defRPr/>
            </a:pPr>
            <a:fld id="{018138D1-51A5-45B6-8EE0-CF6598A10315}" type="datetimeFigureOut">
              <a:rPr lang="en-US"/>
              <a:pPr>
                <a:defRPr/>
              </a:pPr>
              <a:t>4/30/2013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1"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ＭＳ Ｐゴシック" pitchFamily="1" charset="-128"/>
                <a:cs typeface="+mn-cs"/>
              </a:defRPr>
            </a:lvl1pPr>
          </a:lstStyle>
          <a:p>
            <a:pPr>
              <a:defRPr/>
            </a:pPr>
            <a:fld id="{8E8CFE72-27EC-4597-AB7F-BA0B60074888}" type="slidenum">
              <a:rPr lang="en-US"/>
              <a:pPr>
                <a:defRPr/>
              </a:pPr>
              <a:t>‹#›</a:t>
            </a:fld>
            <a:endParaRPr lang="en-US"/>
          </a:p>
        </p:txBody>
      </p:sp>
    </p:spTree>
    <p:extLst>
      <p:ext uri="{BB962C8B-B14F-4D97-AF65-F5344CB8AC3E}">
        <p14:creationId xmlns:p14="http://schemas.microsoft.com/office/powerpoint/2010/main" val="6549933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Verdana" pitchFamily="34" charset="0"/>
                <a:ea typeface="+mn-ea"/>
                <a:cs typeface="Arial" charset="0"/>
              </a:defRPr>
            </a:lvl1pPr>
          </a:lstStyle>
          <a:p>
            <a:pPr>
              <a:defRPr/>
            </a:pPr>
            <a:endParaRPr lang="en-US"/>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1" charset="-128"/>
                <a:cs typeface="Arial" pitchFamily="34" charset="0"/>
              </a:defRPr>
            </a:lvl1pPr>
          </a:lstStyle>
          <a:p>
            <a:pPr>
              <a:defRPr/>
            </a:pPr>
            <a:fld id="{4FDFE427-B3AD-470E-96DA-A6430068BFC0}" type="datetimeFigureOut">
              <a:rPr lang="en-US"/>
              <a:pPr>
                <a:defRPr/>
              </a:pPr>
              <a:t>4/30/2013</a:t>
            </a:fld>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Verdana" pitchFamily="34" charset="0"/>
                <a:ea typeface="+mn-ea"/>
                <a:cs typeface="Arial" charset="0"/>
              </a:defRPr>
            </a:lvl1pPr>
          </a:lstStyle>
          <a:p>
            <a:pPr>
              <a:defRPr/>
            </a:pPr>
            <a:endParaRPr lang="en-US"/>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1" charset="-128"/>
                <a:cs typeface="Arial" pitchFamily="34" charset="0"/>
              </a:defRPr>
            </a:lvl1pPr>
          </a:lstStyle>
          <a:p>
            <a:pPr>
              <a:defRPr/>
            </a:pPr>
            <a:fld id="{8F4720D6-FCBF-4988-A1D2-5F83A1ACB80D}" type="slidenum">
              <a:rPr lang="en-US"/>
              <a:pPr>
                <a:defRPr/>
              </a:pPr>
              <a:t>‹#›</a:t>
            </a:fld>
            <a:endParaRPr lang="en-US"/>
          </a:p>
        </p:txBody>
      </p:sp>
    </p:spTree>
    <p:extLst>
      <p:ext uri="{BB962C8B-B14F-4D97-AF65-F5344CB8AC3E}">
        <p14:creationId xmlns:p14="http://schemas.microsoft.com/office/powerpoint/2010/main" val="1869079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2pPr>
    <a:lvl3pPr marL="9144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3pPr>
    <a:lvl4pPr marL="13716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4pPr>
    <a:lvl5pPr marL="18288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4720D6-FCBF-4988-A1D2-5F83A1ACB80D}" type="slidenum">
              <a:rPr lang="en-US" smtClean="0"/>
              <a:pPr>
                <a:defRPr/>
              </a:pPr>
              <a:t>7</a:t>
            </a:fld>
            <a:endParaRPr lang="en-US"/>
          </a:p>
        </p:txBody>
      </p:sp>
    </p:spTree>
    <p:extLst>
      <p:ext uri="{BB962C8B-B14F-4D97-AF65-F5344CB8AC3E}">
        <p14:creationId xmlns:p14="http://schemas.microsoft.com/office/powerpoint/2010/main" val="4129048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External%20(r)\BR.1697%20NRG%20Powerpoint%20E%20title%20tag.jp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External%20(r)\BR.1697%20NRG%20Powerpoint%20E%20title%20k%20tag.jpg" TargetMode="External"/><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External%20(r)\BR.1697%20NRG%20Powerpoint%20E%20title%20tag%20g.jpg" TargetMode="Externa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External%20(r)\BR.1697%20NRG%20Powerpoint%20E%20cyan%20title%20tag.jpg" TargetMode="Externa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External%20(r)\BR.1697%20NRG%20Powerpoint%20E%20m%20title%20tag.jpg" TargetMode="External"/><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0" name="BR.1697 NRG Powerpoint E title tag.jpg" descr="H:\Retail Share\share\Brand and Marketing Services\Creative Services\Current\BR.1697 PPT Updates\elements\NRG ppt (r) backdrops\External (r)\BR.1697 NRG Powerpoint E title tag.jpg"/>
          <p:cNvPicPr>
            <a:picLocks noChangeAspect="1"/>
          </p:cNvPicPr>
          <p:nvPr userDrawn="1"/>
        </p:nvPicPr>
        <p:blipFill>
          <a:blip r:embed="rId2" r:link="rId3" cstate="print"/>
          <a:stretch>
            <a:fillRect/>
          </a:stretch>
        </p:blipFill>
        <p:spPr>
          <a:xfrm>
            <a:off x="0" y="1222"/>
            <a:ext cx="9144000" cy="6855555"/>
          </a:xfrm>
          <a:prstGeom prst="rect">
            <a:avLst/>
          </a:prstGeom>
        </p:spPr>
      </p:pic>
      <p:sp>
        <p:nvSpPr>
          <p:cNvPr id="6" name="Line 17"/>
          <p:cNvSpPr>
            <a:spLocks noChangeShapeType="1"/>
          </p:cNvSpPr>
          <p:nvPr/>
        </p:nvSpPr>
        <p:spPr bwMode="auto">
          <a:xfrm>
            <a:off x="336550" y="51260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3" name="Subtitle 2"/>
          <p:cNvSpPr>
            <a:spLocks noGrp="1"/>
          </p:cNvSpPr>
          <p:nvPr>
            <p:ph type="subTitle" idx="1"/>
          </p:nvPr>
        </p:nvSpPr>
        <p:spPr>
          <a:xfrm>
            <a:off x="248929" y="3371458"/>
            <a:ext cx="8219975" cy="1029811"/>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16" name="Text Placeholder 15"/>
          <p:cNvSpPr>
            <a:spLocks noGrp="1"/>
          </p:cNvSpPr>
          <p:nvPr>
            <p:ph type="body" sz="quarter" idx="13"/>
          </p:nvPr>
        </p:nvSpPr>
        <p:spPr>
          <a:xfrm>
            <a:off x="248929" y="2997543"/>
            <a:ext cx="6551612" cy="434975"/>
          </a:xfrm>
          <a:prstGeom prst="rect">
            <a:avLst/>
          </a:prstGeom>
        </p:spPr>
        <p:txBody>
          <a:bodyPr/>
          <a:lstStyle>
            <a:lvl1pPr marL="0" indent="0">
              <a:buFontTx/>
              <a:buNone/>
              <a:defRPr sz="1800"/>
            </a:lvl1pPr>
          </a:lstStyle>
          <a:p>
            <a:pPr lvl="0"/>
            <a:r>
              <a:rPr lang="en-US" smtClean="0"/>
              <a:t>Click to edit Master text styles</a:t>
            </a:r>
          </a:p>
        </p:txBody>
      </p:sp>
      <p:sp>
        <p:nvSpPr>
          <p:cNvPr id="18" name="Text Placeholder 17"/>
          <p:cNvSpPr>
            <a:spLocks noGrp="1"/>
          </p:cNvSpPr>
          <p:nvPr>
            <p:ph type="body" sz="quarter" idx="14"/>
          </p:nvPr>
        </p:nvSpPr>
        <p:spPr>
          <a:xfrm>
            <a:off x="248929" y="5120368"/>
            <a:ext cx="7647501" cy="968405"/>
          </a:xfrm>
          <a:prstGeom prst="rect">
            <a:avLst/>
          </a:prstGeom>
        </p:spPr>
        <p:txBody>
          <a:bodyPr/>
          <a:lstStyle>
            <a:lvl1pPr marL="0" indent="0">
              <a:buFontTx/>
              <a:buNone/>
              <a:defRPr sz="2400" baseline="0">
                <a:solidFill>
                  <a:schemeClr val="bg1">
                    <a:lumMod val="50000"/>
                  </a:schemeClr>
                </a:solidFill>
              </a:defRPr>
            </a:lvl1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Content slide chart, no subsection header">
    <p:spTree>
      <p:nvGrpSpPr>
        <p:cNvPr id="1" name=""/>
        <p:cNvGrpSpPr/>
        <p:nvPr/>
      </p:nvGrpSpPr>
      <p:grpSpPr>
        <a:xfrm>
          <a:off x="0" y="0"/>
          <a:ext cx="0" cy="0"/>
          <a:chOff x="0" y="0"/>
          <a:chExt cx="0" cy="0"/>
        </a:xfrm>
      </p:grpSpPr>
      <p:sp>
        <p:nvSpPr>
          <p:cNvPr id="5"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8431730"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defTabSz="857250">
              <a:spcBef>
                <a:spcPts val="600"/>
              </a:spcBef>
              <a:defRPr lang="en-US" sz="1200" dirty="0" smtClean="0">
                <a:solidFill>
                  <a:schemeClr val="tx1"/>
                </a:solidFill>
                <a:latin typeface="+mn-lt"/>
                <a:ea typeface="ＭＳ Ｐゴシック" charset="0"/>
                <a:cs typeface="ＭＳ Ｐゴシック"/>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3"/>
          <p:cNvSpPr>
            <a:spLocks noGrp="1"/>
          </p:cNvSpPr>
          <p:nvPr>
            <p:ph type="body" sz="quarter" idx="14"/>
          </p:nvPr>
        </p:nvSpPr>
        <p:spPr>
          <a:xfrm>
            <a:off x="327426" y="6082415"/>
            <a:ext cx="8469313" cy="328612"/>
          </a:xfrm>
          <a:prstGeom prst="rect">
            <a:avLst/>
          </a:prstGeom>
          <a:solidFill>
            <a:schemeClr val="accent1"/>
          </a:solidFill>
          <a:ln>
            <a:noFill/>
          </a:ln>
        </p:spPr>
        <p:txBody>
          <a:bodyP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smtClean="0"/>
              <a:t>Click to edit Master text styles</a:t>
            </a:r>
          </a:p>
        </p:txBody>
      </p:sp>
      <p:sp>
        <p:nvSpPr>
          <p:cNvPr id="8"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6" name="Date Placeholder 11"/>
          <p:cNvSpPr>
            <a:spLocks noGrp="1"/>
          </p:cNvSpPr>
          <p:nvPr>
            <p:ph type="dt" sz="half" idx="15"/>
          </p:nvPr>
        </p:nvSpPr>
        <p:spPr/>
        <p:txBody>
          <a:bodyPr/>
          <a:lstStyle>
            <a:lvl1pPr>
              <a:defRPr/>
            </a:lvl1pPr>
          </a:lstStyle>
          <a:p>
            <a:pPr>
              <a:defRPr/>
            </a:pPr>
            <a:fld id="{675A7FBA-C327-4451-B17A-237AFB73D045}" type="datetime4">
              <a:rPr lang="en-US"/>
              <a:pPr>
                <a:defRPr/>
              </a:pPr>
              <a:t>April 30, 2013</a:t>
            </a:fld>
            <a:endParaRPr lang="en-US" dirty="0"/>
          </a:p>
        </p:txBody>
      </p:sp>
      <p:sp>
        <p:nvSpPr>
          <p:cNvPr id="7" name="Slide Number Placeholder 12"/>
          <p:cNvSpPr>
            <a:spLocks noGrp="1"/>
          </p:cNvSpPr>
          <p:nvPr>
            <p:ph type="sldNum" sz="quarter" idx="16"/>
          </p:nvPr>
        </p:nvSpPr>
        <p:spPr/>
        <p:txBody>
          <a:bodyPr/>
          <a:lstStyle>
            <a:lvl1pPr>
              <a:defRPr/>
            </a:lvl1pPr>
          </a:lstStyle>
          <a:p>
            <a:pPr>
              <a:defRPr/>
            </a:pPr>
            <a:fld id="{271AE769-AE99-45CF-8C6A-400BBCF9F6DA}" type="slidenum">
              <a:rPr lang="en-US"/>
              <a:pPr>
                <a:defRPr/>
              </a:pPr>
              <a:t>‹#›</a:t>
            </a:fld>
            <a:endParaRPr lang="en-US" dirty="0"/>
          </a:p>
        </p:txBody>
      </p:sp>
      <p:sp>
        <p:nvSpPr>
          <p:cNvPr id="10" name="Footer Placeholder 13"/>
          <p:cNvSpPr>
            <a:spLocks noGrp="1"/>
          </p:cNvSpPr>
          <p:nvPr>
            <p:ph type="ftr" sz="quarter" idx="17"/>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ntent slide chart, no subsection header">
    <p:spTree>
      <p:nvGrpSpPr>
        <p:cNvPr id="1" name=""/>
        <p:cNvGrpSpPr/>
        <p:nvPr/>
      </p:nvGrpSpPr>
      <p:grpSpPr>
        <a:xfrm>
          <a:off x="0" y="0"/>
          <a:ext cx="0" cy="0"/>
          <a:chOff x="0" y="0"/>
          <a:chExt cx="0" cy="0"/>
        </a:xfrm>
      </p:grpSpPr>
      <p:sp>
        <p:nvSpPr>
          <p:cNvPr id="5"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4148488"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8"/>
          <p:cNvSpPr>
            <a:spLocks noGrp="1"/>
          </p:cNvSpPr>
          <p:nvPr>
            <p:ph type="body" sz="quarter" idx="13"/>
          </p:nvPr>
        </p:nvSpPr>
        <p:spPr>
          <a:xfrm>
            <a:off x="4599272" y="1374808"/>
            <a:ext cx="4148488" cy="4966635"/>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73152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lang="en-US" sz="1200" dirty="0" smtClean="0">
                <a:solidFill>
                  <a:schemeClr val="tx1"/>
                </a:solidFill>
                <a:latin typeface="+mn-lt"/>
                <a:ea typeface="ＭＳ Ｐゴシック" charset="0"/>
                <a:cs typeface="ＭＳ Ｐゴシック"/>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6" name="Date Placeholder 11"/>
          <p:cNvSpPr>
            <a:spLocks noGrp="1"/>
          </p:cNvSpPr>
          <p:nvPr>
            <p:ph type="dt" sz="half" idx="14"/>
          </p:nvPr>
        </p:nvSpPr>
        <p:spPr/>
        <p:txBody>
          <a:bodyPr/>
          <a:lstStyle>
            <a:lvl1pPr>
              <a:defRPr/>
            </a:lvl1pPr>
          </a:lstStyle>
          <a:p>
            <a:pPr>
              <a:defRPr/>
            </a:pPr>
            <a:fld id="{4B04B39F-3C92-4FB9-A76F-5AC39151B5AB}" type="datetime4">
              <a:rPr lang="en-US"/>
              <a:pPr>
                <a:defRPr/>
              </a:pPr>
              <a:t>April 30, 2013</a:t>
            </a:fld>
            <a:endParaRPr lang="en-US" dirty="0"/>
          </a:p>
        </p:txBody>
      </p:sp>
      <p:sp>
        <p:nvSpPr>
          <p:cNvPr id="7" name="Slide Number Placeholder 12"/>
          <p:cNvSpPr>
            <a:spLocks noGrp="1"/>
          </p:cNvSpPr>
          <p:nvPr>
            <p:ph type="sldNum" sz="quarter" idx="15"/>
          </p:nvPr>
        </p:nvSpPr>
        <p:spPr/>
        <p:txBody>
          <a:bodyPr/>
          <a:lstStyle>
            <a:lvl1pPr>
              <a:defRPr/>
            </a:lvl1pPr>
          </a:lstStyle>
          <a:p>
            <a:pPr>
              <a:defRPr/>
            </a:pPr>
            <a:fld id="{CDC9788B-B0EC-4216-9295-157FDAAF5F7D}" type="slidenum">
              <a:rPr lang="en-US"/>
              <a:pPr>
                <a:defRPr/>
              </a:pPr>
              <a:t>‹#›</a:t>
            </a:fld>
            <a:endParaRPr lang="en-US" dirty="0"/>
          </a:p>
        </p:txBody>
      </p:sp>
      <p:sp>
        <p:nvSpPr>
          <p:cNvPr id="10" name="Footer Placeholder 13"/>
          <p:cNvSpPr>
            <a:spLocks noGrp="1"/>
          </p:cNvSpPr>
          <p:nvPr>
            <p:ph type="ftr" sz="quarter" idx="16"/>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ontent slide chart, no subsection header">
    <p:spTree>
      <p:nvGrpSpPr>
        <p:cNvPr id="1" name=""/>
        <p:cNvGrpSpPr/>
        <p:nvPr/>
      </p:nvGrpSpPr>
      <p:grpSpPr>
        <a:xfrm>
          <a:off x="0" y="0"/>
          <a:ext cx="0" cy="0"/>
          <a:chOff x="0" y="0"/>
          <a:chExt cx="0" cy="0"/>
        </a:xfrm>
      </p:grpSpPr>
      <p:sp>
        <p:nvSpPr>
          <p:cNvPr id="6"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4148488"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8"/>
          <p:cNvSpPr>
            <a:spLocks noGrp="1"/>
          </p:cNvSpPr>
          <p:nvPr>
            <p:ph type="body" sz="quarter" idx="13"/>
          </p:nvPr>
        </p:nvSpPr>
        <p:spPr>
          <a:xfrm>
            <a:off x="4599272" y="1374808"/>
            <a:ext cx="4148488"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5" name="Text Placeholder 13"/>
          <p:cNvSpPr>
            <a:spLocks noGrp="1"/>
          </p:cNvSpPr>
          <p:nvPr>
            <p:ph type="body" sz="quarter" idx="14"/>
          </p:nvPr>
        </p:nvSpPr>
        <p:spPr>
          <a:xfrm>
            <a:off x="327426" y="6082415"/>
            <a:ext cx="8469313" cy="328612"/>
          </a:xfrm>
          <a:prstGeom prst="rect">
            <a:avLst/>
          </a:prstGeom>
          <a:solidFill>
            <a:schemeClr val="accent1"/>
          </a:solidFill>
          <a:ln>
            <a:noFill/>
          </a:ln>
        </p:spPr>
        <p:txBody>
          <a:bodyP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smtClean="0"/>
              <a:t>Click to edit Master text styles</a:t>
            </a:r>
          </a:p>
        </p:txBody>
      </p:sp>
      <p:sp>
        <p:nvSpPr>
          <p:cNvPr id="12"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7" name="Date Placeholder 11"/>
          <p:cNvSpPr>
            <a:spLocks noGrp="1"/>
          </p:cNvSpPr>
          <p:nvPr>
            <p:ph type="dt" sz="half" idx="15"/>
          </p:nvPr>
        </p:nvSpPr>
        <p:spPr/>
        <p:txBody>
          <a:bodyPr/>
          <a:lstStyle>
            <a:lvl1pPr>
              <a:defRPr/>
            </a:lvl1pPr>
          </a:lstStyle>
          <a:p>
            <a:pPr>
              <a:defRPr/>
            </a:pPr>
            <a:fld id="{66E781F0-ACD4-4707-840E-9D66F54C91BC}" type="datetime4">
              <a:rPr lang="en-US"/>
              <a:pPr>
                <a:defRPr/>
              </a:pPr>
              <a:t>April 30, 2013</a:t>
            </a:fld>
            <a:endParaRPr lang="en-US" dirty="0"/>
          </a:p>
        </p:txBody>
      </p:sp>
      <p:sp>
        <p:nvSpPr>
          <p:cNvPr id="10" name="Slide Number Placeholder 12"/>
          <p:cNvSpPr>
            <a:spLocks noGrp="1"/>
          </p:cNvSpPr>
          <p:nvPr>
            <p:ph type="sldNum" sz="quarter" idx="16"/>
          </p:nvPr>
        </p:nvSpPr>
        <p:spPr/>
        <p:txBody>
          <a:bodyPr/>
          <a:lstStyle>
            <a:lvl1pPr>
              <a:defRPr/>
            </a:lvl1pPr>
          </a:lstStyle>
          <a:p>
            <a:pPr>
              <a:defRPr/>
            </a:pPr>
            <a:fld id="{75001EB6-5EF2-468B-8D38-8E94CEF04377}" type="slidenum">
              <a:rPr lang="en-US"/>
              <a:pPr>
                <a:defRPr/>
              </a:pPr>
              <a:t>‹#›</a:t>
            </a:fld>
            <a:endParaRPr lang="en-US" dirty="0"/>
          </a:p>
        </p:txBody>
      </p:sp>
      <p:sp>
        <p:nvSpPr>
          <p:cNvPr id="11" name="Footer Placeholder 13"/>
          <p:cNvSpPr>
            <a:spLocks noGrp="1"/>
          </p:cNvSpPr>
          <p:nvPr>
            <p:ph type="ftr" sz="quarter" idx="17"/>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 slide chart, no subsection header">
    <p:spTree>
      <p:nvGrpSpPr>
        <p:cNvPr id="1" name=""/>
        <p:cNvGrpSpPr/>
        <p:nvPr/>
      </p:nvGrpSpPr>
      <p:grpSpPr>
        <a:xfrm>
          <a:off x="0" y="0"/>
          <a:ext cx="0" cy="0"/>
          <a:chOff x="0" y="0"/>
          <a:chExt cx="0" cy="0"/>
        </a:xfrm>
      </p:grpSpPr>
      <p:sp>
        <p:nvSpPr>
          <p:cNvPr id="5"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4148488"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12"/>
          <p:cNvSpPr>
            <a:spLocks noGrp="1"/>
          </p:cNvSpPr>
          <p:nvPr>
            <p:ph sz="quarter" idx="13" hasCustomPrompt="1"/>
          </p:nvPr>
        </p:nvSpPr>
        <p:spPr>
          <a:xfrm>
            <a:off x="4659313" y="1366838"/>
            <a:ext cx="4119562" cy="4956175"/>
          </a:xfrm>
          <a:prstGeom prst="rect">
            <a:avLst/>
          </a:prstGeom>
        </p:spPr>
        <p:txBody>
          <a:bodyPr/>
          <a:lstStyle>
            <a:lvl1pPr marL="0" indent="0">
              <a:buNone/>
              <a:defRPr lang="en-US" sz="2600" baseline="0" dirty="0" smtClean="0">
                <a:solidFill>
                  <a:schemeClr val="tx1"/>
                </a:solidFill>
                <a:latin typeface="+mn-lt"/>
                <a:ea typeface="ＭＳ Ｐゴシック" charset="0"/>
                <a:cs typeface="ＭＳ Ｐゴシック" charset="0"/>
              </a:defRPr>
            </a:lvl1pPr>
            <a:lvl2pPr>
              <a:defRPr lang="en-US" sz="1800" dirty="0" smtClean="0">
                <a:solidFill>
                  <a:schemeClr val="tx1"/>
                </a:solidFill>
                <a:latin typeface="+mn-lt"/>
                <a:ea typeface="ＭＳ Ｐゴシック" charset="0"/>
                <a:cs typeface="ＭＳ Ｐゴシック"/>
              </a:defRPr>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dirty="0" smtClean="0"/>
              <a:t>Click icon to add graphic</a:t>
            </a:r>
          </a:p>
        </p:txBody>
      </p:sp>
      <p:sp>
        <p:nvSpPr>
          <p:cNvPr id="8"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6" name="Date Placeholder 11"/>
          <p:cNvSpPr>
            <a:spLocks noGrp="1"/>
          </p:cNvSpPr>
          <p:nvPr>
            <p:ph type="dt" sz="half" idx="14"/>
          </p:nvPr>
        </p:nvSpPr>
        <p:spPr/>
        <p:txBody>
          <a:bodyPr/>
          <a:lstStyle>
            <a:lvl1pPr>
              <a:defRPr/>
            </a:lvl1pPr>
          </a:lstStyle>
          <a:p>
            <a:pPr>
              <a:defRPr/>
            </a:pPr>
            <a:fld id="{C9F79403-6D19-4CFA-BB40-A00E01D963CD}" type="datetime4">
              <a:rPr lang="en-US"/>
              <a:pPr>
                <a:defRPr/>
              </a:pPr>
              <a:t>April 30, 2013</a:t>
            </a:fld>
            <a:endParaRPr lang="en-US" dirty="0"/>
          </a:p>
        </p:txBody>
      </p:sp>
      <p:sp>
        <p:nvSpPr>
          <p:cNvPr id="7" name="Slide Number Placeholder 12"/>
          <p:cNvSpPr>
            <a:spLocks noGrp="1"/>
          </p:cNvSpPr>
          <p:nvPr>
            <p:ph type="sldNum" sz="quarter" idx="15"/>
          </p:nvPr>
        </p:nvSpPr>
        <p:spPr/>
        <p:txBody>
          <a:bodyPr/>
          <a:lstStyle>
            <a:lvl1pPr>
              <a:defRPr/>
            </a:lvl1pPr>
          </a:lstStyle>
          <a:p>
            <a:pPr>
              <a:defRPr/>
            </a:pPr>
            <a:fld id="{94252324-9DFC-4DE9-8C33-D3CF25495DE8}" type="slidenum">
              <a:rPr lang="en-US"/>
              <a:pPr>
                <a:defRPr/>
              </a:pPr>
              <a:t>‹#›</a:t>
            </a:fld>
            <a:endParaRPr lang="en-US" dirty="0"/>
          </a:p>
        </p:txBody>
      </p:sp>
      <p:sp>
        <p:nvSpPr>
          <p:cNvPr id="10" name="Footer Placeholder 13"/>
          <p:cNvSpPr>
            <a:spLocks noGrp="1"/>
          </p:cNvSpPr>
          <p:nvPr>
            <p:ph type="ftr" sz="quarter" idx="16"/>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Content slide chart, no subsection header">
    <p:spTree>
      <p:nvGrpSpPr>
        <p:cNvPr id="1" name=""/>
        <p:cNvGrpSpPr/>
        <p:nvPr/>
      </p:nvGrpSpPr>
      <p:grpSpPr>
        <a:xfrm>
          <a:off x="0" y="0"/>
          <a:ext cx="0" cy="0"/>
          <a:chOff x="0" y="0"/>
          <a:chExt cx="0" cy="0"/>
        </a:xfrm>
      </p:grpSpPr>
      <p:sp>
        <p:nvSpPr>
          <p:cNvPr id="6"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4148488"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12"/>
          <p:cNvSpPr>
            <a:spLocks noGrp="1"/>
          </p:cNvSpPr>
          <p:nvPr>
            <p:ph sz="quarter" idx="13" hasCustomPrompt="1"/>
          </p:nvPr>
        </p:nvSpPr>
        <p:spPr>
          <a:xfrm>
            <a:off x="4659313" y="1366838"/>
            <a:ext cx="4119562" cy="4956175"/>
          </a:xfrm>
          <a:prstGeom prst="rect">
            <a:avLst/>
          </a:prstGeom>
        </p:spPr>
        <p:txBody>
          <a:bodyPr/>
          <a:lstStyle>
            <a:lvl1pPr marL="0" indent="0" algn="l" rtl="0" eaLnBrk="1" fontAlgn="base" hangingPunct="1">
              <a:lnSpc>
                <a:spcPct val="110000"/>
              </a:lnSpc>
              <a:spcBef>
                <a:spcPct val="60000"/>
              </a:spcBef>
              <a:spcAft>
                <a:spcPct val="0"/>
              </a:spcAft>
              <a:buNone/>
              <a:defRPr lang="en-US" sz="2600" dirty="0" smtClean="0">
                <a:solidFill>
                  <a:schemeClr val="tx1"/>
                </a:solidFill>
                <a:latin typeface="+mn-lt"/>
                <a:ea typeface="ＭＳ Ｐゴシック" charset="0"/>
                <a:cs typeface="ＭＳ Ｐゴシック" charset="0"/>
              </a:defRPr>
            </a:lvl1pPr>
            <a:lvl2pPr>
              <a:defRPr lang="en-US" sz="1800" dirty="0" smtClean="0">
                <a:solidFill>
                  <a:schemeClr val="tx1"/>
                </a:solidFill>
                <a:latin typeface="+mn-lt"/>
                <a:ea typeface="ＭＳ Ｐゴシック" charset="0"/>
                <a:cs typeface="ＭＳ Ｐゴシック"/>
              </a:defRPr>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dirty="0" smtClean="0"/>
              <a:t>Click icon to add graphic</a:t>
            </a:r>
          </a:p>
        </p:txBody>
      </p:sp>
      <p:sp>
        <p:nvSpPr>
          <p:cNvPr id="12" name="Text Placeholder 13"/>
          <p:cNvSpPr>
            <a:spLocks noGrp="1"/>
          </p:cNvSpPr>
          <p:nvPr>
            <p:ph type="body" sz="quarter" idx="14"/>
          </p:nvPr>
        </p:nvSpPr>
        <p:spPr>
          <a:xfrm>
            <a:off x="327426" y="6082415"/>
            <a:ext cx="8469313" cy="328612"/>
          </a:xfrm>
          <a:prstGeom prst="rect">
            <a:avLst/>
          </a:prstGeom>
          <a:solidFill>
            <a:schemeClr val="accent1"/>
          </a:solidFill>
          <a:ln>
            <a:noFill/>
          </a:ln>
        </p:spPr>
        <p:txBody>
          <a:bodyP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smtClean="0"/>
              <a:t>Click to edit Master text styles</a:t>
            </a:r>
          </a:p>
        </p:txBody>
      </p:sp>
      <p:sp>
        <p:nvSpPr>
          <p:cNvPr id="14"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7" name="Date Placeholder 11"/>
          <p:cNvSpPr>
            <a:spLocks noGrp="1"/>
          </p:cNvSpPr>
          <p:nvPr>
            <p:ph type="dt" sz="half" idx="15"/>
          </p:nvPr>
        </p:nvSpPr>
        <p:spPr/>
        <p:txBody>
          <a:bodyPr/>
          <a:lstStyle>
            <a:lvl1pPr>
              <a:defRPr/>
            </a:lvl1pPr>
          </a:lstStyle>
          <a:p>
            <a:pPr>
              <a:defRPr/>
            </a:pPr>
            <a:fld id="{10EEB890-AF3D-436D-9190-89F5E8539315}" type="datetime4">
              <a:rPr lang="en-US"/>
              <a:pPr>
                <a:defRPr/>
              </a:pPr>
              <a:t>April 30, 2013</a:t>
            </a:fld>
            <a:endParaRPr lang="en-US" dirty="0"/>
          </a:p>
        </p:txBody>
      </p:sp>
      <p:sp>
        <p:nvSpPr>
          <p:cNvPr id="8" name="Slide Number Placeholder 12"/>
          <p:cNvSpPr>
            <a:spLocks noGrp="1"/>
          </p:cNvSpPr>
          <p:nvPr>
            <p:ph type="sldNum" sz="quarter" idx="16"/>
          </p:nvPr>
        </p:nvSpPr>
        <p:spPr/>
        <p:txBody>
          <a:bodyPr/>
          <a:lstStyle>
            <a:lvl1pPr>
              <a:defRPr/>
            </a:lvl1pPr>
          </a:lstStyle>
          <a:p>
            <a:pPr>
              <a:defRPr/>
            </a:pPr>
            <a:fld id="{8E5716B9-EBC0-4368-8C9F-F70217DBB880}" type="slidenum">
              <a:rPr lang="en-US"/>
              <a:pPr>
                <a:defRPr/>
              </a:pPr>
              <a:t>‹#›</a:t>
            </a:fld>
            <a:endParaRPr lang="en-US" dirty="0"/>
          </a:p>
        </p:txBody>
      </p:sp>
      <p:sp>
        <p:nvSpPr>
          <p:cNvPr id="10" name="Footer Placeholder 13"/>
          <p:cNvSpPr>
            <a:spLocks noGrp="1"/>
          </p:cNvSpPr>
          <p:nvPr>
            <p:ph type="ftr" sz="quarter" idx="17"/>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ftr" sz="quarter" idx="10"/>
          </p:nvPr>
        </p:nvSpPr>
        <p:spPr>
          <a:ln/>
        </p:spPr>
        <p:txBody>
          <a:bodyPr/>
          <a:lstStyle>
            <a:lvl1pPr>
              <a:defRPr/>
            </a:lvl1pPr>
          </a:lstStyle>
          <a:p>
            <a:pPr>
              <a:defRPr/>
            </a:pPr>
            <a:r>
              <a:rPr lang="en-US"/>
              <a:t>[Enter Presentation Title in the Footer View menu &gt; Header and Footer]</a:t>
            </a:r>
            <a:endParaRPr lang="en-US" dirty="0"/>
          </a:p>
        </p:txBody>
      </p:sp>
      <p:sp>
        <p:nvSpPr>
          <p:cNvPr id="3" name="Date Placeholder 7"/>
          <p:cNvSpPr>
            <a:spLocks noGrp="1"/>
          </p:cNvSpPr>
          <p:nvPr>
            <p:ph type="dt" sz="half" idx="11"/>
          </p:nvPr>
        </p:nvSpPr>
        <p:spPr/>
        <p:txBody>
          <a:bodyPr/>
          <a:lstStyle>
            <a:lvl1pPr>
              <a:defRPr/>
            </a:lvl1pPr>
          </a:lstStyle>
          <a:p>
            <a:pPr>
              <a:defRPr/>
            </a:pPr>
            <a:fld id="{4C3BAD02-86FB-42E2-A29E-B5D5D260DC6A}" type="datetime4">
              <a:rPr lang="en-US"/>
              <a:pPr>
                <a:defRPr/>
              </a:pPr>
              <a:t>April 30, 2013</a:t>
            </a:fld>
            <a:endParaRPr lang="en-US" dirty="0"/>
          </a:p>
        </p:txBody>
      </p:sp>
      <p:sp>
        <p:nvSpPr>
          <p:cNvPr id="4" name="Slide Number Placeholder 8"/>
          <p:cNvSpPr>
            <a:spLocks noGrp="1"/>
          </p:cNvSpPr>
          <p:nvPr>
            <p:ph type="sldNum" sz="quarter" idx="12"/>
          </p:nvPr>
        </p:nvSpPr>
        <p:spPr/>
        <p:txBody>
          <a:bodyPr/>
          <a:lstStyle>
            <a:lvl1pPr>
              <a:defRPr/>
            </a:lvl1pPr>
          </a:lstStyle>
          <a:p>
            <a:pPr>
              <a:defRPr/>
            </a:pPr>
            <a:fld id="{A93DD454-2FF0-40EC-B082-2D0848B7FF3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pic>
        <p:nvPicPr>
          <p:cNvPr id="11" name="BR.1697 NRG Powerpoint E title k tag.jpg" descr="H:\Retail Share\share\Brand and Marketing Services\Creative Services\Current\BR.1697 PPT Updates\elements\NRG ppt (r) backdrops\External (r)\BR.1697 NRG Powerpoint E title k tag.jpg"/>
          <p:cNvPicPr>
            <a:picLocks noChangeAspect="1"/>
          </p:cNvPicPr>
          <p:nvPr userDrawn="1"/>
        </p:nvPicPr>
        <p:blipFill>
          <a:blip r:embed="rId2" r:link="rId3" cstate="print"/>
          <a:stretch>
            <a:fillRect/>
          </a:stretch>
        </p:blipFill>
        <p:spPr>
          <a:xfrm>
            <a:off x="0" y="1222"/>
            <a:ext cx="9144000" cy="6855555"/>
          </a:xfrm>
          <a:prstGeom prst="rect">
            <a:avLst/>
          </a:prstGeom>
        </p:spPr>
      </p:pic>
      <p:sp>
        <p:nvSpPr>
          <p:cNvPr id="6" name="Line 17"/>
          <p:cNvSpPr>
            <a:spLocks noChangeShapeType="1"/>
          </p:cNvSpPr>
          <p:nvPr/>
        </p:nvSpPr>
        <p:spPr bwMode="auto">
          <a:xfrm>
            <a:off x="336550" y="5126038"/>
            <a:ext cx="8451850"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Subtitle 2"/>
          <p:cNvSpPr>
            <a:spLocks noGrp="1"/>
          </p:cNvSpPr>
          <p:nvPr>
            <p:ph type="subTitle" idx="1"/>
          </p:nvPr>
        </p:nvSpPr>
        <p:spPr>
          <a:xfrm>
            <a:off x="248929" y="3371458"/>
            <a:ext cx="8219975" cy="1029811"/>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2997543"/>
            <a:ext cx="6551612" cy="434975"/>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29" y="5120368"/>
            <a:ext cx="7647501" cy="968405"/>
          </a:xfrm>
          <a:prstGeom prst="rect">
            <a:avLst/>
          </a:prstGeom>
        </p:spPr>
        <p:txBody>
          <a:bodyPr/>
          <a:lstStyle>
            <a:lvl1pPr marL="0" indent="0">
              <a:buFontTx/>
              <a:buNone/>
              <a:defRPr sz="2400" baseline="0">
                <a:solidFill>
                  <a:schemeClr val="bg1">
                    <a:lumMod val="75000"/>
                  </a:schemeClr>
                </a:solidFill>
              </a:defRPr>
            </a:lvl1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pic>
        <p:nvPicPr>
          <p:cNvPr id="10" name="BR.1697 NRG Powerpoint E title tag g.jpg" descr="H:\Retail Share\share\Brand and Marketing Services\Creative Services\Current\BR.1697 PPT Updates\elements\NRG ppt (r) backdrops\External (r)\BR.1697 NRG Powerpoint E title tag g.jpg"/>
          <p:cNvPicPr>
            <a:picLocks noChangeAspect="1"/>
          </p:cNvPicPr>
          <p:nvPr userDrawn="1"/>
        </p:nvPicPr>
        <p:blipFill>
          <a:blip r:embed="rId2" r:link="rId3" cstate="print"/>
          <a:stretch>
            <a:fillRect/>
          </a:stretch>
        </p:blipFill>
        <p:spPr>
          <a:xfrm>
            <a:off x="0" y="1222"/>
            <a:ext cx="9144000" cy="6855555"/>
          </a:xfrm>
          <a:prstGeom prst="rect">
            <a:avLst/>
          </a:prstGeom>
        </p:spPr>
      </p:pic>
      <p:sp>
        <p:nvSpPr>
          <p:cNvPr id="6" name="Line 17"/>
          <p:cNvSpPr>
            <a:spLocks noChangeShapeType="1"/>
          </p:cNvSpPr>
          <p:nvPr/>
        </p:nvSpPr>
        <p:spPr bwMode="auto">
          <a:xfrm>
            <a:off x="336550" y="5126038"/>
            <a:ext cx="8451850" cy="0"/>
          </a:xfrm>
          <a:prstGeom prst="line">
            <a:avLst/>
          </a:prstGeom>
          <a:noFill/>
          <a:ln w="12700">
            <a:solidFill>
              <a:schemeClr val="bg1">
                <a:lumMod val="65000"/>
              </a:schemeClr>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17"/>
          <p:cNvSpPr>
            <a:spLocks noGrp="1"/>
          </p:cNvSpPr>
          <p:nvPr>
            <p:ph type="body" sz="quarter" idx="15"/>
          </p:nvPr>
        </p:nvSpPr>
        <p:spPr>
          <a:xfrm>
            <a:off x="248929" y="5120368"/>
            <a:ext cx="7647501" cy="968405"/>
          </a:xfrm>
          <a:prstGeom prst="rect">
            <a:avLst/>
          </a:prstGeom>
        </p:spPr>
        <p:txBody>
          <a:bodyPr/>
          <a:lstStyle>
            <a:lvl1pPr marL="0" indent="0">
              <a:buFontTx/>
              <a:buNone/>
              <a:defRPr sz="2400" baseline="0">
                <a:solidFill>
                  <a:schemeClr val="bg1">
                    <a:lumMod val="50000"/>
                  </a:schemeClr>
                </a:solidFill>
              </a:defRPr>
            </a:lvl1pPr>
          </a:lstStyle>
          <a:p>
            <a:pPr lvl="0"/>
            <a:r>
              <a:rPr lang="en-US" smtClean="0"/>
              <a:t>Click to edit Master text styles</a:t>
            </a:r>
          </a:p>
        </p:txBody>
      </p:sp>
      <p:sp>
        <p:nvSpPr>
          <p:cNvPr id="13" name="Text Placeholder 15"/>
          <p:cNvSpPr>
            <a:spLocks noGrp="1"/>
          </p:cNvSpPr>
          <p:nvPr>
            <p:ph type="body" sz="quarter" idx="13"/>
          </p:nvPr>
        </p:nvSpPr>
        <p:spPr>
          <a:xfrm>
            <a:off x="248929" y="2997543"/>
            <a:ext cx="6551612" cy="434975"/>
          </a:xfrm>
          <a:prstGeom prst="rect">
            <a:avLst/>
          </a:prstGeom>
        </p:spPr>
        <p:txBody>
          <a:bodyPr/>
          <a:lstStyle>
            <a:lvl1pPr marL="0" indent="0">
              <a:buFontTx/>
              <a:buNone/>
              <a:defRPr sz="1800"/>
            </a:lvl1pPr>
          </a:lstStyle>
          <a:p>
            <a:pPr lvl="0"/>
            <a:r>
              <a:rPr lang="en-US" smtClean="0"/>
              <a:t>Click to edit Master text styles</a:t>
            </a:r>
          </a:p>
        </p:txBody>
      </p:sp>
      <p:sp>
        <p:nvSpPr>
          <p:cNvPr id="8" name="Subtitle 2"/>
          <p:cNvSpPr>
            <a:spLocks noGrp="1"/>
          </p:cNvSpPr>
          <p:nvPr>
            <p:ph type="subTitle" idx="1"/>
          </p:nvPr>
        </p:nvSpPr>
        <p:spPr>
          <a:xfrm>
            <a:off x="248929" y="3371458"/>
            <a:ext cx="8219975" cy="1029811"/>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VIDER SLIDE 1">
    <p:spTree>
      <p:nvGrpSpPr>
        <p:cNvPr id="1" name=""/>
        <p:cNvGrpSpPr/>
        <p:nvPr/>
      </p:nvGrpSpPr>
      <p:grpSpPr>
        <a:xfrm>
          <a:off x="0" y="0"/>
          <a:ext cx="0" cy="0"/>
          <a:chOff x="0" y="0"/>
          <a:chExt cx="0" cy="0"/>
        </a:xfrm>
      </p:grpSpPr>
      <p:pic>
        <p:nvPicPr>
          <p:cNvPr id="11" name="BR.1697 NRG Powerpoint E cyan title tag.jpg" descr="H:\Retail Share\share\Brand and Marketing Services\Creative Services\Current\BR.1697 PPT Updates\elements\NRG ppt (r) backdrops\External (r)\BR.1697 NRG Powerpoint E cyan title tag.jpg"/>
          <p:cNvPicPr>
            <a:picLocks noChangeAspect="1"/>
          </p:cNvPicPr>
          <p:nvPr userDrawn="1"/>
        </p:nvPicPr>
        <p:blipFill>
          <a:blip r:embed="rId2" r:link="rId3" cstate="print"/>
          <a:stretch>
            <a:fillRect/>
          </a:stretch>
        </p:blipFill>
        <p:spPr>
          <a:xfrm>
            <a:off x="0" y="1222"/>
            <a:ext cx="9144000" cy="6855555"/>
          </a:xfrm>
          <a:prstGeom prst="rect">
            <a:avLst/>
          </a:prstGeom>
        </p:spPr>
      </p:pic>
      <p:sp>
        <p:nvSpPr>
          <p:cNvPr id="6" name="Line 17"/>
          <p:cNvSpPr>
            <a:spLocks noChangeShapeType="1"/>
          </p:cNvSpPr>
          <p:nvPr/>
        </p:nvSpPr>
        <p:spPr bwMode="auto">
          <a:xfrm>
            <a:off x="336550" y="5126038"/>
            <a:ext cx="8451850"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Subtitle 2"/>
          <p:cNvSpPr>
            <a:spLocks noGrp="1"/>
          </p:cNvSpPr>
          <p:nvPr>
            <p:ph type="subTitle" idx="1"/>
          </p:nvPr>
        </p:nvSpPr>
        <p:spPr>
          <a:xfrm>
            <a:off x="248929" y="3371458"/>
            <a:ext cx="8219975" cy="1029811"/>
          </a:xfrm>
          <a:prstGeom prst="rect">
            <a:avLst/>
          </a:prstGeom>
        </p:spPr>
        <p:txBody>
          <a:bodyPr/>
          <a:lstStyle>
            <a:lvl1pPr marL="0" indent="0" algn="l">
              <a:lnSpc>
                <a:spcPct val="100000"/>
              </a:lnSpc>
              <a:buNone/>
              <a:defRPr sz="5400" baseline="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2997543"/>
            <a:ext cx="6551612" cy="434975"/>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29" y="5120368"/>
            <a:ext cx="7647501" cy="968405"/>
          </a:xfrm>
          <a:prstGeom prst="rect">
            <a:avLst/>
          </a:prstGeom>
        </p:spPr>
        <p:txBody>
          <a:bodyPr/>
          <a:lstStyle>
            <a:lvl1pPr marL="0" indent="0">
              <a:buFontTx/>
              <a:buNone/>
              <a:defRPr sz="2400" baseline="0">
                <a:solidFill>
                  <a:schemeClr val="bg1"/>
                </a:solidFill>
              </a:defRPr>
            </a:lvl1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VIDER SLIDE 1">
    <p:spTree>
      <p:nvGrpSpPr>
        <p:cNvPr id="1" name=""/>
        <p:cNvGrpSpPr/>
        <p:nvPr/>
      </p:nvGrpSpPr>
      <p:grpSpPr>
        <a:xfrm>
          <a:off x="0" y="0"/>
          <a:ext cx="0" cy="0"/>
          <a:chOff x="0" y="0"/>
          <a:chExt cx="0" cy="0"/>
        </a:xfrm>
      </p:grpSpPr>
      <p:pic>
        <p:nvPicPr>
          <p:cNvPr id="11" name="BR.1697 NRG Powerpoint E m title tag.jpg" descr="H:\Retail Share\share\Brand and Marketing Services\Creative Services\Current\BR.1697 PPT Updates\elements\NRG ppt (r) backdrops\External (r)\BR.1697 NRG Powerpoint E m title tag.jpg"/>
          <p:cNvPicPr>
            <a:picLocks noChangeAspect="1"/>
          </p:cNvPicPr>
          <p:nvPr userDrawn="1"/>
        </p:nvPicPr>
        <p:blipFill>
          <a:blip r:embed="rId2" r:link="rId3" cstate="print"/>
          <a:stretch>
            <a:fillRect/>
          </a:stretch>
        </p:blipFill>
        <p:spPr>
          <a:xfrm>
            <a:off x="0" y="1222"/>
            <a:ext cx="9144000" cy="6855555"/>
          </a:xfrm>
          <a:prstGeom prst="rect">
            <a:avLst/>
          </a:prstGeom>
        </p:spPr>
      </p:pic>
      <p:sp>
        <p:nvSpPr>
          <p:cNvPr id="6" name="Line 17"/>
          <p:cNvSpPr>
            <a:spLocks noChangeShapeType="1"/>
          </p:cNvSpPr>
          <p:nvPr/>
        </p:nvSpPr>
        <p:spPr bwMode="auto">
          <a:xfrm>
            <a:off x="336550" y="5126038"/>
            <a:ext cx="8451850"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Subtitle 2"/>
          <p:cNvSpPr>
            <a:spLocks noGrp="1"/>
          </p:cNvSpPr>
          <p:nvPr>
            <p:ph type="subTitle" idx="1"/>
          </p:nvPr>
        </p:nvSpPr>
        <p:spPr>
          <a:xfrm>
            <a:off x="248929" y="3371458"/>
            <a:ext cx="8219975" cy="1029811"/>
          </a:xfrm>
          <a:prstGeom prst="rect">
            <a:avLst/>
          </a:prstGeom>
        </p:spPr>
        <p:txBody>
          <a:bodyPr/>
          <a:lstStyle>
            <a:lvl1pPr marL="0" indent="0" algn="l">
              <a:lnSpc>
                <a:spcPct val="100000"/>
              </a:lnSpc>
              <a:buNone/>
              <a:defRPr sz="5400" baseline="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2997543"/>
            <a:ext cx="6551612" cy="434975"/>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29" y="5120368"/>
            <a:ext cx="7647501" cy="968405"/>
          </a:xfrm>
          <a:prstGeom prst="rect">
            <a:avLst/>
          </a:prstGeom>
        </p:spPr>
        <p:txBody>
          <a:bodyPr/>
          <a:lstStyle>
            <a:lvl1pPr marL="0" indent="0">
              <a:buFontTx/>
              <a:buNone/>
              <a:defRPr sz="2400" baseline="0">
                <a:solidFill>
                  <a:schemeClr val="bg1"/>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slide, no subsection header">
    <p:spTree>
      <p:nvGrpSpPr>
        <p:cNvPr id="1" name=""/>
        <p:cNvGrpSpPr/>
        <p:nvPr/>
      </p:nvGrpSpPr>
      <p:grpSpPr>
        <a:xfrm>
          <a:off x="0" y="0"/>
          <a:ext cx="0" cy="0"/>
          <a:chOff x="0" y="0"/>
          <a:chExt cx="0" cy="0"/>
        </a:xfrm>
      </p:grpSpPr>
      <p:sp>
        <p:nvSpPr>
          <p:cNvPr id="3"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2"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4" name="Date Placeholder 7"/>
          <p:cNvSpPr>
            <a:spLocks noGrp="1"/>
          </p:cNvSpPr>
          <p:nvPr>
            <p:ph type="dt" sz="half" idx="10"/>
          </p:nvPr>
        </p:nvSpPr>
        <p:spPr/>
        <p:txBody>
          <a:bodyPr/>
          <a:lstStyle>
            <a:lvl1pPr>
              <a:defRPr/>
            </a:lvl1pPr>
          </a:lstStyle>
          <a:p>
            <a:pPr>
              <a:defRPr/>
            </a:pPr>
            <a:fld id="{B80B63F9-E3FA-44E7-8588-B63A6098CAB9}" type="datetime4">
              <a:rPr lang="en-US"/>
              <a:pPr>
                <a:defRPr/>
              </a:pPr>
              <a:t>April 30, 2013</a:t>
            </a:fld>
            <a:endParaRPr lang="en-US" dirty="0"/>
          </a:p>
        </p:txBody>
      </p:sp>
      <p:sp>
        <p:nvSpPr>
          <p:cNvPr id="5" name="Footer Placeholder 9"/>
          <p:cNvSpPr>
            <a:spLocks noGrp="1"/>
          </p:cNvSpPr>
          <p:nvPr>
            <p:ph type="ftr" sz="quarter" idx="11"/>
          </p:nvPr>
        </p:nvSpPr>
        <p:spPr/>
        <p:txBody>
          <a:bodyPr/>
          <a:lstStyle>
            <a:lvl1pPr>
              <a:defRPr/>
            </a:lvl1pPr>
          </a:lstStyle>
          <a:p>
            <a:pPr>
              <a:defRPr/>
            </a:pPr>
            <a:r>
              <a:rPr lang="en-US"/>
              <a:t>[Enter Presentation Title in the Footer View menu &gt; Header and Footer]</a:t>
            </a:r>
            <a:endParaRPr lang="en-US" dirty="0"/>
          </a:p>
        </p:txBody>
      </p:sp>
      <p:sp>
        <p:nvSpPr>
          <p:cNvPr id="6" name="Slide Number Placeholder 10"/>
          <p:cNvSpPr>
            <a:spLocks noGrp="1"/>
          </p:cNvSpPr>
          <p:nvPr>
            <p:ph type="sldNum" sz="quarter" idx="12"/>
          </p:nvPr>
        </p:nvSpPr>
        <p:spPr/>
        <p:txBody>
          <a:bodyPr/>
          <a:lstStyle>
            <a:lvl1pPr>
              <a:defRPr/>
            </a:lvl1pPr>
          </a:lstStyle>
          <a:p>
            <a:pPr>
              <a:defRPr/>
            </a:pPr>
            <a:fld id="{9FE85475-D586-4FFF-A814-843BE945EBF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chart, no subsection header">
    <p:spTree>
      <p:nvGrpSpPr>
        <p:cNvPr id="1" name=""/>
        <p:cNvGrpSpPr/>
        <p:nvPr/>
      </p:nvGrpSpPr>
      <p:grpSpPr>
        <a:xfrm>
          <a:off x="0" y="0"/>
          <a:ext cx="0" cy="0"/>
          <a:chOff x="0" y="0"/>
          <a:chExt cx="0" cy="0"/>
        </a:xfrm>
      </p:grpSpPr>
      <p:sp>
        <p:nvSpPr>
          <p:cNvPr id="4"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5" name="Content Placeholder 14"/>
          <p:cNvSpPr>
            <a:spLocks noGrp="1"/>
          </p:cNvSpPr>
          <p:nvPr>
            <p:ph sz="quarter" idx="11" hasCustomPrompt="1"/>
          </p:nvPr>
        </p:nvSpPr>
        <p:spPr>
          <a:xfrm>
            <a:off x="339451" y="1357527"/>
            <a:ext cx="8412163" cy="4918075"/>
          </a:xfrm>
          <a:prstGeom prst="rect">
            <a:avLst/>
          </a:prstGeom>
        </p:spPr>
        <p:txBody>
          <a:bodyPr/>
          <a:lstStyle>
            <a:lvl1pPr marL="182880" indent="-182880" algn="l" rtl="0" eaLnBrk="1" fontAlgn="base" hangingPunct="1">
              <a:lnSpc>
                <a:spcPct val="110000"/>
              </a:lnSpc>
              <a:spcBef>
                <a:spcPts val="600"/>
              </a:spcBef>
              <a:spcAft>
                <a:spcPct val="0"/>
              </a:spcAft>
              <a:buFont typeface="Arial" pitchFamily="34" charset="0"/>
              <a:buNone/>
              <a:defRPr lang="en-US" sz="2600" noProof="0" dirty="0" smtClean="0">
                <a:solidFill>
                  <a:schemeClr val="tx1"/>
                </a:solidFill>
                <a:latin typeface="+mn-lt"/>
                <a:ea typeface="ＭＳ Ｐゴシック" charset="0"/>
                <a:cs typeface="ＭＳ Ｐゴシック" charset="0"/>
              </a:defRPr>
            </a:lvl1pPr>
            <a:lvl2pPr marL="457200" indent="-182563" algn="l" rtl="0" eaLnBrk="1" fontAlgn="base" hangingPunct="1">
              <a:lnSpc>
                <a:spcPct val="110000"/>
              </a:lnSpc>
              <a:spcBef>
                <a:spcPts val="600"/>
              </a:spcBef>
              <a:spcAft>
                <a:spcPct val="0"/>
              </a:spcAft>
              <a:buFont typeface="Verdana" pitchFamily="34" charset="0"/>
              <a:buChar char="—"/>
              <a:defRPr lang="en-US" sz="1800" dirty="0" smtClean="0">
                <a:solidFill>
                  <a:schemeClr val="tx1"/>
                </a:solidFill>
                <a:latin typeface="+mn-lt"/>
                <a:ea typeface="ＭＳ Ｐゴシック" charset="0"/>
                <a:cs typeface="ＭＳ Ｐゴシック"/>
              </a:defRPr>
            </a:lvl2pPr>
            <a:lvl3pPr marL="822960" indent="-182563"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lang="en-US" sz="1200" dirty="0" smtClean="0">
                <a:solidFill>
                  <a:schemeClr val="tx1"/>
                </a:solidFill>
                <a:latin typeface="+mn-lt"/>
                <a:ea typeface="ＭＳ Ｐゴシック" charset="0"/>
                <a:cs typeface="ＭＳ Ｐゴシック" charset="0"/>
              </a:defRPr>
            </a:lvl4pPr>
            <a:lvl5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5pPr>
          </a:lstStyle>
          <a:p>
            <a:pPr lvl="0"/>
            <a:r>
              <a:rPr lang="en-US" dirty="0" smtClean="0"/>
              <a:t>Click icon to add graphic</a:t>
            </a:r>
          </a:p>
        </p:txBody>
      </p:sp>
      <p:sp>
        <p:nvSpPr>
          <p:cNvPr id="8"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5" name="Date Placeholder 11"/>
          <p:cNvSpPr>
            <a:spLocks noGrp="1"/>
          </p:cNvSpPr>
          <p:nvPr>
            <p:ph type="dt" sz="half" idx="12"/>
          </p:nvPr>
        </p:nvSpPr>
        <p:spPr/>
        <p:txBody>
          <a:bodyPr/>
          <a:lstStyle>
            <a:lvl1pPr>
              <a:defRPr/>
            </a:lvl1pPr>
          </a:lstStyle>
          <a:p>
            <a:pPr>
              <a:defRPr/>
            </a:pPr>
            <a:fld id="{A2C832F6-44D9-4CB1-B045-20F58F4FF133}" type="datetime4">
              <a:rPr lang="en-US"/>
              <a:pPr>
                <a:defRPr/>
              </a:pPr>
              <a:t>April 30, 2013</a:t>
            </a:fld>
            <a:endParaRPr lang="en-US" dirty="0"/>
          </a:p>
        </p:txBody>
      </p:sp>
      <p:sp>
        <p:nvSpPr>
          <p:cNvPr id="6" name="Slide Number Placeholder 12"/>
          <p:cNvSpPr>
            <a:spLocks noGrp="1"/>
          </p:cNvSpPr>
          <p:nvPr>
            <p:ph type="sldNum" sz="quarter" idx="13"/>
          </p:nvPr>
        </p:nvSpPr>
        <p:spPr/>
        <p:txBody>
          <a:bodyPr/>
          <a:lstStyle>
            <a:lvl1pPr>
              <a:defRPr/>
            </a:lvl1pPr>
          </a:lstStyle>
          <a:p>
            <a:pPr>
              <a:defRPr/>
            </a:pPr>
            <a:fld id="{6ED8009D-65C8-49D1-9DFF-934C2023DE9C}" type="slidenum">
              <a:rPr lang="en-US"/>
              <a:pPr>
                <a:defRPr/>
              </a:pPr>
              <a:t>‹#›</a:t>
            </a:fld>
            <a:endParaRPr lang="en-US" dirty="0"/>
          </a:p>
        </p:txBody>
      </p:sp>
      <p:sp>
        <p:nvSpPr>
          <p:cNvPr id="7" name="Footer Placeholder 13"/>
          <p:cNvSpPr>
            <a:spLocks noGrp="1"/>
          </p:cNvSpPr>
          <p:nvPr>
            <p:ph type="ftr" sz="quarter" idx="14"/>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ontent slide chart, no subsection header">
    <p:spTree>
      <p:nvGrpSpPr>
        <p:cNvPr id="1" name=""/>
        <p:cNvGrpSpPr/>
        <p:nvPr/>
      </p:nvGrpSpPr>
      <p:grpSpPr>
        <a:xfrm>
          <a:off x="0" y="0"/>
          <a:ext cx="0" cy="0"/>
          <a:chOff x="0" y="0"/>
          <a:chExt cx="0" cy="0"/>
        </a:xfrm>
      </p:grpSpPr>
      <p:sp>
        <p:nvSpPr>
          <p:cNvPr id="5"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Content Placeholder 14"/>
          <p:cNvSpPr>
            <a:spLocks noGrp="1"/>
          </p:cNvSpPr>
          <p:nvPr>
            <p:ph sz="quarter" idx="11" hasCustomPrompt="1"/>
          </p:nvPr>
        </p:nvSpPr>
        <p:spPr>
          <a:xfrm>
            <a:off x="339451" y="1357527"/>
            <a:ext cx="8412163" cy="4552385"/>
          </a:xfrm>
          <a:prstGeom prst="rect">
            <a:avLst/>
          </a:prstGeom>
        </p:spPr>
        <p:txBody>
          <a:bodyPr/>
          <a:lstStyle>
            <a:lvl1pPr marL="182880" indent="-182880" algn="l" rtl="0" eaLnBrk="1" fontAlgn="base" hangingPunct="1">
              <a:lnSpc>
                <a:spcPct val="110000"/>
              </a:lnSpc>
              <a:spcBef>
                <a:spcPts val="600"/>
              </a:spcBef>
              <a:spcAft>
                <a:spcPct val="0"/>
              </a:spcAft>
              <a:buFont typeface="Arial" pitchFamily="34" charset="0"/>
              <a:buNone/>
              <a:defRPr lang="en-US" sz="2600" noProof="0" dirty="0" smtClean="0">
                <a:solidFill>
                  <a:schemeClr val="tx1"/>
                </a:solidFill>
                <a:latin typeface="+mn-lt"/>
                <a:ea typeface="ＭＳ Ｐゴシック" charset="0"/>
                <a:cs typeface="ＭＳ Ｐゴシック" charset="0"/>
              </a:defRPr>
            </a:lvl1pPr>
            <a:lvl2pPr marL="457200" indent="-182880" algn="l" rtl="0" eaLnBrk="1" fontAlgn="base" hangingPunct="1">
              <a:lnSpc>
                <a:spcPct val="110000"/>
              </a:lnSpc>
              <a:spcBef>
                <a:spcPts val="600"/>
              </a:spcBef>
              <a:spcAft>
                <a:spcPct val="0"/>
              </a:spcAft>
              <a:buFont typeface="Verdana" pitchFamily="34" charset="0"/>
              <a:buChar char="—"/>
              <a:defRPr lang="en-US" sz="1800" dirty="0" smtClean="0">
                <a:solidFill>
                  <a:schemeClr val="tx1"/>
                </a:solidFill>
                <a:latin typeface="+mn-lt"/>
                <a:ea typeface="ＭＳ Ｐゴシック" charset="0"/>
                <a:cs typeface="ＭＳ Ｐゴシック"/>
              </a:defRPr>
            </a:lvl2pPr>
            <a:lvl3pPr marL="822960" indent="-182880" algn="l" rtl="0" eaLnBrk="1" fontAlgn="base" hangingPunct="1">
              <a:lnSpc>
                <a:spcPct val="110000"/>
              </a:lnSpc>
              <a:spcBef>
                <a:spcPts val="600"/>
              </a:spcBef>
              <a:spcAft>
                <a:spcPct val="0"/>
              </a:spcAft>
              <a:buFont typeface="Courier New" pitchFamily="49" charset="0"/>
              <a:buChar char="o"/>
              <a:defRPr lang="en-US" sz="1400" dirty="0" smtClean="0">
                <a:solidFill>
                  <a:schemeClr val="tx1"/>
                </a:solidFill>
                <a:latin typeface="+mn-lt"/>
                <a:ea typeface="ＭＳ Ｐゴシック" charset="0"/>
                <a:cs typeface="ＭＳ Ｐゴシック"/>
              </a:defRPr>
            </a:lvl3pPr>
            <a:lvl4pPr marL="1097280" indent="-182880" algn="l" rtl="0" eaLnBrk="1" fontAlgn="base" hangingPunct="1">
              <a:lnSpc>
                <a:spcPct val="110000"/>
              </a:lnSpc>
              <a:spcBef>
                <a:spcPts val="600"/>
              </a:spcBef>
              <a:spcAft>
                <a:spcPct val="0"/>
              </a:spcAft>
              <a:buFont typeface="Wingdings" pitchFamily="2" charset="2"/>
              <a:buChar char="§"/>
              <a:defRPr lang="en-US" sz="1200" dirty="0" smtClean="0">
                <a:solidFill>
                  <a:schemeClr val="tx1"/>
                </a:solidFill>
                <a:latin typeface="+mn-lt"/>
                <a:ea typeface="ＭＳ Ｐゴシック" charset="0"/>
                <a:cs typeface="ＭＳ Ｐゴシック"/>
              </a:defRPr>
            </a:lvl4pPr>
            <a:lvl5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5pPr>
          </a:lstStyle>
          <a:p>
            <a:pPr lvl="0"/>
            <a:r>
              <a:rPr lang="en-US" dirty="0" smtClean="0"/>
              <a:t>Click icon to add graphic</a:t>
            </a:r>
          </a:p>
        </p:txBody>
      </p:sp>
      <p:sp>
        <p:nvSpPr>
          <p:cNvPr id="12" name="Text Placeholder 13"/>
          <p:cNvSpPr>
            <a:spLocks noGrp="1"/>
          </p:cNvSpPr>
          <p:nvPr>
            <p:ph type="body" sz="quarter" idx="14"/>
          </p:nvPr>
        </p:nvSpPr>
        <p:spPr>
          <a:xfrm>
            <a:off x="327426" y="6082415"/>
            <a:ext cx="8469313" cy="328612"/>
          </a:xfrm>
          <a:prstGeom prst="rect">
            <a:avLst/>
          </a:prstGeom>
          <a:solidFill>
            <a:schemeClr val="accent1"/>
          </a:solidFill>
          <a:ln>
            <a:noFill/>
          </a:ln>
        </p:spPr>
        <p:txBody>
          <a:bodyP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smtClean="0"/>
              <a:t>Click to edit Master text styles</a:t>
            </a:r>
          </a:p>
        </p:txBody>
      </p:sp>
      <p:sp>
        <p:nvSpPr>
          <p:cNvPr id="8"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6" name="Date Placeholder 11"/>
          <p:cNvSpPr>
            <a:spLocks noGrp="1"/>
          </p:cNvSpPr>
          <p:nvPr>
            <p:ph type="dt" sz="half" idx="15"/>
          </p:nvPr>
        </p:nvSpPr>
        <p:spPr/>
        <p:txBody>
          <a:bodyPr/>
          <a:lstStyle>
            <a:lvl1pPr>
              <a:defRPr/>
            </a:lvl1pPr>
          </a:lstStyle>
          <a:p>
            <a:pPr>
              <a:defRPr/>
            </a:pPr>
            <a:fld id="{3351427B-07CC-4C59-9297-1F2EA3D62020}" type="datetime4">
              <a:rPr lang="en-US"/>
              <a:pPr>
                <a:defRPr/>
              </a:pPr>
              <a:t>April 30, 2013</a:t>
            </a:fld>
            <a:endParaRPr lang="en-US" dirty="0"/>
          </a:p>
        </p:txBody>
      </p:sp>
      <p:sp>
        <p:nvSpPr>
          <p:cNvPr id="7" name="Slide Number Placeholder 12"/>
          <p:cNvSpPr>
            <a:spLocks noGrp="1"/>
          </p:cNvSpPr>
          <p:nvPr>
            <p:ph type="sldNum" sz="quarter" idx="16"/>
          </p:nvPr>
        </p:nvSpPr>
        <p:spPr/>
        <p:txBody>
          <a:bodyPr/>
          <a:lstStyle>
            <a:lvl1pPr>
              <a:defRPr/>
            </a:lvl1pPr>
          </a:lstStyle>
          <a:p>
            <a:pPr>
              <a:defRPr/>
            </a:pPr>
            <a:fld id="{909261A4-F218-48D7-B3D3-8BEF9928C48C}" type="slidenum">
              <a:rPr lang="en-US"/>
              <a:pPr>
                <a:defRPr/>
              </a:pPr>
              <a:t>‹#›</a:t>
            </a:fld>
            <a:endParaRPr lang="en-US" dirty="0"/>
          </a:p>
        </p:txBody>
      </p:sp>
      <p:sp>
        <p:nvSpPr>
          <p:cNvPr id="10" name="Footer Placeholder 13"/>
          <p:cNvSpPr>
            <a:spLocks noGrp="1"/>
          </p:cNvSpPr>
          <p:nvPr>
            <p:ph type="ftr" sz="quarter" idx="17"/>
          </p:nvPr>
        </p:nvSpPr>
        <p:spPr/>
        <p:txBody>
          <a:bodyPr/>
          <a:lstStyle>
            <a:lvl1pPr>
              <a:defRPr/>
            </a:lvl1pPr>
          </a:lstStyle>
          <a:p>
            <a:pPr>
              <a:defRPr/>
            </a:pPr>
            <a:r>
              <a:rPr lang="en-US"/>
              <a:t>[Enter Presentation Title in the Footer View menu &gt; Header and Footer]</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slide chart, no subsection header">
    <p:spTree>
      <p:nvGrpSpPr>
        <p:cNvPr id="1" name=""/>
        <p:cNvGrpSpPr/>
        <p:nvPr/>
      </p:nvGrpSpPr>
      <p:grpSpPr>
        <a:xfrm>
          <a:off x="0" y="0"/>
          <a:ext cx="0" cy="0"/>
          <a:chOff x="0" y="0"/>
          <a:chExt cx="0" cy="0"/>
        </a:xfrm>
      </p:grpSpPr>
      <p:sp>
        <p:nvSpPr>
          <p:cNvPr id="4" name="Line 17"/>
          <p:cNvSpPr>
            <a:spLocks noChangeShapeType="1"/>
          </p:cNvSpPr>
          <p:nvPr/>
        </p:nvSpPr>
        <p:spPr bwMode="auto">
          <a:xfrm>
            <a:off x="336550" y="1150938"/>
            <a:ext cx="8451850"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Text Placeholder 8"/>
          <p:cNvSpPr>
            <a:spLocks noGrp="1"/>
          </p:cNvSpPr>
          <p:nvPr>
            <p:ph type="body" sz="quarter" idx="11"/>
          </p:nvPr>
        </p:nvSpPr>
        <p:spPr>
          <a:xfrm>
            <a:off x="317634" y="1376413"/>
            <a:ext cx="8431730" cy="4966635"/>
          </a:xfrm>
          <a:prstGeom prst="rect">
            <a:avLst/>
          </a:prstGeom>
        </p:spPr>
        <p:txBody>
          <a:bodyPr/>
          <a:lstStyle>
            <a:lvl1pPr marL="182880" indent="-182880">
              <a:spcBef>
                <a:spcPts val="600"/>
              </a:spcBef>
              <a:buFont typeface="Arial" pitchFamily="34" charset="0"/>
              <a:buChar char="•"/>
              <a:defRPr sz="2600"/>
            </a:lvl1pPr>
            <a:lvl2pPr marL="457200" indent="-182880" algn="l" rtl="0" eaLnBrk="1" fontAlgn="base" hangingPunct="1">
              <a:lnSpc>
                <a:spcPct val="110000"/>
              </a:lnSpc>
              <a:spcBef>
                <a:spcPts val="600"/>
              </a:spcBef>
              <a:spcAft>
                <a:spcPct val="0"/>
              </a:spcAft>
              <a:buFont typeface="Verdana" pitchFamily="34" charset="0"/>
              <a:buChar char="—"/>
              <a:defRPr sz="1800"/>
            </a:lvl2pPr>
            <a:lvl3pPr marL="822960" indent="-182880" algn="l" rtl="0" eaLnBrk="1" fontAlgn="base" hangingPunct="1">
              <a:lnSpc>
                <a:spcPct val="110000"/>
              </a:lnSpc>
              <a:spcBef>
                <a:spcPts val="600"/>
              </a:spcBef>
              <a:spcAft>
                <a:spcPct val="0"/>
              </a:spcAft>
              <a:buFont typeface="Courier New" pitchFamily="49" charset="0"/>
              <a:buChar char="o"/>
              <a:defRPr lang="en-US" sz="1400" baseline="0" dirty="0" smtClean="0">
                <a:solidFill>
                  <a:schemeClr val="tx1"/>
                </a:solidFill>
                <a:latin typeface="+mn-lt"/>
                <a:ea typeface="ＭＳ Ｐゴシック" charset="0"/>
                <a:cs typeface="ＭＳ Ｐゴシック"/>
              </a:defRPr>
            </a:lvl3pPr>
            <a:lvl4pPr marL="1097280" indent="-182880">
              <a:lnSpc>
                <a:spcPct val="110000"/>
              </a:lnSpc>
              <a:spcBef>
                <a:spcPts val="600"/>
              </a:spcBef>
              <a:buFont typeface="Wingdings" pitchFamily="2" charset="2"/>
              <a:buChar char="§"/>
              <a:defRPr lang="en-US" sz="1200" baseline="0" dirty="0" smtClean="0">
                <a:solidFill>
                  <a:schemeClr val="tx1"/>
                </a:solidFill>
                <a:latin typeface="+mn-lt"/>
                <a:ea typeface="ＭＳ Ｐゴシック" charset="0"/>
                <a:cs typeface="ＭＳ Ｐゴシック"/>
              </a:defRPr>
            </a:lvl4pPr>
            <a:lvl5pPr>
              <a:buFont typeface="Courier New" pitchFamily="49" charset="0"/>
              <a:buChar char="o"/>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1"/>
          <p:cNvSpPr>
            <a:spLocks noGrp="1"/>
          </p:cNvSpPr>
          <p:nvPr>
            <p:ph type="title"/>
          </p:nvPr>
        </p:nvSpPr>
        <p:spPr>
          <a:xfrm>
            <a:off x="2608446" y="57750"/>
            <a:ext cx="6150543" cy="1097282"/>
          </a:xfrm>
          <a:prstGeom prst="rect">
            <a:avLst/>
          </a:prstGeom>
        </p:spPr>
        <p:txBody>
          <a:bodyPr anchor="ctr"/>
          <a:lstStyle>
            <a:lvl1pPr>
              <a:lnSpc>
                <a:spcPct val="85000"/>
              </a:lnSpc>
              <a:defRPr sz="3200"/>
            </a:lvl1pPr>
          </a:lstStyle>
          <a:p>
            <a:r>
              <a:rPr lang="en-US" smtClean="0"/>
              <a:t>Click to edit Master title style</a:t>
            </a:r>
            <a:endParaRPr lang="en-US" dirty="0"/>
          </a:p>
        </p:txBody>
      </p:sp>
      <p:sp>
        <p:nvSpPr>
          <p:cNvPr id="6" name="Slide Number Placeholder 12"/>
          <p:cNvSpPr>
            <a:spLocks noGrp="1"/>
          </p:cNvSpPr>
          <p:nvPr>
            <p:ph type="sldNum" sz="quarter" idx="13"/>
          </p:nvPr>
        </p:nvSpPr>
        <p:spPr/>
        <p:txBody>
          <a:bodyPr/>
          <a:lstStyle>
            <a:lvl1pPr>
              <a:defRPr/>
            </a:lvl1pPr>
          </a:lstStyle>
          <a:p>
            <a:pPr>
              <a:defRPr/>
            </a:pPr>
            <a:fld id="{D4F2C513-267E-490F-94EE-DB5C46697BE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file:///H:\Retail%20Share\share\Brand%20and%20Marketing%20Services\Creative%20Services\Current\BR.1697%20PPT%20Updates\elements\NRG%20ppt%20(r)%20backdrops\External%20(r)\BR.1697%20NRG%20Powerpoint%20E.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BR.1697 NRG Powerpoint E.jpg" descr="H:\Retail Share\share\Brand and Marketing Services\Creative Services\Current\BR.1697 PPT Updates\elements\NRG ppt (r) backdrops\External (r)\BR.1697 NRG Powerpoint E.jpg"/>
          <p:cNvPicPr>
            <a:picLocks noChangeAspect="1"/>
          </p:cNvPicPr>
          <p:nvPr userDrawn="1"/>
        </p:nvPicPr>
        <p:blipFill>
          <a:blip r:embed="rId17" r:link="rId18" cstate="print"/>
          <a:stretch>
            <a:fillRect/>
          </a:stretch>
        </p:blipFill>
        <p:spPr>
          <a:xfrm>
            <a:off x="0" y="1222"/>
            <a:ext cx="9144000" cy="6855555"/>
          </a:xfrm>
          <a:prstGeom prst="rect">
            <a:avLst/>
          </a:prstGeom>
        </p:spPr>
      </p:pic>
      <p:sp>
        <p:nvSpPr>
          <p:cNvPr id="3087" name="Rectangle 15"/>
          <p:cNvSpPr>
            <a:spLocks noGrp="1" noChangeArrowheads="1"/>
          </p:cNvSpPr>
          <p:nvPr>
            <p:ph type="ftr" sz="quarter" idx="3"/>
          </p:nvPr>
        </p:nvSpPr>
        <p:spPr bwMode="auto">
          <a:xfrm>
            <a:off x="322263" y="6472238"/>
            <a:ext cx="4483100" cy="138112"/>
          </a:xfrm>
          <a:prstGeom prst="rect">
            <a:avLst/>
          </a:prstGeom>
          <a:noFill/>
          <a:ln>
            <a:noFill/>
          </a:ln>
          <a:effectLst/>
          <a:extLst>
            <a:ext uri="{FAA26D3D-D897-4be2-8F04-BA451C77F1D7}"/>
          </a:extLst>
        </p:spPr>
        <p:txBody>
          <a:bodyPr vert="horz" wrap="square" lIns="0" tIns="0" rIns="0" bIns="0" numCol="1" anchor="ctr" anchorCtr="0" compatLnSpc="1">
            <a:prstTxWarp prst="textNoShape">
              <a:avLst/>
            </a:prstTxWarp>
            <a:spAutoFit/>
          </a:bodyPr>
          <a:lstStyle>
            <a:lvl1pPr eaLnBrk="0" hangingPunct="0">
              <a:defRPr sz="900" smtClean="0">
                <a:solidFill>
                  <a:schemeClr val="bg1">
                    <a:lumMod val="50000"/>
                  </a:schemeClr>
                </a:solidFill>
                <a:ea typeface="ＭＳ Ｐゴシック" pitchFamily="1" charset="-128"/>
                <a:cs typeface="Arial" pitchFamily="34" charset="0"/>
              </a:defRPr>
            </a:lvl1pPr>
          </a:lstStyle>
          <a:p>
            <a:pPr>
              <a:defRPr/>
            </a:pPr>
            <a:r>
              <a:rPr lang="en-US" dirty="0"/>
              <a:t>[Enter Presentation Title in the Footer View menu &gt; Header and Footer]</a:t>
            </a:r>
          </a:p>
        </p:txBody>
      </p:sp>
      <p:sp>
        <p:nvSpPr>
          <p:cNvPr id="8" name="Date Placeholder 7"/>
          <p:cNvSpPr>
            <a:spLocks noGrp="1"/>
          </p:cNvSpPr>
          <p:nvPr>
            <p:ph type="dt" sz="half" idx="2"/>
          </p:nvPr>
        </p:nvSpPr>
        <p:spPr>
          <a:xfrm>
            <a:off x="5840413" y="6465888"/>
            <a:ext cx="1643062" cy="149225"/>
          </a:xfrm>
          <a:prstGeom prst="rect">
            <a:avLst/>
          </a:prstGeom>
        </p:spPr>
        <p:txBody>
          <a:bodyPr vert="horz" lIns="91440" tIns="45720" rIns="91440" bIns="45720" rtlCol="0" anchor="ctr"/>
          <a:lstStyle>
            <a:lvl1pPr algn="r">
              <a:defRPr sz="900" smtClean="0">
                <a:solidFill>
                  <a:schemeClr val="bg1">
                    <a:lumMod val="50000"/>
                  </a:schemeClr>
                </a:solidFill>
              </a:defRPr>
            </a:lvl1pPr>
          </a:lstStyle>
          <a:p>
            <a:pPr>
              <a:defRPr/>
            </a:pPr>
            <a:fld id="{89B86E74-4233-4B87-A7D7-E7E03AEAB0A3}" type="datetime4">
              <a:rPr lang="en-US"/>
              <a:pPr>
                <a:defRPr/>
              </a:pPr>
              <a:t>April 30, 2013</a:t>
            </a:fld>
            <a:endParaRPr lang="en-US" dirty="0"/>
          </a:p>
        </p:txBody>
      </p:sp>
      <p:sp>
        <p:nvSpPr>
          <p:cNvPr id="9" name="Slide Number Placeholder 8"/>
          <p:cNvSpPr>
            <a:spLocks noGrp="1"/>
          </p:cNvSpPr>
          <p:nvPr>
            <p:ph type="sldNum" sz="quarter" idx="4"/>
          </p:nvPr>
        </p:nvSpPr>
        <p:spPr>
          <a:xfrm>
            <a:off x="8174038" y="6465888"/>
            <a:ext cx="512762" cy="158750"/>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a:defRPr/>
            </a:pPr>
            <a:fld id="{BB048773-E815-4EFA-9A58-AABEBA8561C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555" r:id="rId1"/>
    <p:sldLayoutId id="2147484556" r:id="rId2"/>
    <p:sldLayoutId id="2147484557" r:id="rId3"/>
    <p:sldLayoutId id="2147484558" r:id="rId4"/>
    <p:sldLayoutId id="2147484559" r:id="rId5"/>
    <p:sldLayoutId id="2147484560" r:id="rId6"/>
    <p:sldLayoutId id="2147484561" r:id="rId7"/>
    <p:sldLayoutId id="2147484562" r:id="rId8"/>
    <p:sldLayoutId id="2147484563" r:id="rId9"/>
    <p:sldLayoutId id="2147484564" r:id="rId10"/>
    <p:sldLayoutId id="2147484565" r:id="rId11"/>
    <p:sldLayoutId id="2147484566" r:id="rId12"/>
    <p:sldLayoutId id="2147484567" r:id="rId13"/>
    <p:sldLayoutId id="2147484568" r:id="rId14"/>
    <p:sldLayoutId id="2147484554" r:id="rId15"/>
  </p:sldLayoutIdLst>
  <p:hf hdr="0"/>
  <p:txStyles>
    <p:titleStyle>
      <a:lvl1pPr algn="l" rtl="0" eaLnBrk="1" fontAlgn="base" hangingPunct="1">
        <a:spcBef>
          <a:spcPct val="0"/>
        </a:spcBef>
        <a:spcAft>
          <a:spcPct val="0"/>
        </a:spcAft>
        <a:defRPr sz="2800">
          <a:solidFill>
            <a:schemeClr val="tx1"/>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2pPr>
      <a:lvl3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3pPr>
      <a:lvl4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4pPr>
      <a:lvl5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tx1"/>
          </a:solidFill>
          <a:latin typeface="Verdana" pitchFamily="34" charset="0"/>
        </a:defRPr>
      </a:lvl6pPr>
      <a:lvl7pPr marL="914400" algn="l" rtl="0" eaLnBrk="1" fontAlgn="base" hangingPunct="1">
        <a:spcBef>
          <a:spcPct val="0"/>
        </a:spcBef>
        <a:spcAft>
          <a:spcPct val="0"/>
        </a:spcAft>
        <a:defRPr sz="2800">
          <a:solidFill>
            <a:schemeClr val="tx1"/>
          </a:solidFill>
          <a:latin typeface="Verdana" pitchFamily="34" charset="0"/>
        </a:defRPr>
      </a:lvl7pPr>
      <a:lvl8pPr marL="1371600" algn="l" rtl="0" eaLnBrk="1" fontAlgn="base" hangingPunct="1">
        <a:spcBef>
          <a:spcPct val="0"/>
        </a:spcBef>
        <a:spcAft>
          <a:spcPct val="0"/>
        </a:spcAft>
        <a:defRPr sz="2800">
          <a:solidFill>
            <a:schemeClr val="tx1"/>
          </a:solidFill>
          <a:latin typeface="Verdana" pitchFamily="34" charset="0"/>
        </a:defRPr>
      </a:lvl8pPr>
      <a:lvl9pPr marL="1828800" algn="l" rtl="0" eaLnBrk="1" fontAlgn="base" hangingPunct="1">
        <a:spcBef>
          <a:spcPct val="0"/>
        </a:spcBef>
        <a:spcAft>
          <a:spcPct val="0"/>
        </a:spcAft>
        <a:defRPr sz="2800">
          <a:solidFill>
            <a:schemeClr val="tx1"/>
          </a:solidFill>
          <a:latin typeface="Verdana" pitchFamily="34" charset="0"/>
        </a:defRPr>
      </a:lvl9pPr>
    </p:titleStyle>
    <p:bodyStyle>
      <a:lvl1pPr marL="342900" indent="-342900" algn="l" rtl="0" eaLnBrk="1" fontAlgn="base" hangingPunct="1">
        <a:lnSpc>
          <a:spcPct val="110000"/>
        </a:lnSpc>
        <a:spcBef>
          <a:spcPct val="60000"/>
        </a:spcBef>
        <a:spcAft>
          <a:spcPct val="0"/>
        </a:spcAft>
        <a:buChar char="•"/>
        <a:defRPr sz="2600">
          <a:solidFill>
            <a:schemeClr val="tx1"/>
          </a:solidFill>
          <a:latin typeface="+mn-lt"/>
          <a:ea typeface="ＭＳ Ｐゴシック" charset="0"/>
          <a:cs typeface="ＭＳ Ｐゴシック" charset="0"/>
        </a:defRPr>
      </a:lvl1pPr>
      <a:lvl2pPr marL="1588" indent="455613" algn="l" rtl="0" eaLnBrk="1" fontAlgn="base" hangingPunct="1">
        <a:lnSpc>
          <a:spcPct val="110000"/>
        </a:lnSpc>
        <a:spcBef>
          <a:spcPct val="70000"/>
        </a:spcBef>
        <a:spcAft>
          <a:spcPct val="0"/>
        </a:spcAft>
        <a:buFont typeface="Verdana" pitchFamily="34" charset="0"/>
        <a:buChar char="–"/>
        <a:defRPr sz="1400">
          <a:solidFill>
            <a:schemeClr val="tx1"/>
          </a:solidFill>
          <a:latin typeface="+mn-lt"/>
          <a:ea typeface="ＭＳ Ｐゴシック" charset="0"/>
          <a:cs typeface="ＭＳ Ｐゴシック"/>
        </a:defRPr>
      </a:lvl2pPr>
      <a:lvl3pPr marL="3175" indent="911225" algn="l" rtl="0" eaLnBrk="1" fontAlgn="base" hangingPunct="1">
        <a:lnSpc>
          <a:spcPct val="110000"/>
        </a:lnSpc>
        <a:spcBef>
          <a:spcPct val="90000"/>
        </a:spcBef>
        <a:spcAft>
          <a:spcPct val="0"/>
        </a:spcAft>
        <a:buChar char="•"/>
        <a:defRPr sz="1100">
          <a:solidFill>
            <a:schemeClr val="tx1"/>
          </a:solidFill>
          <a:latin typeface="+mn-lt"/>
          <a:ea typeface="ＭＳ Ｐゴシック" charset="0"/>
          <a:cs typeface="ＭＳ Ｐゴシック"/>
        </a:defRPr>
      </a:lvl3pPr>
      <a:lvl4pPr marL="623888" indent="-166688" algn="l" rtl="0" eaLnBrk="1" fontAlgn="base" hangingPunct="1">
        <a:lnSpc>
          <a:spcPct val="110000"/>
        </a:lnSpc>
        <a:spcBef>
          <a:spcPct val="90000"/>
        </a:spcBef>
        <a:spcAft>
          <a:spcPct val="0"/>
        </a:spcAft>
        <a:buFont typeface="Wingdings" pitchFamily="2" charset="2"/>
        <a:buChar char="§"/>
        <a:defRPr sz="1200">
          <a:solidFill>
            <a:schemeClr val="tx1"/>
          </a:solidFill>
          <a:latin typeface="+mn-lt"/>
          <a:ea typeface="ＭＳ Ｐゴシック" charset="0"/>
          <a:cs typeface="ＭＳ Ｐゴシック"/>
        </a:defRPr>
      </a:lvl4pPr>
      <a:lvl5pPr marL="914400" indent="-166688" algn="l" rtl="0" eaLnBrk="1" fontAlgn="base" hangingPunct="1">
        <a:lnSpc>
          <a:spcPct val="110000"/>
        </a:lnSpc>
        <a:spcBef>
          <a:spcPct val="15000"/>
        </a:spcBef>
        <a:spcAft>
          <a:spcPct val="0"/>
        </a:spcAft>
        <a:buFont typeface="Arial" pitchFamily="34" charset="0"/>
        <a:buChar char="–"/>
        <a:defRPr sz="1200">
          <a:solidFill>
            <a:schemeClr val="tx1"/>
          </a:solidFill>
          <a:latin typeface="+mn-lt"/>
          <a:ea typeface="ＭＳ Ｐゴシック" charset="0"/>
          <a:cs typeface="ＭＳ Ｐゴシック"/>
        </a:defRPr>
      </a:lvl5pPr>
      <a:lvl6pPr marL="9223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6pPr>
      <a:lvl7pPr marL="13795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7pPr>
      <a:lvl8pPr marL="18367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8pPr>
      <a:lvl9pPr marL="22939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48928" y="3135086"/>
            <a:ext cx="7683789" cy="1128156"/>
          </a:xfrm>
        </p:spPr>
        <p:txBody>
          <a:bodyPr/>
          <a:lstStyle/>
          <a:p>
            <a:r>
              <a:rPr lang="en-US" sz="2800" dirty="0" smtClean="0"/>
              <a:t>Recommended Threshold Value </a:t>
            </a:r>
            <a:r>
              <a:rPr lang="en-US" sz="2800" dirty="0"/>
              <a:t>for </a:t>
            </a:r>
            <a:r>
              <a:rPr lang="en-US" sz="2800" dirty="0" smtClean="0"/>
              <a:t>ECI in SCED Constraint Competitiveness Test</a:t>
            </a:r>
            <a:endParaRPr lang="en-US" sz="2800" dirty="0"/>
          </a:p>
        </p:txBody>
      </p:sp>
      <p:sp>
        <p:nvSpPr>
          <p:cNvPr id="4" name="Text Placeholder 3"/>
          <p:cNvSpPr>
            <a:spLocks noGrp="1"/>
          </p:cNvSpPr>
          <p:nvPr>
            <p:ph type="body" sz="quarter" idx="14"/>
          </p:nvPr>
        </p:nvSpPr>
        <p:spPr/>
        <p:txBody>
          <a:bodyPr/>
          <a:lstStyle/>
          <a:p>
            <a:r>
              <a:rPr lang="en-US" dirty="0" smtClean="0"/>
              <a:t>May 2, 2013 TAC Meeting</a:t>
            </a:r>
            <a:endParaRPr lang="en-US" dirty="0"/>
          </a:p>
        </p:txBody>
      </p:sp>
    </p:spTree>
    <p:extLst>
      <p:ext uri="{BB962C8B-B14F-4D97-AF65-F5344CB8AC3E}">
        <p14:creationId xmlns:p14="http://schemas.microsoft.com/office/powerpoint/2010/main" val="3131005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Background Information </a:t>
            </a:r>
            <a:endParaRPr lang="en-US"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1</a:t>
            </a:fld>
            <a:endParaRPr lang="en-US" dirty="0"/>
          </a:p>
        </p:txBody>
      </p:sp>
      <p:sp>
        <p:nvSpPr>
          <p:cNvPr id="9" name="Text Placeholder 8"/>
          <p:cNvSpPr>
            <a:spLocks noGrp="1"/>
          </p:cNvSpPr>
          <p:nvPr>
            <p:ph type="body" sz="quarter" idx="11"/>
          </p:nvPr>
        </p:nvSpPr>
        <p:spPr>
          <a:xfrm>
            <a:off x="317633" y="1246909"/>
            <a:ext cx="8624485" cy="5096139"/>
          </a:xfrm>
          <a:noFill/>
          <a:ln>
            <a:solidFill>
              <a:schemeClr val="bg1"/>
            </a:solidFill>
          </a:ln>
        </p:spPr>
        <p:txBody>
          <a:bodyPr/>
          <a:lstStyle/>
          <a:p>
            <a:r>
              <a:rPr lang="en-US" sz="1800" dirty="0" smtClean="0"/>
              <a:t>After implementation of the nodal market in December of 2010, the IMM and Market Participants observed that the SCED “Texas Two Step” mitigation process resulted in over-mitigation of prices in real-time.  In the IMM’s </a:t>
            </a:r>
            <a:r>
              <a:rPr lang="en-US" sz="1800" dirty="0"/>
              <a:t>2011 State of the Market </a:t>
            </a:r>
            <a:r>
              <a:rPr lang="en-US" sz="1800" dirty="0" smtClean="0"/>
              <a:t>Report, the following recommendation was made:</a:t>
            </a:r>
            <a:endParaRPr lang="en-US" sz="1800" dirty="0"/>
          </a:p>
          <a:p>
            <a:pPr lvl="1"/>
            <a:r>
              <a:rPr lang="en-US" sz="1600" dirty="0"/>
              <a:t>“We recommend a change to the automated mitigation procedures that are part of the real-time dispatch to </a:t>
            </a:r>
            <a:r>
              <a:rPr lang="en-US" sz="1600" b="1" u="sng" dirty="0"/>
              <a:t>eliminate the occurrences of over-mitigation</a:t>
            </a:r>
            <a:r>
              <a:rPr lang="en-US" sz="1600" dirty="0"/>
              <a:t> </a:t>
            </a:r>
            <a:r>
              <a:rPr lang="en-US" sz="1600" dirty="0" smtClean="0"/>
              <a:t>… </a:t>
            </a:r>
            <a:r>
              <a:rPr lang="en-US" sz="1600" dirty="0"/>
              <a:t>We support introducing a test to determine whether a unit is either contributing to, or helping to resolve a transmission constraint and only subject the relieving units to mitigation</a:t>
            </a:r>
            <a:r>
              <a:rPr lang="en-US" sz="1600" dirty="0" smtClean="0"/>
              <a:t>.”</a:t>
            </a:r>
          </a:p>
          <a:p>
            <a:r>
              <a:rPr lang="en-US" sz="1800" dirty="0"/>
              <a:t>Market participants and ERCOT Staff worked throughout 2012 to improve the CCT. </a:t>
            </a:r>
            <a:r>
              <a:rPr lang="en-US" sz="1800" dirty="0" smtClean="0"/>
              <a:t>On </a:t>
            </a:r>
            <a:r>
              <a:rPr lang="en-US" sz="1800" dirty="0"/>
              <a:t>March 19, 2013 the ERCOT Board approved NPRR520, Real-Time Mitigation Rules and Creation of a Real-Time Constraint Competitiveness Test, to </a:t>
            </a:r>
            <a:r>
              <a:rPr lang="en-US" sz="1800" dirty="0" smtClean="0"/>
              <a:t>address the over-mitigation issue.</a:t>
            </a:r>
            <a:endParaRPr lang="en-US" sz="1800" dirty="0"/>
          </a:p>
          <a:p>
            <a:r>
              <a:rPr lang="en-US" sz="1800" dirty="0" smtClean="0"/>
              <a:t>Today TAC is considering the proper </a:t>
            </a:r>
            <a:r>
              <a:rPr lang="en-US" sz="1800" dirty="0"/>
              <a:t>values for the </a:t>
            </a:r>
            <a:r>
              <a:rPr lang="en-US" sz="1800" dirty="0" smtClean="0"/>
              <a:t>parameters utilized in NPRR520.</a:t>
            </a:r>
            <a:endParaRPr lang="en-US" sz="1800" dirty="0"/>
          </a:p>
          <a:p>
            <a:pPr lvl="1"/>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quarter" idx="11"/>
            <p:extLst>
              <p:ext uri="{D42A27DB-BD31-4B8C-83A1-F6EECF244321}">
                <p14:modId xmlns:p14="http://schemas.microsoft.com/office/powerpoint/2010/main" val="4111486202"/>
              </p:ext>
            </p:extLst>
          </p:nvPr>
        </p:nvGraphicFramePr>
        <p:xfrm>
          <a:off x="228601" y="1317810"/>
          <a:ext cx="8525434" cy="5048073"/>
        </p:xfrm>
        <a:graphic>
          <a:graphicData uri="http://schemas.openxmlformats.org/drawingml/2006/table">
            <a:tbl>
              <a:tblPr firstRow="1" firstCol="1" bandRow="1">
                <a:tableStyleId>{5C22544A-7EE6-4342-B048-85BDC9FD1C3A}</a:tableStyleId>
              </a:tblPr>
              <a:tblGrid>
                <a:gridCol w="1378277"/>
                <a:gridCol w="5754668"/>
                <a:gridCol w="1392489"/>
              </a:tblGrid>
              <a:tr h="497462">
                <a:tc>
                  <a:txBody>
                    <a:bodyPr/>
                    <a:lstStyle/>
                    <a:p>
                      <a:pPr marL="0" marR="0" algn="just">
                        <a:lnSpc>
                          <a:spcPct val="115000"/>
                        </a:lnSpc>
                        <a:spcBef>
                          <a:spcPts val="0"/>
                        </a:spcBef>
                        <a:spcAft>
                          <a:spcPts val="0"/>
                        </a:spcAft>
                      </a:pPr>
                      <a:r>
                        <a:rPr lang="en-US" sz="1200" dirty="0">
                          <a:effectLst/>
                        </a:rPr>
                        <a:t>Threshold</a:t>
                      </a:r>
                      <a:endParaRPr lang="en-US" sz="1200" dirty="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Definition</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Value</a:t>
                      </a:r>
                      <a:endParaRPr lang="en-US" sz="1200">
                        <a:effectLst/>
                        <a:latin typeface="Times New Roman"/>
                        <a:ea typeface="Times New Roman"/>
                      </a:endParaRPr>
                    </a:p>
                  </a:txBody>
                  <a:tcPr marL="68580" marR="68580" marT="0" marB="0"/>
                </a:tc>
              </a:tr>
              <a:tr h="757087">
                <a:tc>
                  <a:txBody>
                    <a:bodyPr/>
                    <a:lstStyle/>
                    <a:p>
                      <a:pPr marL="0" marR="0" algn="just">
                        <a:lnSpc>
                          <a:spcPct val="115000"/>
                        </a:lnSpc>
                        <a:spcBef>
                          <a:spcPts val="0"/>
                        </a:spcBef>
                        <a:spcAft>
                          <a:spcPts val="0"/>
                        </a:spcAft>
                      </a:pPr>
                      <a:r>
                        <a:rPr lang="en-US" sz="1200">
                          <a:effectLst/>
                        </a:rPr>
                        <a:t>SFP1</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Minimum shift factor threshold for determining which Managed Capacity to include in the ECI calculation</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 2%</a:t>
                      </a:r>
                      <a:endParaRPr lang="en-US" sz="1200" dirty="0">
                        <a:effectLst/>
                        <a:latin typeface="Times New Roman"/>
                        <a:ea typeface="Times New Roman"/>
                      </a:endParaRPr>
                    </a:p>
                  </a:txBody>
                  <a:tcPr marL="68580" marR="68580" marT="0" marB="0"/>
                </a:tc>
              </a:tr>
              <a:tr h="547359">
                <a:tc>
                  <a:txBody>
                    <a:bodyPr/>
                    <a:lstStyle/>
                    <a:p>
                      <a:pPr marL="0" marR="0" algn="just">
                        <a:lnSpc>
                          <a:spcPct val="115000"/>
                        </a:lnSpc>
                        <a:spcBef>
                          <a:spcPts val="0"/>
                        </a:spcBef>
                        <a:spcAft>
                          <a:spcPts val="0"/>
                        </a:spcAft>
                      </a:pPr>
                      <a:r>
                        <a:rPr lang="en-US" sz="1200">
                          <a:effectLst/>
                        </a:rPr>
                        <a:t>ECIT1</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Maximum competitive threshold for ECI on the import side of a constraint for the Long-Term CCT process</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2000</a:t>
                      </a:r>
                      <a:endParaRPr lang="en-US" sz="1200">
                        <a:effectLst/>
                        <a:latin typeface="Times New Roman"/>
                        <a:ea typeface="Times New Roman"/>
                      </a:endParaRPr>
                    </a:p>
                  </a:txBody>
                  <a:tcPr marL="68580" marR="68580" marT="0" marB="0"/>
                </a:tc>
              </a:tr>
              <a:tr h="606339">
                <a:tc>
                  <a:txBody>
                    <a:bodyPr/>
                    <a:lstStyle/>
                    <a:p>
                      <a:pPr marL="0" marR="0" algn="just">
                        <a:lnSpc>
                          <a:spcPct val="115000"/>
                        </a:lnSpc>
                        <a:spcBef>
                          <a:spcPts val="0"/>
                        </a:spcBef>
                        <a:spcAft>
                          <a:spcPts val="0"/>
                        </a:spcAft>
                      </a:pPr>
                      <a:r>
                        <a:rPr lang="en-US" sz="1200">
                          <a:effectLst/>
                        </a:rPr>
                        <a:t>SFP2</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dirty="0">
                          <a:effectLst/>
                        </a:rPr>
                        <a:t>Minimum shift factor threshold for a constraint to be eligible to be a Competitive Constraint as part of the Long-term CCT Process</a:t>
                      </a:r>
                      <a:endParaRPr lang="en-US" sz="1200" dirty="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2%</a:t>
                      </a:r>
                      <a:endParaRPr lang="en-US" sz="1200" dirty="0">
                        <a:effectLst/>
                        <a:latin typeface="Times New Roman"/>
                        <a:ea typeface="Times New Roman"/>
                      </a:endParaRPr>
                    </a:p>
                  </a:txBody>
                  <a:tcPr marL="68580" marR="68580" marT="0" marB="0"/>
                </a:tc>
              </a:tr>
              <a:tr h="580866">
                <a:tc>
                  <a:txBody>
                    <a:bodyPr/>
                    <a:lstStyle/>
                    <a:p>
                      <a:pPr marL="0" marR="0" algn="just">
                        <a:lnSpc>
                          <a:spcPct val="115000"/>
                        </a:lnSpc>
                        <a:spcBef>
                          <a:spcPts val="0"/>
                        </a:spcBef>
                        <a:spcAft>
                          <a:spcPts val="0"/>
                        </a:spcAft>
                      </a:pPr>
                      <a:r>
                        <a:rPr lang="en-US" sz="1200" dirty="0">
                          <a:effectLst/>
                        </a:rPr>
                        <a:t>ECIT2</a:t>
                      </a:r>
                      <a:endParaRPr lang="en-US" sz="1200" dirty="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Maximum competitive threshold for ECI on the import side of a constraint for the SCED CCT process</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b="1" dirty="0" smtClean="0">
                          <a:solidFill>
                            <a:srgbClr val="FF0000"/>
                          </a:solidFill>
                          <a:effectLst/>
                        </a:rPr>
                        <a:t>????</a:t>
                      </a:r>
                      <a:endParaRPr lang="en-US" sz="1200" b="1" dirty="0">
                        <a:solidFill>
                          <a:srgbClr val="FF0000"/>
                        </a:solidFill>
                        <a:effectLst/>
                        <a:latin typeface="Times New Roman"/>
                        <a:ea typeface="Times New Roman"/>
                      </a:endParaRPr>
                    </a:p>
                  </a:txBody>
                  <a:tcPr marL="68580" marR="68580" marT="0" marB="0"/>
                </a:tc>
              </a:tr>
              <a:tr h="627961">
                <a:tc>
                  <a:txBody>
                    <a:bodyPr/>
                    <a:lstStyle/>
                    <a:p>
                      <a:pPr marL="0" marR="0" algn="just">
                        <a:lnSpc>
                          <a:spcPct val="115000"/>
                        </a:lnSpc>
                        <a:spcBef>
                          <a:spcPts val="0"/>
                        </a:spcBef>
                        <a:spcAft>
                          <a:spcPts val="0"/>
                        </a:spcAft>
                      </a:pPr>
                      <a:r>
                        <a:rPr lang="en-US" sz="1200">
                          <a:effectLst/>
                        </a:rPr>
                        <a:t>SFP3</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dirty="0">
                          <a:effectLst/>
                        </a:rPr>
                        <a:t>Minimum shift factor threshold for a constraint to be eligible to be a Competitive Constraint as part of the SCED CCT Process</a:t>
                      </a:r>
                      <a:endParaRPr lang="en-US" sz="1200" dirty="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2%</a:t>
                      </a:r>
                      <a:endParaRPr lang="en-US" sz="1200">
                        <a:effectLst/>
                        <a:latin typeface="Times New Roman"/>
                        <a:ea typeface="Times New Roman"/>
                      </a:endParaRPr>
                    </a:p>
                  </a:txBody>
                  <a:tcPr marL="68580" marR="68580" marT="0" marB="0"/>
                </a:tc>
              </a:tr>
              <a:tr h="832051">
                <a:tc>
                  <a:txBody>
                    <a:bodyPr/>
                    <a:lstStyle/>
                    <a:p>
                      <a:pPr marL="0" marR="0" algn="just">
                        <a:lnSpc>
                          <a:spcPct val="115000"/>
                        </a:lnSpc>
                        <a:spcBef>
                          <a:spcPts val="0"/>
                        </a:spcBef>
                        <a:spcAft>
                          <a:spcPts val="0"/>
                        </a:spcAft>
                      </a:pPr>
                      <a:r>
                        <a:rPr lang="en-US" sz="1200">
                          <a:effectLst/>
                        </a:rPr>
                        <a:t>DMEECP</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Threshold for the ECI Effective Capacity for an Entity or its Affiliates to determine if their Managed Capacity is eligible to be mitigated as part of SCED Step 2</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a:effectLst/>
                        </a:rPr>
                        <a:t>10%</a:t>
                      </a:r>
                      <a:endParaRPr lang="en-US" sz="1200">
                        <a:effectLst/>
                        <a:latin typeface="Times New Roman"/>
                        <a:ea typeface="Times New Roman"/>
                      </a:endParaRPr>
                    </a:p>
                  </a:txBody>
                  <a:tcPr marL="68580" marR="68580" marT="0" marB="0"/>
                </a:tc>
              </a:tr>
              <a:tr h="598948">
                <a:tc>
                  <a:txBody>
                    <a:bodyPr/>
                    <a:lstStyle/>
                    <a:p>
                      <a:pPr marL="0" marR="0" algn="just">
                        <a:lnSpc>
                          <a:spcPct val="115000"/>
                        </a:lnSpc>
                        <a:spcBef>
                          <a:spcPts val="0"/>
                        </a:spcBef>
                        <a:spcAft>
                          <a:spcPts val="0"/>
                        </a:spcAft>
                      </a:pPr>
                      <a:r>
                        <a:rPr lang="en-US" sz="1200">
                          <a:effectLst/>
                        </a:rPr>
                        <a:t>SFP4</a:t>
                      </a:r>
                      <a:endParaRPr lang="en-US" sz="1200">
                        <a:effectLst/>
                        <a:latin typeface="Times New Roman"/>
                        <a:ea typeface="Times New Roman"/>
                      </a:endParaRPr>
                    </a:p>
                  </a:txBody>
                  <a:tcPr marL="68580" marR="68580" marT="0" marB="0"/>
                </a:tc>
                <a:tc>
                  <a:txBody>
                    <a:bodyPr/>
                    <a:lstStyle/>
                    <a:p>
                      <a:pPr marL="0" marR="0" algn="just">
                        <a:lnSpc>
                          <a:spcPct val="115000"/>
                        </a:lnSpc>
                        <a:spcBef>
                          <a:spcPts val="0"/>
                        </a:spcBef>
                        <a:spcAft>
                          <a:spcPts val="0"/>
                        </a:spcAft>
                      </a:pPr>
                      <a:r>
                        <a:rPr lang="en-US" sz="1200">
                          <a:effectLst/>
                        </a:rPr>
                        <a:t>Minimum shift factor threshold below which a Resource will not have mitigation applied in SCED Step 2</a:t>
                      </a:r>
                      <a:endParaRPr lang="en-US" sz="1200">
                        <a:effectLst/>
                        <a:latin typeface="Times New Roman"/>
                        <a:ea typeface="Times New Roman"/>
                      </a:endParaRPr>
                    </a:p>
                  </a:txBody>
                  <a:tcPr marL="68580" marR="68580" marT="0" marB="0"/>
                </a:tc>
                <a:tc>
                  <a:txBody>
                    <a:bodyPr/>
                    <a:lstStyle/>
                    <a:p>
                      <a:pPr marL="0" marR="0" algn="ctr">
                        <a:lnSpc>
                          <a:spcPct val="115000"/>
                        </a:lnSpc>
                        <a:spcBef>
                          <a:spcPts val="0"/>
                        </a:spcBef>
                        <a:spcAft>
                          <a:spcPts val="0"/>
                        </a:spcAft>
                      </a:pPr>
                      <a:r>
                        <a:rPr lang="en-US" sz="1200" dirty="0">
                          <a:effectLst/>
                        </a:rPr>
                        <a:t>2%</a:t>
                      </a:r>
                      <a:endParaRPr lang="en-US" sz="1200" dirty="0">
                        <a:effectLst/>
                        <a:latin typeface="Times New Roman"/>
                        <a:ea typeface="Times New Roman"/>
                      </a:endParaRPr>
                    </a:p>
                  </a:txBody>
                  <a:tcPr marL="68580" marR="68580" marT="0" marB="0"/>
                </a:tc>
              </a:tr>
            </a:tbl>
          </a:graphicData>
        </a:graphic>
      </p:graphicFrame>
      <p:sp>
        <p:nvSpPr>
          <p:cNvPr id="3" name="Title 2"/>
          <p:cNvSpPr>
            <a:spLocks noGrp="1"/>
          </p:cNvSpPr>
          <p:nvPr>
            <p:ph type="title"/>
          </p:nvPr>
        </p:nvSpPr>
        <p:spPr>
          <a:xfrm>
            <a:off x="2474259" y="349625"/>
            <a:ext cx="6669741" cy="887504"/>
          </a:xfrm>
        </p:spPr>
        <p:txBody>
          <a:bodyPr/>
          <a:lstStyle/>
          <a:p>
            <a:r>
              <a:rPr lang="en-US" sz="2400" dirty="0" smtClean="0"/>
              <a:t>Today’s TAC Vote -Threshold </a:t>
            </a:r>
            <a:r>
              <a:rPr lang="en-US" sz="2400" dirty="0"/>
              <a:t>Values for Competitive Constraint </a:t>
            </a:r>
            <a:r>
              <a:rPr lang="en-US" sz="2400" dirty="0" smtClean="0"/>
              <a:t>Test </a:t>
            </a:r>
            <a:endParaRPr lang="en-US" sz="2400" dirty="0"/>
          </a:p>
        </p:txBody>
      </p:sp>
      <p:sp>
        <p:nvSpPr>
          <p:cNvPr id="5" name="Slide Number Placeholder 4"/>
          <p:cNvSpPr>
            <a:spLocks noGrp="1"/>
          </p:cNvSpPr>
          <p:nvPr>
            <p:ph type="sldNum" sz="quarter" idx="13"/>
          </p:nvPr>
        </p:nvSpPr>
        <p:spPr/>
        <p:txBody>
          <a:bodyPr/>
          <a:lstStyle/>
          <a:p>
            <a:pPr>
              <a:defRPr/>
            </a:pPr>
            <a:fld id="{6ED8009D-65C8-49D1-9DFF-934C2023DE9C}" type="slidenum">
              <a:rPr lang="en-US" smtClean="0"/>
              <a:pPr>
                <a:defRPr/>
              </a:pPr>
              <a:t>2</a:t>
            </a:fld>
            <a:endParaRPr lang="en-US" dirty="0"/>
          </a:p>
        </p:txBody>
      </p:sp>
      <p:sp>
        <p:nvSpPr>
          <p:cNvPr id="8" name="Rectangle 1"/>
          <p:cNvSpPr>
            <a:spLocks noChangeArrowheads="1"/>
          </p:cNvSpPr>
          <p:nvPr/>
        </p:nvSpPr>
        <p:spPr bwMode="auto">
          <a:xfrm>
            <a:off x="1504950" y="1817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70921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Why Today’s Vote for ECIT2 is Important</a:t>
            </a:r>
            <a:endParaRPr lang="en-US"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3</a:t>
            </a:fld>
            <a:endParaRPr lang="en-US" dirty="0"/>
          </a:p>
        </p:txBody>
      </p:sp>
      <p:sp>
        <p:nvSpPr>
          <p:cNvPr id="9" name="Text Placeholder 8"/>
          <p:cNvSpPr>
            <a:spLocks noGrp="1"/>
          </p:cNvSpPr>
          <p:nvPr>
            <p:ph type="body" sz="quarter" idx="11"/>
          </p:nvPr>
        </p:nvSpPr>
        <p:spPr>
          <a:xfrm>
            <a:off x="317634" y="1246909"/>
            <a:ext cx="8434480" cy="5237018"/>
          </a:xfrm>
        </p:spPr>
        <p:txBody>
          <a:bodyPr/>
          <a:lstStyle/>
          <a:p>
            <a:r>
              <a:rPr lang="en-US" sz="1800" dirty="0" smtClean="0"/>
              <a:t>NRG believes NPRR520 will be a significant improvement over the previous CCT design and does not want to slow down its implementation.</a:t>
            </a:r>
          </a:p>
          <a:p>
            <a:r>
              <a:rPr lang="en-US" sz="1800" dirty="0" smtClean="0"/>
              <a:t>However, an overly conservative value for ECIT2 will combine with </a:t>
            </a:r>
            <a:r>
              <a:rPr lang="en-US" sz="1800" u="sng" dirty="0" smtClean="0"/>
              <a:t>significantly conservative </a:t>
            </a:r>
            <a:r>
              <a:rPr lang="en-US" sz="1800" dirty="0" smtClean="0"/>
              <a:t>design elements of the new CCT methodology to produce undesired results, such as the mitigation of constraints that have historically been solved competitively since the market opened.</a:t>
            </a:r>
          </a:p>
          <a:p>
            <a:r>
              <a:rPr lang="en-US" sz="1800" dirty="0" smtClean="0"/>
              <a:t>Since the primary objective of NPRR520 was to reduce the occurrence of over-mitigation in real-time, a </a:t>
            </a:r>
            <a:r>
              <a:rPr lang="en-US" sz="1800" u="sng" dirty="0" smtClean="0"/>
              <a:t>balanced approach</a:t>
            </a:r>
            <a:r>
              <a:rPr lang="en-US" sz="1800" dirty="0" smtClean="0"/>
              <a:t> to setting the ECI threshold value is necessary to ensure efficient and fair market outcomes.</a:t>
            </a:r>
          </a:p>
          <a:p>
            <a:r>
              <a:rPr lang="en-US" sz="1800" dirty="0" smtClean="0"/>
              <a:t>The purpose of the following slides is to:</a:t>
            </a:r>
          </a:p>
          <a:p>
            <a:pPr lvl="1"/>
            <a:r>
              <a:rPr lang="en-US" sz="1400" dirty="0" smtClean="0"/>
              <a:t>Describe the significantly conservative design elements that are inherent to NPRR520.</a:t>
            </a:r>
          </a:p>
          <a:p>
            <a:pPr lvl="1"/>
            <a:r>
              <a:rPr lang="en-US" sz="1400" dirty="0" smtClean="0"/>
              <a:t>Describe the various and significant protections that are still in place.</a:t>
            </a:r>
          </a:p>
          <a:p>
            <a:pPr lvl="1"/>
            <a:r>
              <a:rPr lang="en-US" sz="1400" dirty="0"/>
              <a:t>R</a:t>
            </a:r>
            <a:r>
              <a:rPr lang="en-US" sz="1400" dirty="0" smtClean="0"/>
              <a:t>ecommend that TAC set the ECIT2 parameter at 2,500 to balance the methodology.</a:t>
            </a:r>
          </a:p>
        </p:txBody>
      </p:sp>
    </p:spTree>
    <p:extLst>
      <p:ext uri="{BB962C8B-B14F-4D97-AF65-F5344CB8AC3E}">
        <p14:creationId xmlns:p14="http://schemas.microsoft.com/office/powerpoint/2010/main" val="2830158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2400" dirty="0" smtClean="0"/>
              <a:t>New Market Share Calculations are Conservative</a:t>
            </a:r>
            <a:endParaRPr lang="en-US" sz="2400"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4</a:t>
            </a:fld>
            <a:endParaRPr lang="en-US" dirty="0"/>
          </a:p>
        </p:txBody>
      </p:sp>
      <p:sp>
        <p:nvSpPr>
          <p:cNvPr id="9" name="Text Placeholder 8"/>
          <p:cNvSpPr>
            <a:spLocks noGrp="1"/>
          </p:cNvSpPr>
          <p:nvPr>
            <p:ph type="body" sz="quarter" idx="11"/>
          </p:nvPr>
        </p:nvSpPr>
        <p:spPr>
          <a:xfrm>
            <a:off x="317633" y="1237129"/>
            <a:ext cx="8732237" cy="5105919"/>
          </a:xfrm>
        </p:spPr>
        <p:txBody>
          <a:bodyPr/>
          <a:lstStyle/>
          <a:p>
            <a:r>
              <a:rPr lang="en-US" sz="1800" dirty="0" smtClean="0"/>
              <a:t>NPRR469 introduced, among other things, a significant change in the basic ECI calculation that makes the methodology much more conservative and causes many constraints that have always been considered competitive to become non-competitive.</a:t>
            </a:r>
          </a:p>
          <a:p>
            <a:r>
              <a:rPr lang="en-US" sz="1800" dirty="0" smtClean="0"/>
              <a:t>The ECI was designed based on concepts from the </a:t>
            </a:r>
            <a:r>
              <a:rPr lang="en-US" sz="1800" dirty="0" err="1" smtClean="0"/>
              <a:t>Herfindahl</a:t>
            </a:r>
            <a:r>
              <a:rPr lang="en-US" sz="1800" dirty="0" smtClean="0"/>
              <a:t>-Hirschman </a:t>
            </a:r>
            <a:r>
              <a:rPr lang="en-US" sz="1800" dirty="0"/>
              <a:t>Index (</a:t>
            </a:r>
            <a:r>
              <a:rPr lang="en-US" sz="1800" dirty="0" smtClean="0"/>
              <a:t>HHI), a metric used by the Dept. of Justice when evaluating market concentration.</a:t>
            </a:r>
          </a:p>
          <a:p>
            <a:r>
              <a:rPr lang="en-US" sz="1800" dirty="0" smtClean="0"/>
              <a:t>Prior to NPRR469, the ECI had been calculated using a unit’s market share based on the unit’s HSL times its shift factor relative to a constraint. </a:t>
            </a:r>
          </a:p>
          <a:p>
            <a:r>
              <a:rPr lang="en-US" sz="1800" dirty="0" smtClean="0"/>
              <a:t>NPRR469 changed the ECI calculation to compute a unit’s market share based on the HSL times the shift factor </a:t>
            </a:r>
            <a:r>
              <a:rPr lang="en-US" sz="1800" u="sng" dirty="0" smtClean="0"/>
              <a:t>squared</a:t>
            </a:r>
            <a:r>
              <a:rPr lang="en-US" sz="1800" dirty="0" smtClean="0"/>
              <a:t>.</a:t>
            </a:r>
          </a:p>
          <a:p>
            <a:r>
              <a:rPr lang="en-US" sz="1800" dirty="0" smtClean="0"/>
              <a:t>This change introduced a significantly conservative bias in the ECI methodology which </a:t>
            </a:r>
            <a:r>
              <a:rPr lang="en-US" sz="1800" u="sng" dirty="0" smtClean="0"/>
              <a:t>inflates the market share</a:t>
            </a:r>
            <a:r>
              <a:rPr lang="en-US" sz="1800" dirty="0" smtClean="0"/>
              <a:t> of higher shift factor units.</a:t>
            </a:r>
          </a:p>
          <a:p>
            <a:r>
              <a:rPr lang="en-US" sz="1800" dirty="0" smtClean="0"/>
              <a:t>NPRR520 inherited the language in NPRR469.</a:t>
            </a:r>
          </a:p>
        </p:txBody>
      </p:sp>
    </p:spTree>
    <p:extLst>
      <p:ext uri="{BB962C8B-B14F-4D97-AF65-F5344CB8AC3E}">
        <p14:creationId xmlns:p14="http://schemas.microsoft.com/office/powerpoint/2010/main" val="572084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2400" dirty="0" smtClean="0"/>
              <a:t>ECI Calculation Prior to NPRR469/520</a:t>
            </a:r>
            <a:endParaRPr lang="en-US" sz="2400"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5</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52944219"/>
              </p:ext>
            </p:extLst>
          </p:nvPr>
        </p:nvGraphicFramePr>
        <p:xfrm>
          <a:off x="890651" y="1650666"/>
          <a:ext cx="7279571" cy="3954483"/>
        </p:xfrm>
        <a:graphic>
          <a:graphicData uri="http://schemas.openxmlformats.org/drawingml/2006/table">
            <a:tbl>
              <a:tblPr/>
              <a:tblGrid>
                <a:gridCol w="1011344"/>
                <a:gridCol w="1011344"/>
                <a:gridCol w="1011344"/>
                <a:gridCol w="1121960"/>
                <a:gridCol w="1559156"/>
                <a:gridCol w="1564423"/>
              </a:tblGrid>
              <a:tr h="699763">
                <a:tc>
                  <a:txBody>
                    <a:bodyPr/>
                    <a:lstStyle/>
                    <a:p>
                      <a:pPr algn="ctr" fontAlgn="b"/>
                      <a:endParaRPr lang="en-US" sz="1800" b="0" i="0" u="sng"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1800" b="0" i="0" u="sng" strike="noStrike" dirty="0">
                          <a:solidFill>
                            <a:srgbClr val="000000"/>
                          </a:solidFill>
                          <a:effectLst/>
                          <a:latin typeface="Calibri"/>
                        </a:rPr>
                        <a:t>HSL</a:t>
                      </a:r>
                    </a:p>
                  </a:txBody>
                  <a:tcPr marL="9525" marR="9525" marT="9525" marB="0" anchor="b">
                    <a:lnL>
                      <a:noFill/>
                    </a:lnL>
                    <a:lnR>
                      <a:noFill/>
                    </a:lnR>
                    <a:lnT>
                      <a:noFill/>
                    </a:lnT>
                    <a:lnB>
                      <a:noFill/>
                    </a:lnB>
                  </a:tcPr>
                </a:tc>
                <a:tc>
                  <a:txBody>
                    <a:bodyPr/>
                    <a:lstStyle/>
                    <a:p>
                      <a:pPr algn="ctr" fontAlgn="b"/>
                      <a:r>
                        <a:rPr lang="en-US" sz="1800" b="0" i="0" u="sng" strike="noStrike">
                          <a:solidFill>
                            <a:srgbClr val="000000"/>
                          </a:solidFill>
                          <a:effectLst/>
                          <a:latin typeface="Calibri"/>
                        </a:rPr>
                        <a:t>SF</a:t>
                      </a:r>
                    </a:p>
                  </a:txBody>
                  <a:tcPr marL="9525" marR="9525" marT="9525" marB="0" anchor="b">
                    <a:lnL>
                      <a:noFill/>
                    </a:lnL>
                    <a:lnR>
                      <a:noFill/>
                    </a:lnR>
                    <a:lnT>
                      <a:noFill/>
                    </a:lnT>
                    <a:lnB>
                      <a:noFill/>
                    </a:lnB>
                  </a:tcPr>
                </a:tc>
                <a:tc>
                  <a:txBody>
                    <a:bodyPr/>
                    <a:lstStyle/>
                    <a:p>
                      <a:pPr algn="ctr" fontAlgn="b"/>
                      <a:r>
                        <a:rPr lang="en-US" sz="1800" b="0" i="0" u="sng" strike="noStrike">
                          <a:solidFill>
                            <a:srgbClr val="000000"/>
                          </a:solidFill>
                          <a:effectLst/>
                          <a:latin typeface="Calibri"/>
                        </a:rPr>
                        <a:t>Eff Cap</a:t>
                      </a:r>
                    </a:p>
                  </a:txBody>
                  <a:tcPr marL="9525" marR="9525" marT="9525" marB="0" anchor="b">
                    <a:lnL>
                      <a:noFill/>
                    </a:lnL>
                    <a:lnR>
                      <a:noFill/>
                    </a:lnR>
                    <a:lnT>
                      <a:noFill/>
                    </a:lnT>
                    <a:lnB>
                      <a:noFill/>
                    </a:lnB>
                  </a:tcPr>
                </a:tc>
                <a:tc>
                  <a:txBody>
                    <a:bodyPr/>
                    <a:lstStyle/>
                    <a:p>
                      <a:pPr algn="ctr" fontAlgn="b"/>
                      <a:r>
                        <a:rPr lang="en-US" sz="1800" b="0" i="0" u="sng" strike="noStrike">
                          <a:solidFill>
                            <a:srgbClr val="000000"/>
                          </a:solidFill>
                          <a:effectLst/>
                          <a:latin typeface="Calibri"/>
                        </a:rPr>
                        <a:t>Market Share</a:t>
                      </a:r>
                    </a:p>
                  </a:txBody>
                  <a:tcPr marL="9525" marR="9525" marT="9525" marB="0" anchor="b">
                    <a:lnL>
                      <a:noFill/>
                    </a:lnL>
                    <a:lnR>
                      <a:noFill/>
                    </a:lnR>
                    <a:lnT>
                      <a:noFill/>
                    </a:lnT>
                    <a:lnB>
                      <a:noFill/>
                    </a:lnB>
                  </a:tcPr>
                </a:tc>
                <a:tc>
                  <a:txBody>
                    <a:bodyPr/>
                    <a:lstStyle/>
                    <a:p>
                      <a:pPr algn="ctr" fontAlgn="b"/>
                      <a:r>
                        <a:rPr lang="en-US" sz="1800" b="0" i="0" u="sng" strike="noStrike">
                          <a:solidFill>
                            <a:srgbClr val="000000"/>
                          </a:solidFill>
                          <a:effectLst/>
                          <a:latin typeface="Calibri"/>
                        </a:rPr>
                        <a:t>ECI</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650</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0.1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65</a:t>
                      </a:r>
                    </a:p>
                  </a:txBody>
                  <a:tcPr marL="9525" marR="9525" marT="9525" marB="0" anchor="b">
                    <a:lnL>
                      <a:noFill/>
                    </a:lnL>
                    <a:lnR>
                      <a:noFill/>
                    </a:lnR>
                    <a:lnT>
                      <a:noFill/>
                    </a:lnT>
                    <a:lnB>
                      <a:noFill/>
                    </a:lnB>
                  </a:tcPr>
                </a:tc>
                <a:tc>
                  <a:txBody>
                    <a:bodyPr/>
                    <a:lstStyle/>
                    <a:p>
                      <a:pPr algn="ctr" fontAlgn="b"/>
                      <a:r>
                        <a:rPr lang="en-US" sz="1800" b="1" i="0" u="none" strike="noStrike" dirty="0" smtClean="0">
                          <a:solidFill>
                            <a:schemeClr val="tx1"/>
                          </a:solidFill>
                          <a:effectLst/>
                          <a:latin typeface="Calibri"/>
                        </a:rPr>
                        <a:t>34.76</a:t>
                      </a:r>
                      <a:endParaRPr lang="en-US" sz="1800" b="1" i="0" u="none" strike="noStrike" dirty="0">
                        <a:solidFill>
                          <a:schemeClr val="tx1"/>
                        </a:solidFill>
                        <a:effectLst/>
                        <a:latin typeface="Calibri"/>
                      </a:endParaRP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1208.21</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2</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0.08</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32</a:t>
                      </a:r>
                    </a:p>
                  </a:txBody>
                  <a:tcPr marL="9525" marR="9525" marT="9525" marB="0" anchor="b">
                    <a:lnL>
                      <a:noFill/>
                    </a:lnL>
                    <a:lnR>
                      <a:noFill/>
                    </a:lnR>
                    <a:lnT>
                      <a:noFill/>
                    </a:lnT>
                    <a:lnB>
                      <a:noFill/>
                    </a:lnB>
                  </a:tcPr>
                </a:tc>
                <a:tc>
                  <a:txBody>
                    <a:bodyPr/>
                    <a:lstStyle/>
                    <a:p>
                      <a:pPr algn="ctr" fontAlgn="b"/>
                      <a:r>
                        <a:rPr lang="en-US" sz="1800" b="1" i="0" u="none" strike="noStrike" dirty="0">
                          <a:solidFill>
                            <a:srgbClr val="000000"/>
                          </a:solidFill>
                          <a:effectLst/>
                          <a:latin typeface="Calibri"/>
                        </a:rPr>
                        <a:t>17.11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292.83</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3</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550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0.05</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27.5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14.71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216.26</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4</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350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0.06</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21</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11.23</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126.11</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12.5</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6.68</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44.68</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6</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0.08</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8</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4.28</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18.30</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7</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0.03</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12</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6.42</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41.18</a:t>
                      </a:r>
                    </a:p>
                  </a:txBody>
                  <a:tcPr marL="9525" marR="9525" marT="9525" marB="0" anchor="b">
                    <a:lnL>
                      <a:noFill/>
                    </a:lnL>
                    <a:lnR>
                      <a:noFill/>
                    </a:lnR>
                    <a:lnT>
                      <a:noFill/>
                    </a:lnT>
                    <a:lnB>
                      <a:noFill/>
                    </a:lnB>
                  </a:tcPr>
                </a:tc>
              </a:tr>
              <a:tr h="325472">
                <a:tc>
                  <a:txBody>
                    <a:bodyPr/>
                    <a:lstStyle/>
                    <a:p>
                      <a:pPr algn="ctr" fontAlgn="b"/>
                      <a:r>
                        <a:rPr lang="en-US" sz="1800" b="0" i="0" u="none" strike="noStrike">
                          <a:solidFill>
                            <a:srgbClr val="000000"/>
                          </a:solidFill>
                          <a:effectLst/>
                          <a:latin typeface="Calibri"/>
                        </a:rPr>
                        <a:t>Unit 8</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0.09</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9</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4.81</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23.16</a:t>
                      </a:r>
                    </a:p>
                  </a:txBody>
                  <a:tcPr marL="9525" marR="9525" marT="9525" marB="0" anchor="b">
                    <a:lnL>
                      <a:noFill/>
                    </a:lnL>
                    <a:lnR>
                      <a:noFill/>
                    </a:lnR>
                    <a:lnT>
                      <a:noFill/>
                    </a:lnT>
                    <a:lnB>
                      <a:noFill/>
                    </a:lnB>
                  </a:tcPr>
                </a:tc>
              </a:tr>
              <a:tr h="325472">
                <a:tc>
                  <a:txBody>
                    <a:bodyPr/>
                    <a:lstStyle/>
                    <a:p>
                      <a:pPr algn="ctr" fontAlgn="b"/>
                      <a:r>
                        <a:rPr lang="en-US" sz="1800" b="1" i="0" u="none" strike="noStrike" dirty="0">
                          <a:solidFill>
                            <a:srgbClr val="000000"/>
                          </a:solidFill>
                          <a:effectLst/>
                          <a:latin typeface="Calibri"/>
                        </a:rPr>
                        <a:t>Total</a:t>
                      </a: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187</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2000" b="1" i="0" u="sng" strike="noStrike" dirty="0">
                          <a:solidFill>
                            <a:srgbClr val="000000"/>
                          </a:solidFill>
                          <a:effectLst/>
                          <a:latin typeface="Calibri"/>
                        </a:rPr>
                        <a:t>1971</a:t>
                      </a:r>
                    </a:p>
                  </a:txBody>
                  <a:tcPr marL="9525" marR="9525" marT="9525" marB="0" anchor="b">
                    <a:lnL>
                      <a:noFill/>
                    </a:lnL>
                    <a:lnR>
                      <a:noFill/>
                    </a:lnR>
                    <a:lnT>
                      <a:noFill/>
                    </a:lnT>
                    <a:lnB>
                      <a:noFill/>
                    </a:lnB>
                  </a:tcPr>
                </a:tc>
              </a:tr>
              <a:tr h="325472">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Calibri"/>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640281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2400" dirty="0" smtClean="0"/>
              <a:t>ECI Calculation After NPRR469/520</a:t>
            </a:r>
            <a:endParaRPr lang="en-US" sz="2400"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91566866"/>
              </p:ext>
            </p:extLst>
          </p:nvPr>
        </p:nvGraphicFramePr>
        <p:xfrm>
          <a:off x="1163780" y="1460667"/>
          <a:ext cx="7006442" cy="4405742"/>
        </p:xfrm>
        <a:graphic>
          <a:graphicData uri="http://schemas.openxmlformats.org/drawingml/2006/table">
            <a:tbl>
              <a:tblPr/>
              <a:tblGrid>
                <a:gridCol w="879880"/>
                <a:gridCol w="1173170"/>
                <a:gridCol w="1098685"/>
                <a:gridCol w="1303524"/>
                <a:gridCol w="1322146"/>
                <a:gridCol w="1229037"/>
              </a:tblGrid>
              <a:tr h="849536">
                <a:tc>
                  <a:txBody>
                    <a:bodyPr/>
                    <a:lstStyle/>
                    <a:p>
                      <a:pPr algn="ctr" fontAlgn="b"/>
                      <a:endParaRPr lang="en-US" sz="1800" b="0" i="0" u="sng"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1800" b="0" i="0" u="sng" strike="noStrike" dirty="0">
                          <a:solidFill>
                            <a:srgbClr val="000000"/>
                          </a:solidFill>
                          <a:effectLst/>
                          <a:latin typeface="Calibri"/>
                        </a:rPr>
                        <a:t>HSL</a:t>
                      </a:r>
                    </a:p>
                  </a:txBody>
                  <a:tcPr marL="9525" marR="9525" marT="9525" marB="0" anchor="b">
                    <a:lnL>
                      <a:noFill/>
                    </a:lnL>
                    <a:lnR>
                      <a:noFill/>
                    </a:lnR>
                    <a:lnT>
                      <a:noFill/>
                    </a:lnT>
                    <a:lnB>
                      <a:noFill/>
                    </a:lnB>
                  </a:tcPr>
                </a:tc>
                <a:tc>
                  <a:txBody>
                    <a:bodyPr/>
                    <a:lstStyle/>
                    <a:p>
                      <a:pPr algn="ctr" fontAlgn="b"/>
                      <a:r>
                        <a:rPr lang="en-US" sz="1800" b="0" i="0" u="sng" strike="noStrike" dirty="0">
                          <a:solidFill>
                            <a:srgbClr val="000000"/>
                          </a:solidFill>
                          <a:effectLst/>
                          <a:latin typeface="Calibri"/>
                        </a:rPr>
                        <a:t>SF^2</a:t>
                      </a:r>
                    </a:p>
                  </a:txBody>
                  <a:tcPr marL="9525" marR="9525" marT="9525" marB="0" anchor="b">
                    <a:lnL>
                      <a:noFill/>
                    </a:lnL>
                    <a:lnR>
                      <a:noFill/>
                    </a:lnR>
                    <a:lnT>
                      <a:noFill/>
                    </a:lnT>
                    <a:lnB>
                      <a:noFill/>
                    </a:lnB>
                  </a:tcPr>
                </a:tc>
                <a:tc>
                  <a:txBody>
                    <a:bodyPr/>
                    <a:lstStyle/>
                    <a:p>
                      <a:pPr algn="ctr" fontAlgn="b"/>
                      <a:r>
                        <a:rPr lang="en-US" sz="1800" b="0" i="0" u="sng" strike="noStrike" dirty="0" err="1">
                          <a:solidFill>
                            <a:srgbClr val="000000"/>
                          </a:solidFill>
                          <a:effectLst/>
                          <a:latin typeface="Calibri"/>
                        </a:rPr>
                        <a:t>Eff</a:t>
                      </a:r>
                      <a:r>
                        <a:rPr lang="en-US" sz="1800" b="0" i="0" u="sng" strike="noStrike" dirty="0">
                          <a:solidFill>
                            <a:srgbClr val="000000"/>
                          </a:solidFill>
                          <a:effectLst/>
                          <a:latin typeface="Calibri"/>
                        </a:rPr>
                        <a:t> Cap with SF^2</a:t>
                      </a:r>
                    </a:p>
                  </a:txBody>
                  <a:tcPr marL="9525" marR="9525" marT="9525" marB="0" anchor="b">
                    <a:lnL>
                      <a:noFill/>
                    </a:lnL>
                    <a:lnR>
                      <a:noFill/>
                    </a:lnR>
                    <a:lnT>
                      <a:noFill/>
                    </a:lnT>
                    <a:lnB>
                      <a:noFill/>
                    </a:lnB>
                  </a:tcPr>
                </a:tc>
                <a:tc>
                  <a:txBody>
                    <a:bodyPr/>
                    <a:lstStyle/>
                    <a:p>
                      <a:pPr algn="ctr" fontAlgn="b"/>
                      <a:r>
                        <a:rPr lang="en-US" sz="1800" b="0" i="0" u="sng" strike="noStrike" dirty="0">
                          <a:solidFill>
                            <a:srgbClr val="000000"/>
                          </a:solidFill>
                          <a:effectLst/>
                          <a:latin typeface="Calibri"/>
                        </a:rPr>
                        <a:t>Market Share</a:t>
                      </a:r>
                    </a:p>
                  </a:txBody>
                  <a:tcPr marL="9525" marR="9525" marT="9525" marB="0" anchor="b">
                    <a:lnL>
                      <a:noFill/>
                    </a:lnL>
                    <a:lnR>
                      <a:noFill/>
                    </a:lnR>
                    <a:lnT>
                      <a:noFill/>
                    </a:lnT>
                    <a:lnB>
                      <a:noFill/>
                    </a:lnB>
                  </a:tcPr>
                </a:tc>
                <a:tc>
                  <a:txBody>
                    <a:bodyPr/>
                    <a:lstStyle/>
                    <a:p>
                      <a:pPr algn="ctr" fontAlgn="b"/>
                      <a:r>
                        <a:rPr lang="en-US" sz="1800" b="0" i="0" u="sng" strike="noStrike">
                          <a:solidFill>
                            <a:srgbClr val="000000"/>
                          </a:solidFill>
                          <a:effectLst/>
                          <a:latin typeface="Calibri"/>
                        </a:rPr>
                        <a:t>ECI with SF^2</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650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6.5</a:t>
                      </a:r>
                    </a:p>
                  </a:txBody>
                  <a:tcPr marL="9525" marR="9525" marT="9525" marB="0" anchor="b">
                    <a:lnL>
                      <a:noFill/>
                    </a:lnL>
                    <a:lnR>
                      <a:noFill/>
                    </a:lnR>
                    <a:lnT>
                      <a:noFill/>
                    </a:lnT>
                    <a:lnB>
                      <a:noFill/>
                    </a:lnB>
                  </a:tcPr>
                </a:tc>
                <a:tc>
                  <a:txBody>
                    <a:bodyPr/>
                    <a:lstStyle/>
                    <a:p>
                      <a:pPr algn="ctr" fontAlgn="b"/>
                      <a:r>
                        <a:rPr lang="en-US" sz="1800" b="1" i="0" u="none" strike="noStrike" dirty="0">
                          <a:solidFill>
                            <a:srgbClr val="FF0000"/>
                          </a:solidFill>
                          <a:effectLst/>
                          <a:latin typeface="Calibri"/>
                        </a:rPr>
                        <a:t>46.00</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2116.13</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2</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0.0064</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2.56</a:t>
                      </a:r>
                    </a:p>
                  </a:txBody>
                  <a:tcPr marL="9525" marR="9525" marT="9525" marB="0" anchor="b">
                    <a:lnL>
                      <a:noFill/>
                    </a:lnL>
                    <a:lnR>
                      <a:noFill/>
                    </a:lnR>
                    <a:lnT>
                      <a:noFill/>
                    </a:lnT>
                    <a:lnB>
                      <a:noFill/>
                    </a:lnB>
                  </a:tcPr>
                </a:tc>
                <a:tc>
                  <a:txBody>
                    <a:bodyPr/>
                    <a:lstStyle/>
                    <a:p>
                      <a:pPr algn="ctr" fontAlgn="b"/>
                      <a:r>
                        <a:rPr lang="en-US" sz="1800" b="1" i="0" u="none" strike="noStrike" dirty="0">
                          <a:solidFill>
                            <a:srgbClr val="FF0000"/>
                          </a:solidFill>
                          <a:effectLst/>
                          <a:latin typeface="Calibri"/>
                        </a:rPr>
                        <a:t>18.12</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328.24</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3</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550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0.0025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1.375</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9.73</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94.69</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4</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350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0.0036</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1.26</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8.92</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79.52</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250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0.0025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0.625</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4.42</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19.56</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6</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0.0064</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0.64</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4.53</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20.52</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7</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400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0.0009</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0.36</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2.55</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6.49</a:t>
                      </a:r>
                    </a:p>
                  </a:txBody>
                  <a:tcPr marL="9525" marR="9525" marT="9525" marB="0" anchor="b">
                    <a:lnL>
                      <a:noFill/>
                    </a:lnL>
                    <a:lnR>
                      <a:noFill/>
                    </a:lnR>
                    <a:lnT>
                      <a:noFill/>
                    </a:lnT>
                    <a:lnB>
                      <a:noFill/>
                    </a:lnB>
                  </a:tcPr>
                </a:tc>
              </a:tr>
              <a:tr h="395134">
                <a:tc>
                  <a:txBody>
                    <a:bodyPr/>
                    <a:lstStyle/>
                    <a:p>
                      <a:pPr algn="ctr" fontAlgn="b"/>
                      <a:r>
                        <a:rPr lang="en-US" sz="1800" b="0" i="0" u="none" strike="noStrike">
                          <a:solidFill>
                            <a:srgbClr val="000000"/>
                          </a:solidFill>
                          <a:effectLst/>
                          <a:latin typeface="Calibri"/>
                        </a:rPr>
                        <a:t>Unit 8</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0.0081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0.81</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5.73</a:t>
                      </a:r>
                    </a:p>
                  </a:txBody>
                  <a:tcPr marL="9525" marR="9525" marT="9525" marB="0" anchor="b">
                    <a:lnL>
                      <a:noFill/>
                    </a:lnL>
                    <a:lnR>
                      <a:noFill/>
                    </a:lnR>
                    <a:lnT>
                      <a:noFill/>
                    </a:lnT>
                    <a:lnB>
                      <a:noFill/>
                    </a:lnB>
                  </a:tcPr>
                </a:tc>
                <a:tc>
                  <a:txBody>
                    <a:bodyPr/>
                    <a:lstStyle/>
                    <a:p>
                      <a:pPr algn="ctr" fontAlgn="b"/>
                      <a:r>
                        <a:rPr lang="en-US" sz="1800" b="0" i="0" u="none" strike="noStrike" dirty="0">
                          <a:solidFill>
                            <a:srgbClr val="000000"/>
                          </a:solidFill>
                          <a:effectLst/>
                          <a:latin typeface="Calibri"/>
                        </a:rPr>
                        <a:t>32.86</a:t>
                      </a:r>
                    </a:p>
                  </a:txBody>
                  <a:tcPr marL="9525" marR="9525" marT="9525" marB="0" anchor="b">
                    <a:lnL>
                      <a:noFill/>
                    </a:lnL>
                    <a:lnR>
                      <a:noFill/>
                    </a:lnR>
                    <a:lnT>
                      <a:noFill/>
                    </a:lnT>
                    <a:lnB>
                      <a:noFill/>
                    </a:lnB>
                  </a:tcPr>
                </a:tc>
              </a:tr>
              <a:tr h="395134">
                <a:tc>
                  <a:txBody>
                    <a:bodyPr/>
                    <a:lstStyle/>
                    <a:p>
                      <a:pPr algn="ctr" fontAlgn="b"/>
                      <a:r>
                        <a:rPr lang="en-US" sz="1800" b="1" i="0" u="none" strike="noStrike" dirty="0">
                          <a:solidFill>
                            <a:srgbClr val="000000"/>
                          </a:solidFill>
                          <a:effectLst/>
                          <a:latin typeface="Calibri"/>
                        </a:rPr>
                        <a:t>Total</a:t>
                      </a: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en-US" sz="18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14.13</a:t>
                      </a:r>
                    </a:p>
                  </a:txBody>
                  <a:tcPr marL="9525" marR="9525" marT="9525" marB="0" anchor="b">
                    <a:lnL>
                      <a:noFill/>
                    </a:lnL>
                    <a:lnR>
                      <a:noFill/>
                    </a:lnR>
                    <a:lnT>
                      <a:noFill/>
                    </a:lnT>
                    <a:lnB>
                      <a:noFill/>
                    </a:lnB>
                  </a:tcPr>
                </a:tc>
                <a:tc>
                  <a:txBody>
                    <a:bodyPr/>
                    <a:lstStyle/>
                    <a:p>
                      <a:pPr algn="ctr" fontAlgn="b"/>
                      <a:r>
                        <a:rPr lang="en-US" sz="1800" b="0" i="0" u="none" strike="noStrike">
                          <a:solidFill>
                            <a:srgbClr val="000000"/>
                          </a:solidFill>
                          <a:effectLst/>
                          <a:latin typeface="Calibri"/>
                        </a:rPr>
                        <a:t>100</a:t>
                      </a:r>
                    </a:p>
                  </a:txBody>
                  <a:tcPr marL="9525" marR="9525" marT="9525" marB="0" anchor="b">
                    <a:lnL>
                      <a:noFill/>
                    </a:lnL>
                    <a:lnR>
                      <a:noFill/>
                    </a:lnR>
                    <a:lnT>
                      <a:noFill/>
                    </a:lnT>
                    <a:lnB>
                      <a:noFill/>
                    </a:lnB>
                  </a:tcPr>
                </a:tc>
                <a:tc>
                  <a:txBody>
                    <a:bodyPr/>
                    <a:lstStyle/>
                    <a:p>
                      <a:pPr algn="ctr" fontAlgn="b"/>
                      <a:r>
                        <a:rPr lang="en-US" sz="2000" b="1" i="0" u="sng" strike="noStrike" dirty="0">
                          <a:solidFill>
                            <a:srgbClr val="FF0000"/>
                          </a:solidFill>
                          <a:effectLst/>
                          <a:latin typeface="Calibri"/>
                        </a:rPr>
                        <a:t>2698</a:t>
                      </a: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2970442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2400" dirty="0" smtClean="0"/>
              <a:t>In Addition…</a:t>
            </a:r>
            <a:endParaRPr lang="en-US" sz="2400"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7</a:t>
            </a:fld>
            <a:endParaRPr lang="en-US" dirty="0"/>
          </a:p>
        </p:txBody>
      </p:sp>
      <p:sp>
        <p:nvSpPr>
          <p:cNvPr id="9" name="Text Placeholder 8"/>
          <p:cNvSpPr>
            <a:spLocks noGrp="1"/>
          </p:cNvSpPr>
          <p:nvPr>
            <p:ph type="body" sz="quarter" idx="11"/>
          </p:nvPr>
        </p:nvSpPr>
        <p:spPr>
          <a:xfrm>
            <a:off x="317633" y="1237129"/>
            <a:ext cx="8732237" cy="5105919"/>
          </a:xfrm>
        </p:spPr>
        <p:txBody>
          <a:bodyPr/>
          <a:lstStyle/>
          <a:p>
            <a:r>
              <a:rPr lang="en-US" sz="1800" dirty="0" smtClean="0"/>
              <a:t>There is precedent for a 2,500 ECIT2 value.</a:t>
            </a:r>
          </a:p>
          <a:p>
            <a:pPr lvl="1"/>
            <a:r>
              <a:rPr lang="en-US" sz="1400" dirty="0" smtClean="0"/>
              <a:t>Since nodal go-live, the “competitive” constraints have been set as the 2010 zonal CSCs and CREs.</a:t>
            </a:r>
          </a:p>
          <a:p>
            <a:pPr lvl="1"/>
            <a:r>
              <a:rPr lang="en-US" sz="1400" dirty="0" smtClean="0"/>
              <a:t>Section 3.19.5, Daily Constraint Competitiveness Test, in the protocols since nodal go-live but will be removed with NPRR520 implementation, changes the treatment of the CSCs or CREs to non-competitive constraints if the ECI on the import side of the CSC or CRE is greater than </a:t>
            </a:r>
            <a:r>
              <a:rPr lang="en-US" sz="1400" b="1" dirty="0" smtClean="0"/>
              <a:t>2,500</a:t>
            </a:r>
            <a:r>
              <a:rPr lang="en-US" sz="1400" dirty="0" smtClean="0"/>
              <a:t>.</a:t>
            </a:r>
          </a:p>
          <a:p>
            <a:r>
              <a:rPr lang="en-US" sz="1800" dirty="0" smtClean="0"/>
              <a:t>The language in NPRR520 gives the IMM more leeway in overriding any ECI determination.</a:t>
            </a:r>
          </a:p>
          <a:p>
            <a:pPr lvl="1"/>
            <a:r>
              <a:rPr lang="en-US" sz="1400" dirty="0" smtClean="0"/>
              <a:t>“The IMM </a:t>
            </a:r>
            <a:r>
              <a:rPr lang="en-US" sz="1400" dirty="0"/>
              <a:t>may designate any constraint as a Competitive Constraint or a Non-Competitive Constraint.  ERCOT shall provide notice describing any such designation by the IMM.  The notice shall include an effective date, justification for the constraint designation by the IMM and the duration for which the IMM designation will be applied.  Any such designation from the IMM shall override the competitiveness status determined by  the SCED CCT for the dates for which the IMM override is </a:t>
            </a:r>
            <a:r>
              <a:rPr lang="en-US" sz="1400" dirty="0" smtClean="0"/>
              <a:t>effective.”</a:t>
            </a:r>
          </a:p>
        </p:txBody>
      </p:sp>
    </p:spTree>
    <p:extLst>
      <p:ext uri="{BB962C8B-B14F-4D97-AF65-F5344CB8AC3E}">
        <p14:creationId xmlns:p14="http://schemas.microsoft.com/office/powerpoint/2010/main" val="26474824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Conclusion</a:t>
            </a:r>
            <a:endParaRPr lang="en-US" dirty="0"/>
          </a:p>
        </p:txBody>
      </p:sp>
      <p:sp>
        <p:nvSpPr>
          <p:cNvPr id="6" name="Slide Number Placeholder 5"/>
          <p:cNvSpPr>
            <a:spLocks noGrp="1"/>
          </p:cNvSpPr>
          <p:nvPr>
            <p:ph type="sldNum" sz="quarter" idx="13"/>
          </p:nvPr>
        </p:nvSpPr>
        <p:spPr/>
        <p:txBody>
          <a:bodyPr/>
          <a:lstStyle/>
          <a:p>
            <a:fld id="{D488D0FF-D540-47F7-BC7F-4D4422B97CC4}" type="slidenum">
              <a:rPr lang="en-US" smtClean="0"/>
              <a:pPr/>
              <a:t>8</a:t>
            </a:fld>
            <a:endParaRPr lang="en-US" dirty="0"/>
          </a:p>
        </p:txBody>
      </p:sp>
      <p:sp>
        <p:nvSpPr>
          <p:cNvPr id="9" name="Text Placeholder 8"/>
          <p:cNvSpPr>
            <a:spLocks noGrp="1"/>
          </p:cNvSpPr>
          <p:nvPr>
            <p:ph type="body" sz="quarter" idx="11"/>
          </p:nvPr>
        </p:nvSpPr>
        <p:spPr>
          <a:xfrm>
            <a:off x="317633" y="1237129"/>
            <a:ext cx="8732237" cy="5105919"/>
          </a:xfrm>
        </p:spPr>
        <p:txBody>
          <a:bodyPr/>
          <a:lstStyle/>
          <a:p>
            <a:r>
              <a:rPr lang="en-US" sz="1800" dirty="0" smtClean="0"/>
              <a:t>WMS members, on a split vote (56.7% FOR, 43.3% AGAINST and 2 abstentions), endorsed the threshold value of ECIT2 at a level of 2,000 in order to be “conservative”.</a:t>
            </a:r>
          </a:p>
          <a:p>
            <a:r>
              <a:rPr lang="en-US" sz="1800" dirty="0" smtClean="0"/>
              <a:t>Detailed scenario analysis conducted after WMS led to discovery of the combined effect of applying the conservative ECIT2 parameter to the conservative CCT methodology.  The result is many historically competitive constraints being deemed non-competitive (the most obvious are WN and NH).</a:t>
            </a:r>
            <a:r>
              <a:rPr lang="en-US" sz="1000" dirty="0" smtClean="0"/>
              <a:t> </a:t>
            </a:r>
          </a:p>
          <a:p>
            <a:r>
              <a:rPr lang="en-US" sz="1800" dirty="0" smtClean="0"/>
              <a:t>We don’t believe the WMS members fully appreciated the conservative design elements </a:t>
            </a:r>
            <a:r>
              <a:rPr lang="en-US" sz="1800" u="sng" dirty="0" smtClean="0"/>
              <a:t>already</a:t>
            </a:r>
            <a:r>
              <a:rPr lang="en-US" sz="1800" dirty="0" smtClean="0"/>
              <a:t> in the CCT methodology at the time of the vote on ECIT2.</a:t>
            </a:r>
          </a:p>
          <a:p>
            <a:r>
              <a:rPr lang="en-US" sz="2000" u="sng" dirty="0"/>
              <a:t>A</a:t>
            </a:r>
            <a:r>
              <a:rPr lang="en-US" sz="2000" u="sng" dirty="0" smtClean="0"/>
              <a:t>n ECIT2 value of 2,500 allows NPRR520 to achieve the appropriate balance between protecting against local market power and meeting its objective of reducing chronic over-mitigation.</a:t>
            </a:r>
            <a:endParaRPr lang="en-US" sz="1800" u="sng" dirty="0"/>
          </a:p>
        </p:txBody>
      </p:sp>
    </p:spTree>
    <p:extLst>
      <p:ext uri="{BB962C8B-B14F-4D97-AF65-F5344CB8AC3E}">
        <p14:creationId xmlns:p14="http://schemas.microsoft.com/office/powerpoint/2010/main" val="3718659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NRG Powerpoint Template 2013 External Use">
  <a:themeElements>
    <a:clrScheme name="PrimaryPalette">
      <a:dk1>
        <a:srgbClr val="000000"/>
      </a:dk1>
      <a:lt1>
        <a:srgbClr val="FFFFFF"/>
      </a:lt1>
      <a:dk2>
        <a:srgbClr val="333092"/>
      </a:dk2>
      <a:lt2>
        <a:srgbClr val="EC008C"/>
      </a:lt2>
      <a:accent1>
        <a:srgbClr val="00AEEF"/>
      </a:accent1>
      <a:accent2>
        <a:srgbClr val="439539"/>
      </a:accent2>
      <a:accent3>
        <a:srgbClr val="FFD200"/>
      </a:accent3>
      <a:accent4>
        <a:srgbClr val="FBB034"/>
      </a:accent4>
      <a:accent5>
        <a:srgbClr val="EF3E42"/>
      </a:accent5>
      <a:accent6>
        <a:srgbClr val="AEE0E8"/>
      </a:accent6>
      <a:hlink>
        <a:srgbClr val="D2D2D2"/>
      </a:hlink>
      <a:folHlink>
        <a:srgbClr val="F1F1F1"/>
      </a:folHlink>
    </a:clrScheme>
    <a:fontScheme name="Text page w/subheads_no_patter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extraClrScheme>
      <a:clrScheme name="Text page w/subheads_no_pattern 1">
        <a:dk1>
          <a:srgbClr val="231F20"/>
        </a:dk1>
        <a:lt1>
          <a:srgbClr val="FFFFFF"/>
        </a:lt1>
        <a:dk2>
          <a:srgbClr val="4814A0"/>
        </a:dk2>
        <a:lt2>
          <a:srgbClr val="D80073"/>
        </a:lt2>
        <a:accent1>
          <a:srgbClr val="009DDB"/>
        </a:accent1>
        <a:accent2>
          <a:srgbClr val="39892F"/>
        </a:accent2>
        <a:accent3>
          <a:srgbClr val="FFFFFF"/>
        </a:accent3>
        <a:accent4>
          <a:srgbClr val="1C191A"/>
        </a:accent4>
        <a:accent5>
          <a:srgbClr val="AACCEA"/>
        </a:accent5>
        <a:accent6>
          <a:srgbClr val="337C2A"/>
        </a:accent6>
        <a:hlink>
          <a:srgbClr val="FFCB00"/>
        </a:hlink>
        <a:folHlink>
          <a:srgbClr val="FFA2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8ED9CDE9587247B5D79EBE18B4CFE8" ma:contentTypeVersion="2" ma:contentTypeDescription="Create a new document." ma:contentTypeScope="" ma:versionID="d71b61f62d2326b3e99c04992e574142">
  <xsd:schema xmlns:xsd="http://www.w3.org/2001/XMLSchema" xmlns:p="http://schemas.microsoft.com/office/2006/metadata/properties" xmlns:ns1="http://schemas.microsoft.com/sharepoint/v3" targetNamespace="http://schemas.microsoft.com/office/2006/metadata/properties" ma:root="true" ma:fieldsID="f4748d5fd2f6d3a5642e4aa0262346a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E612256-A9C5-4865-B0BA-2EA7078F86A9}">
  <ds:schemaRefs>
    <ds:schemaRef ds:uri="http://purl.org/dc/elements/1.1/"/>
    <ds:schemaRef ds:uri="http://schemas.microsoft.com/office/2006/documentManagement/types"/>
    <ds:schemaRef ds:uri="http://www.w3.org/XML/1998/namespace"/>
    <ds:schemaRef ds:uri="http://schemas.openxmlformats.org/package/2006/metadata/core-properties"/>
    <ds:schemaRef ds:uri="http://purl.org/dc/dcmitype/"/>
    <ds:schemaRef ds:uri="http://purl.org/dc/terms/"/>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00F04057-A671-473F-8851-0DF5749E75CE}">
  <ds:schemaRefs>
    <ds:schemaRef ds:uri="http://schemas.microsoft.com/sharepoint/v3/contenttype/forms"/>
  </ds:schemaRefs>
</ds:datastoreItem>
</file>

<file path=customXml/itemProps3.xml><?xml version="1.0" encoding="utf-8"?>
<ds:datastoreItem xmlns:ds="http://schemas.openxmlformats.org/officeDocument/2006/customXml" ds:itemID="{517A0679-50B7-4915-854E-AE0F8CD91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NRG Powerpoint Template 2013 External Use</Template>
  <TotalTime>671</TotalTime>
  <Words>1058</Words>
  <Application>Microsoft Office PowerPoint</Application>
  <PresentationFormat>On-screen Show (4:3)</PresentationFormat>
  <Paragraphs>183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NRG Powerpoint Template 2013 External Use</vt:lpstr>
      <vt:lpstr>PowerPoint Presentation</vt:lpstr>
      <vt:lpstr>Background Information </vt:lpstr>
      <vt:lpstr>Today’s TAC Vote -Threshold Values for Competitive Constraint Test </vt:lpstr>
      <vt:lpstr>Why Today’s Vote for ECIT2 is Important</vt:lpstr>
      <vt:lpstr>New Market Share Calculations are Conservative</vt:lpstr>
      <vt:lpstr>ECI Calculation Prior to NPRR469/520</vt:lpstr>
      <vt:lpstr>ECI Calculation After NPRR469/520</vt:lpstr>
      <vt:lpstr>In Addition…</vt:lpstr>
      <vt:lpstr>Conclusion</vt:lpstr>
    </vt:vector>
  </TitlesOfParts>
  <Company>NRG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apieniazek</dc:creator>
  <cp:lastModifiedBy>NRGAdmin</cp:lastModifiedBy>
  <cp:revision>69</cp:revision>
  <dcterms:created xsi:type="dcterms:W3CDTF">2013-04-28T19:49:52Z</dcterms:created>
  <dcterms:modified xsi:type="dcterms:W3CDTF">2013-04-30T20:20:18Z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0x010100868ED9CDE9587247B5D79EBE18B4CFE8</vt:lpwstr>
  </property>
</Properties>
</file>