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9" r:id="rId4"/>
  </p:sldMasterIdLst>
  <p:notesMasterIdLst>
    <p:notesMasterId r:id="rId25"/>
  </p:notesMasterIdLst>
  <p:handoutMasterIdLst>
    <p:handoutMasterId r:id="rId26"/>
  </p:handoutMasterIdLst>
  <p:sldIdLst>
    <p:sldId id="258" r:id="rId5"/>
    <p:sldId id="275" r:id="rId6"/>
    <p:sldId id="350" r:id="rId7"/>
    <p:sldId id="370" r:id="rId8"/>
    <p:sldId id="371" r:id="rId9"/>
    <p:sldId id="372" r:id="rId10"/>
    <p:sldId id="373" r:id="rId11"/>
    <p:sldId id="352" r:id="rId12"/>
    <p:sldId id="374" r:id="rId13"/>
    <p:sldId id="368" r:id="rId14"/>
    <p:sldId id="353" r:id="rId15"/>
    <p:sldId id="355" r:id="rId16"/>
    <p:sldId id="358" r:id="rId17"/>
    <p:sldId id="357" r:id="rId18"/>
    <p:sldId id="359" r:id="rId19"/>
    <p:sldId id="363" r:id="rId20"/>
    <p:sldId id="375" r:id="rId21"/>
    <p:sldId id="365" r:id="rId22"/>
    <p:sldId id="349" r:id="rId23"/>
    <p:sldId id="346" r:id="rId24"/>
  </p:sldIdLst>
  <p:sldSz cx="9144000" cy="6858000" type="screen4x3"/>
  <p:notesSz cx="70104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990033"/>
    <a:srgbClr val="00FF00"/>
    <a:srgbClr val="0000CC"/>
    <a:srgbClr val="FF9900"/>
    <a:srgbClr val="FF3300"/>
    <a:srgbClr val="40949A"/>
    <a:srgbClr val="5469A2"/>
    <a:srgbClr val="294171"/>
    <a:srgbClr val="DDDDD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6719" autoAdjust="0"/>
    <p:restoredTop sz="94660" autoAdjust="0"/>
  </p:normalViewPr>
  <p:slideViewPr>
    <p:cSldViewPr>
      <p:cViewPr>
        <p:scale>
          <a:sx n="70" d="100"/>
          <a:sy n="70" d="100"/>
        </p:scale>
        <p:origin x="-1152" y="-180"/>
      </p:cViewPr>
      <p:guideLst>
        <p:guide orient="horz" pos="4224"/>
        <p:guide pos="1536"/>
      </p:guideLst>
    </p:cSldViewPr>
  </p:slideViewPr>
  <p:outlineViewPr>
    <p:cViewPr>
      <p:scale>
        <a:sx n="33" d="100"/>
        <a:sy n="33" d="100"/>
      </p:scale>
      <p:origin x="0" y="1746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3" d="100"/>
          <a:sy n="83" d="100"/>
        </p:scale>
        <p:origin x="-1992" y="-72"/>
      </p:cViewPr>
      <p:guideLst>
        <p:guide orient="horz" pos="2928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 smtClean="0"/>
            </a:lvl1pPr>
          </a:lstStyle>
          <a:p>
            <a:pPr>
              <a:defRPr/>
            </a:pPr>
            <a:fld id="{403FA85B-386A-422C-A471-71BD737C626F}" type="datetimeFigureOut">
              <a:rPr lang="en-US"/>
              <a:pPr>
                <a:defRPr/>
              </a:pPr>
              <a:t>4/30/2013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 smtClean="0"/>
            </a:lvl1pPr>
          </a:lstStyle>
          <a:p>
            <a:pPr>
              <a:defRPr/>
            </a:pPr>
            <a:fld id="{2E9CED28-622C-42DD-A88A-E06F760621D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552117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0938" y="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150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1100" y="696913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76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1040" y="4415790"/>
            <a:ext cx="5608320" cy="4183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76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9967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0938" y="8829967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BE642188-9187-42E6-87CA-FB7501745C2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417587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2" descr="logo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04800"/>
            <a:ext cx="12954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>
            <a:spLocks noChangeArrowheads="1"/>
          </p:cNvSpPr>
          <p:nvPr userDrawn="1"/>
        </p:nvSpPr>
        <p:spPr bwMode="auto">
          <a:xfrm>
            <a:off x="0" y="1143000"/>
            <a:ext cx="9144000" cy="5715000"/>
          </a:xfrm>
          <a:prstGeom prst="rect">
            <a:avLst/>
          </a:prstGeom>
          <a:solidFill>
            <a:srgbClr val="5469A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6" name="Line 14"/>
          <p:cNvSpPr>
            <a:spLocks noChangeShapeType="1"/>
          </p:cNvSpPr>
          <p:nvPr userDrawn="1"/>
        </p:nvSpPr>
        <p:spPr bwMode="auto">
          <a:xfrm>
            <a:off x="0" y="11430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3010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2343149" y="3581400"/>
            <a:ext cx="6343651" cy="1143000"/>
          </a:xfrm>
        </p:spPr>
        <p:txBody>
          <a:bodyPr/>
          <a:lstStyle>
            <a:lvl1pPr marL="0" indent="0">
              <a:buFontTx/>
              <a:buNone/>
              <a:defRPr b="0">
                <a:solidFill>
                  <a:schemeClr val="bg1"/>
                </a:solidFill>
                <a:latin typeface="Arial Black" pitchFamily="34" charset="0"/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3015" name="Rectangle 7"/>
          <p:cNvSpPr>
            <a:spLocks noGrp="1" noChangeArrowheads="1"/>
          </p:cNvSpPr>
          <p:nvPr>
            <p:ph type="ctrTitle"/>
          </p:nvPr>
        </p:nvSpPr>
        <p:spPr>
          <a:xfrm>
            <a:off x="2333625" y="1905001"/>
            <a:ext cx="6477000" cy="1241425"/>
          </a:xfrm>
        </p:spPr>
        <p:txBody>
          <a:bodyPr/>
          <a:lstStyle>
            <a:lvl1pPr>
              <a:defRPr sz="28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2333625" y="5467350"/>
            <a:ext cx="6276975" cy="476250"/>
          </a:xfrm>
        </p:spPr>
        <p:txBody>
          <a:bodyPr/>
          <a:lstStyle>
            <a:lvl1pPr>
              <a:defRPr sz="1800" b="1" smtClean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 dirty="0" smtClean="0"/>
              <a:t>May 2, 2013</a:t>
            </a:r>
            <a:endParaRPr lang="en-US" dirty="0"/>
          </a:p>
        </p:txBody>
      </p:sp>
      <p:sp>
        <p:nvSpPr>
          <p:cNvPr id="8" name="Rectangle 15"/>
          <p:cNvSpPr>
            <a:spLocks noGrp="1" noChangeArrowheads="1"/>
          </p:cNvSpPr>
          <p:nvPr>
            <p:ph type="ftr" sz="quarter" idx="11"/>
          </p:nvPr>
        </p:nvSpPr>
        <p:spPr>
          <a:xfrm>
            <a:off x="2333625" y="5067300"/>
            <a:ext cx="6276975" cy="419100"/>
          </a:xfrm>
        </p:spPr>
        <p:txBody>
          <a:bodyPr/>
          <a:lstStyle>
            <a:lvl1pPr algn="l">
              <a:defRPr sz="1800" b="1" smtClean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 dirty="0" smtClean="0"/>
              <a:t>ERCOT TAC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97365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903FD4-A960-46E1-AC26-CA9A0E883AA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ERCOT TAC</a:t>
            </a:r>
            <a:endParaRPr lang="en-US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May 2, 2013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89145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1" y="0"/>
            <a:ext cx="2171700" cy="5791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1" y="0"/>
            <a:ext cx="6362700" cy="5791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71CAD1-0AE8-4D05-BC8E-5140B2F18C5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ERCOT TAC</a:t>
            </a:r>
            <a:endParaRPr lang="en-US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May 2, 2013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05767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976190-8F45-4345-947A-FD40B5D80AB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ERCOT TAC</a:t>
            </a:r>
            <a:endParaRPr lang="en-US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May 2, 2013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13580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A2B9DC-3DDE-4D2C-8D70-4FD60E466F8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ERCOT TAC</a:t>
            </a:r>
            <a:endParaRPr lang="en-US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May 2, 2013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83782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DEE308-8796-4A95-8E49-1B040DC7827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ERCOT TAC</a:t>
            </a:r>
            <a:endParaRPr lang="en-US" dirty="0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May 2, 2013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5536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A27BE3-3A3E-4A42-933F-2EA1189699E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ERCOT TAC</a:t>
            </a:r>
            <a:endParaRPr lang="en-US" dirty="0"/>
          </a:p>
        </p:txBody>
      </p:sp>
      <p:sp>
        <p:nvSpPr>
          <p:cNvPr id="9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May 2, 2013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14761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DE6A18-7C1C-47BD-AD0F-B438D4909C3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ERCOT TAC</a:t>
            </a:r>
            <a:endParaRPr lang="en-US" dirty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May 2, 2013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36891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BF3113-A656-489C-AB5E-4920C3DD4E8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ERCOT TAC</a:t>
            </a:r>
            <a:endParaRPr lang="en-US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May 2, 2013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77233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5211D2-8B92-4B4B-B6B0-1A174E09475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ERCOT TAC</a:t>
            </a:r>
            <a:endParaRPr lang="en-US" dirty="0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May 2, 2013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93786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927AE9-CCAF-4388-898F-27F18C5A244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ERCOT TAC</a:t>
            </a:r>
            <a:endParaRPr lang="en-US" dirty="0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May 2, 2013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83405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66800"/>
            <a:ext cx="8229600" cy="472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C3CAC7A1-EF90-4C58-B72F-0E47D222BA4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23559" name="Rectangle 7"/>
          <p:cNvSpPr>
            <a:spLocks noChangeArrowheads="1"/>
          </p:cNvSpPr>
          <p:nvPr userDrawn="1"/>
        </p:nvSpPr>
        <p:spPr bwMode="auto">
          <a:xfrm>
            <a:off x="0" y="6235700"/>
            <a:ext cx="9144000" cy="622300"/>
          </a:xfrm>
          <a:prstGeom prst="rect">
            <a:avLst/>
          </a:prstGeom>
          <a:solidFill>
            <a:srgbClr val="ECECE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pic>
        <p:nvPicPr>
          <p:cNvPr id="1029" name="Picture 8" descr="logo_C"/>
          <p:cNvPicPr>
            <a:picLocks noChangeAspect="1" noChangeArrowheads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00" y="6289675"/>
            <a:ext cx="854075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61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"/>
          </a:xfrm>
          <a:prstGeom prst="rect">
            <a:avLst/>
          </a:prstGeom>
          <a:solidFill>
            <a:srgbClr val="5469A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031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0"/>
            <a:ext cx="86868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r>
              <a:rPr lang="en-US" dirty="0" smtClean="0"/>
              <a:t>ERCOT TAC</a:t>
            </a:r>
            <a:endParaRPr lang="en-US" dirty="0"/>
          </a:p>
        </p:txBody>
      </p:sp>
      <p:sp>
        <p:nvSpPr>
          <p:cNvPr id="23563" name="Line 11"/>
          <p:cNvSpPr>
            <a:spLocks noChangeShapeType="1"/>
          </p:cNvSpPr>
          <p:nvPr userDrawn="1"/>
        </p:nvSpPr>
        <p:spPr bwMode="auto">
          <a:xfrm>
            <a:off x="1069975" y="6457950"/>
            <a:ext cx="0" cy="2190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43000" y="64579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r>
              <a:rPr lang="en-US" dirty="0" smtClean="0"/>
              <a:t>May 2, 2013</a:t>
            </a:r>
            <a:endParaRPr lang="en-US" dirty="0"/>
          </a:p>
        </p:txBody>
      </p:sp>
      <p:sp>
        <p:nvSpPr>
          <p:cNvPr id="23564" name="Line 12"/>
          <p:cNvSpPr>
            <a:spLocks noChangeShapeType="1"/>
          </p:cNvSpPr>
          <p:nvPr userDrawn="1"/>
        </p:nvSpPr>
        <p:spPr bwMode="auto">
          <a:xfrm>
            <a:off x="0" y="6731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3565" name="Rectangle 13"/>
          <p:cNvSpPr>
            <a:spLocks noChangeArrowheads="1"/>
          </p:cNvSpPr>
          <p:nvPr/>
        </p:nvSpPr>
        <p:spPr bwMode="auto">
          <a:xfrm>
            <a:off x="3429000" y="6477000"/>
            <a:ext cx="2514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fld id="{7464AA60-69B3-4E4F-B815-33C95CCF721A}" type="slidenum">
              <a:rPr lang="en-US" sz="1200"/>
              <a:pPr algn="ctr">
                <a:defRPr/>
              </a:pPr>
              <a:t>‹#›</a:t>
            </a:fld>
            <a:endParaRPr lang="en-US" sz="120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18"/>
          <p:cNvSpPr>
            <a:spLocks noGrp="1" noChangeArrowheads="1"/>
          </p:cNvSpPr>
          <p:nvPr>
            <p:ph type="ctrTitle"/>
          </p:nvPr>
        </p:nvSpPr>
        <p:spPr>
          <a:xfrm>
            <a:off x="990600" y="1962150"/>
            <a:ext cx="7924800" cy="1238250"/>
          </a:xfrm>
        </p:spPr>
        <p:txBody>
          <a:bodyPr/>
          <a:lstStyle/>
          <a:p>
            <a:pPr eaLnBrk="1" hangingPunct="1"/>
            <a:r>
              <a:rPr lang="en-US" b="1" dirty="0" smtClean="0"/>
              <a:t>Update on ERCOT </a:t>
            </a:r>
            <a:r>
              <a:rPr lang="en-US" b="1" dirty="0" smtClean="0"/>
              <a:t>Pilot Project for Fast Responding Regulation Service (FRRS)</a:t>
            </a:r>
          </a:p>
        </p:txBody>
      </p:sp>
      <p:sp>
        <p:nvSpPr>
          <p:cNvPr id="3075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990600" y="3505200"/>
            <a:ext cx="5791200" cy="1143000"/>
          </a:xfrm>
        </p:spPr>
        <p:txBody>
          <a:bodyPr/>
          <a:lstStyle/>
          <a:p>
            <a:pPr eaLnBrk="1" hangingPunct="1"/>
            <a:r>
              <a:rPr lang="en-US" sz="2400" dirty="0" smtClean="0"/>
              <a:t>TAC</a:t>
            </a:r>
            <a:endParaRPr lang="en-US" sz="2400" dirty="0" smtClean="0"/>
          </a:p>
          <a:p>
            <a:pPr eaLnBrk="1" hangingPunct="1"/>
            <a:r>
              <a:rPr lang="en-US" sz="2400" dirty="0" smtClean="0"/>
              <a:t>May 2, </a:t>
            </a:r>
            <a:r>
              <a:rPr lang="en-US" sz="2400" dirty="0" smtClean="0"/>
              <a:t>2013 </a:t>
            </a:r>
          </a:p>
          <a:p>
            <a:pPr eaLnBrk="1" hangingPunct="1"/>
            <a:endParaRPr lang="en-US" sz="2400" dirty="0" smtClean="0"/>
          </a:p>
          <a:p>
            <a:pPr eaLnBrk="1" hangingPunct="1"/>
            <a:endParaRPr 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sz="2400" dirty="0" smtClean="0"/>
              <a:t>03-07-2013 Event with high resolution data</a:t>
            </a:r>
            <a:endParaRPr lang="en-US" sz="2400" dirty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762000"/>
            <a:ext cx="8991600" cy="541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248400" y="6457950"/>
            <a:ext cx="2514600" cy="4572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ERCOT </a:t>
            </a:r>
            <a:r>
              <a:rPr lang="en-US" dirty="0" smtClean="0"/>
              <a:t>TAC</a:t>
            </a:r>
            <a:endParaRPr lang="en-US" dirty="0"/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2"/>
          </p:nvPr>
        </p:nvSpPr>
        <p:spPr>
          <a:xfrm>
            <a:off x="1143000" y="6457950"/>
            <a:ext cx="2133600" cy="47625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May 2, 2013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7421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sz="2400" dirty="0"/>
              <a:t>0</a:t>
            </a:r>
            <a:r>
              <a:rPr lang="en-US" sz="2400" dirty="0" smtClean="0"/>
              <a:t>3-15-2013 Event with high resolution data</a:t>
            </a:r>
            <a:endParaRPr lang="en-US" sz="2400" dirty="0"/>
          </a:p>
        </p:txBody>
      </p:sp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2000"/>
            <a:ext cx="8915400" cy="533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248400" y="6457950"/>
            <a:ext cx="2514600" cy="4572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ERCOT </a:t>
            </a:r>
            <a:r>
              <a:rPr lang="en-US" dirty="0" smtClean="0"/>
              <a:t>TAC</a:t>
            </a:r>
            <a:endParaRPr lang="en-US" dirty="0"/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2"/>
          </p:nvPr>
        </p:nvSpPr>
        <p:spPr>
          <a:xfrm>
            <a:off x="1143000" y="6457950"/>
            <a:ext cx="2133600" cy="47625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May 2, 2013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6572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sz="2400" dirty="0" smtClean="0"/>
              <a:t>04-09-2013 event with high resolution data</a:t>
            </a:r>
            <a:endParaRPr lang="en-US" sz="2400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1998"/>
            <a:ext cx="8915400" cy="54102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Date Placeholder 4"/>
          <p:cNvSpPr>
            <a:spLocks noGrp="1"/>
          </p:cNvSpPr>
          <p:nvPr>
            <p:ph type="dt" sz="half" idx="12"/>
          </p:nvPr>
        </p:nvSpPr>
        <p:spPr>
          <a:xfrm>
            <a:off x="1143000" y="6457950"/>
            <a:ext cx="2133600" cy="47625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May 2, 2013</a:t>
            </a:r>
            <a:endParaRPr lang="en-US" dirty="0"/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248400" y="6457950"/>
            <a:ext cx="2514600" cy="4572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ERCOT </a:t>
            </a:r>
            <a:r>
              <a:rPr lang="en-US" dirty="0" smtClean="0"/>
              <a:t>TAC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4253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sz="3200" dirty="0" smtClean="0"/>
              <a:t>03-29-2013 High </a:t>
            </a:r>
            <a:r>
              <a:rPr lang="en-US" sz="3200" dirty="0"/>
              <a:t>F</a:t>
            </a:r>
            <a:r>
              <a:rPr lang="en-US" sz="3200" dirty="0" smtClean="0"/>
              <a:t>requency </a:t>
            </a:r>
            <a:r>
              <a:rPr lang="en-US" sz="3200" dirty="0"/>
              <a:t>E</a:t>
            </a:r>
            <a:r>
              <a:rPr lang="en-US" sz="3200" dirty="0" smtClean="0"/>
              <a:t>vent</a:t>
            </a:r>
            <a:endParaRPr lang="en-US" sz="32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650" y="1020762"/>
            <a:ext cx="8901113" cy="4822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Date Placeholder 4"/>
          <p:cNvSpPr>
            <a:spLocks noGrp="1"/>
          </p:cNvSpPr>
          <p:nvPr>
            <p:ph type="dt" sz="half" idx="12"/>
          </p:nvPr>
        </p:nvSpPr>
        <p:spPr>
          <a:xfrm>
            <a:off x="1143000" y="6457950"/>
            <a:ext cx="2133600" cy="47625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May 2, 2013</a:t>
            </a:r>
            <a:endParaRPr lang="en-US" dirty="0"/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248400" y="6457950"/>
            <a:ext cx="2514600" cy="4572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ERCOT </a:t>
            </a:r>
            <a:r>
              <a:rPr lang="en-US" dirty="0" smtClean="0"/>
              <a:t>TAC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3575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sz="2400" dirty="0" smtClean="0"/>
              <a:t>03-30-2013 </a:t>
            </a:r>
            <a:r>
              <a:rPr lang="en-US" sz="2400" dirty="0"/>
              <a:t>High Frequency Event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838200"/>
            <a:ext cx="8458200" cy="4767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Date Placeholder 4"/>
          <p:cNvSpPr>
            <a:spLocks noGrp="1"/>
          </p:cNvSpPr>
          <p:nvPr>
            <p:ph type="dt" sz="half" idx="12"/>
          </p:nvPr>
        </p:nvSpPr>
        <p:spPr>
          <a:xfrm>
            <a:off x="1143000" y="6457950"/>
            <a:ext cx="2133600" cy="47625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May 2, 2013</a:t>
            </a:r>
            <a:endParaRPr lang="en-US" dirty="0"/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248400" y="6457950"/>
            <a:ext cx="2514600" cy="4572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ERCOT </a:t>
            </a:r>
            <a:r>
              <a:rPr lang="en-US" dirty="0" smtClean="0"/>
              <a:t>TAC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3575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ERCOT </a:t>
            </a:r>
            <a:r>
              <a:rPr lang="en-US" dirty="0" smtClean="0"/>
              <a:t>TAC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May 2, 2013</a:t>
            </a:r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914400"/>
            <a:ext cx="8686800" cy="457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914400"/>
            <a:ext cx="8686800" cy="457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62000"/>
            <a:ext cx="8991600" cy="495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60" y="792413"/>
            <a:ext cx="8991600" cy="495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17060" y="5739726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Frequency</a:t>
            </a:r>
            <a:r>
              <a:rPr lang="en-US" b="1" dirty="0" smtClean="0"/>
              <a:t>     </a:t>
            </a:r>
            <a:r>
              <a:rPr lang="en-US" b="1" dirty="0" smtClean="0">
                <a:solidFill>
                  <a:srgbClr val="0000CC"/>
                </a:solidFill>
              </a:rPr>
              <a:t>FRRS-Up Deployed      </a:t>
            </a:r>
            <a:r>
              <a:rPr lang="en-US" b="1" dirty="0" smtClean="0">
                <a:solidFill>
                  <a:srgbClr val="990033"/>
                </a:solidFill>
              </a:rPr>
              <a:t>FRRS  </a:t>
            </a:r>
            <a:r>
              <a:rPr lang="en-US" b="1" dirty="0">
                <a:solidFill>
                  <a:srgbClr val="990033"/>
                </a:solidFill>
              </a:rPr>
              <a:t>Response </a:t>
            </a:r>
            <a:r>
              <a:rPr lang="en-US" b="1" dirty="0" smtClean="0">
                <a:solidFill>
                  <a:srgbClr val="990033"/>
                </a:solidFill>
              </a:rPr>
              <a:t>      </a:t>
            </a:r>
            <a:r>
              <a:rPr lang="en-US" b="1" dirty="0" smtClean="0">
                <a:solidFill>
                  <a:srgbClr val="00FF00"/>
                </a:solidFill>
              </a:rPr>
              <a:t>Regulation Deployed </a:t>
            </a:r>
            <a:endParaRPr lang="en-US" b="1" dirty="0">
              <a:solidFill>
                <a:srgbClr val="00FF00"/>
              </a:solidFill>
            </a:endParaRPr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152400" y="152400"/>
            <a:ext cx="8839200" cy="533400"/>
          </a:xfrm>
        </p:spPr>
        <p:txBody>
          <a:bodyPr>
            <a:noAutofit/>
          </a:bodyPr>
          <a:lstStyle/>
          <a:p>
            <a:pPr algn="ctr"/>
            <a:r>
              <a:rPr lang="en-US" sz="2800" dirty="0" smtClean="0"/>
              <a:t>Effect of FRRS-Up on Frequency and </a:t>
            </a:r>
            <a:r>
              <a:rPr lang="en-US" sz="2800" dirty="0" err="1" smtClean="0"/>
              <a:t>Reg</a:t>
            </a:r>
            <a:r>
              <a:rPr lang="en-US" sz="2800" dirty="0" smtClean="0"/>
              <a:t>-Up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7939131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ERCOT </a:t>
            </a:r>
            <a:r>
              <a:rPr lang="en-US" dirty="0" smtClean="0"/>
              <a:t>TAC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May 2, 2013</a:t>
            </a:r>
            <a:endParaRPr lang="en-US" dirty="0"/>
          </a:p>
        </p:txBody>
      </p:sp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755175"/>
            <a:ext cx="8991600" cy="49785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85299" y="5733745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Frequency</a:t>
            </a:r>
            <a:r>
              <a:rPr lang="en-US" b="1" dirty="0" smtClean="0"/>
              <a:t>     </a:t>
            </a:r>
            <a:r>
              <a:rPr lang="en-US" b="1" dirty="0" smtClean="0">
                <a:solidFill>
                  <a:srgbClr val="0000CC"/>
                </a:solidFill>
              </a:rPr>
              <a:t>FRRS-Up Deployed      </a:t>
            </a:r>
            <a:r>
              <a:rPr lang="en-US" b="1" dirty="0" smtClean="0">
                <a:solidFill>
                  <a:srgbClr val="990033"/>
                </a:solidFill>
              </a:rPr>
              <a:t>FRRS  Response       </a:t>
            </a:r>
            <a:r>
              <a:rPr lang="en-US" b="1" dirty="0" smtClean="0">
                <a:solidFill>
                  <a:srgbClr val="00FF00"/>
                </a:solidFill>
              </a:rPr>
              <a:t>Regulation Deployed </a:t>
            </a:r>
            <a:endParaRPr lang="en-US" b="1" dirty="0">
              <a:solidFill>
                <a:srgbClr val="00FF00"/>
              </a:solidFill>
            </a:endParaRPr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52400" y="152400"/>
            <a:ext cx="8839200" cy="533400"/>
          </a:xfrm>
        </p:spPr>
        <p:txBody>
          <a:bodyPr>
            <a:noAutofit/>
          </a:bodyPr>
          <a:lstStyle/>
          <a:p>
            <a:pPr algn="ctr"/>
            <a:r>
              <a:rPr lang="en-US" sz="2400" dirty="0" smtClean="0"/>
              <a:t>Effect of FRRS-Up on Frequency and </a:t>
            </a:r>
            <a:r>
              <a:rPr lang="en-US" sz="2400" dirty="0" err="1" smtClean="0"/>
              <a:t>Reg</a:t>
            </a:r>
            <a:r>
              <a:rPr lang="en-US" sz="2400" dirty="0" smtClean="0"/>
              <a:t>-Up…..</a:t>
            </a:r>
            <a:r>
              <a:rPr lang="en-US" sz="2400" dirty="0" err="1" smtClean="0"/>
              <a:t>cntd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381907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ERCOT </a:t>
            </a:r>
            <a:r>
              <a:rPr lang="en-US" dirty="0" smtClean="0"/>
              <a:t>TAC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May 2, 2013</a:t>
            </a:r>
            <a:endParaRPr lang="en-US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990600" y="76199"/>
            <a:ext cx="7467600" cy="542499"/>
          </a:xfrm>
        </p:spPr>
        <p:txBody>
          <a:bodyPr/>
          <a:lstStyle/>
          <a:p>
            <a:pPr algn="ctr" eaLnBrk="1" hangingPunct="1"/>
            <a:r>
              <a:rPr lang="en-US" sz="3600" b="0" dirty="0" smtClean="0"/>
              <a:t/>
            </a:r>
            <a:br>
              <a:rPr lang="en-US" sz="3600" b="0" dirty="0" smtClean="0"/>
            </a:br>
            <a:r>
              <a:rPr lang="en-US" sz="3600" b="0" dirty="0"/>
              <a:t/>
            </a:r>
            <a:br>
              <a:rPr lang="en-US" sz="3600" b="0" dirty="0"/>
            </a:br>
            <a:r>
              <a:rPr lang="en-US" sz="3600" b="0" dirty="0" smtClean="0"/>
              <a:t/>
            </a:r>
            <a:br>
              <a:rPr lang="en-US" sz="3600" b="0" dirty="0" smtClean="0"/>
            </a:br>
            <a:r>
              <a:rPr lang="en-US" sz="3600" b="0" dirty="0"/>
              <a:t/>
            </a:r>
            <a:br>
              <a:rPr lang="en-US" sz="3600" b="0" dirty="0"/>
            </a:br>
            <a:r>
              <a:rPr lang="en-US" sz="3600" b="0" dirty="0" smtClean="0"/>
              <a:t>                                                 </a:t>
            </a:r>
            <a:r>
              <a:rPr lang="en-US" sz="2800" b="0" dirty="0" smtClean="0"/>
              <a:t>FRRS Impact on </a:t>
            </a:r>
            <a:r>
              <a:rPr lang="en-US" sz="2800" b="0" dirty="0" err="1" smtClean="0"/>
              <a:t>Reg</a:t>
            </a:r>
            <a:r>
              <a:rPr lang="en-US" sz="2800" b="0" dirty="0" smtClean="0"/>
              <a:t>-Up </a:t>
            </a:r>
            <a:r>
              <a:rPr lang="en-US" sz="2800" b="0" dirty="0" smtClean="0"/>
              <a:t>Deployments</a:t>
            </a:r>
            <a:endParaRPr lang="en-US" sz="2800" dirty="0" smtClean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838200"/>
            <a:ext cx="8763000" cy="52577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15070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/>
          </p:nvPr>
        </p:nvSpPr>
        <p:spPr>
          <a:xfrm>
            <a:off x="990600" y="76199"/>
            <a:ext cx="6781800" cy="542499"/>
          </a:xfrm>
        </p:spPr>
        <p:txBody>
          <a:bodyPr/>
          <a:lstStyle/>
          <a:p>
            <a:pPr algn="ctr" eaLnBrk="1" hangingPunct="1"/>
            <a:r>
              <a:rPr lang="en-US" sz="3600" dirty="0" smtClean="0"/>
              <a:t>                                                     Next Steps</a:t>
            </a:r>
          </a:p>
        </p:txBody>
      </p:sp>
      <p:sp>
        <p:nvSpPr>
          <p:cNvPr id="18435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800" y="838200"/>
            <a:ext cx="8382000" cy="5334000"/>
          </a:xfrm>
        </p:spPr>
        <p:txBody>
          <a:bodyPr/>
          <a:lstStyle/>
          <a:p>
            <a:pPr marL="342900" indent="-342900" algn="just" eaLnBrk="1" hangingPunct="1">
              <a:spcBef>
                <a:spcPts val="0"/>
              </a:spcBef>
              <a:buFont typeface="Arial" pitchFamily="34" charset="0"/>
              <a:buChar char="•"/>
            </a:pPr>
            <a:r>
              <a:rPr lang="en-US" sz="2800" b="0" dirty="0" smtClean="0"/>
              <a:t>Continue to evaluate and share FRRS Pilot data with various stake-holder groups</a:t>
            </a:r>
          </a:p>
          <a:p>
            <a:pPr marL="342900" indent="-342900" algn="just" eaLnBrk="1" hangingPunct="1">
              <a:spcBef>
                <a:spcPts val="0"/>
              </a:spcBef>
              <a:buFont typeface="Arial" pitchFamily="34" charset="0"/>
              <a:buChar char="•"/>
            </a:pPr>
            <a:endParaRPr lang="en-US" sz="2800" b="0" dirty="0"/>
          </a:p>
          <a:p>
            <a:pPr marL="342900" indent="-342900" algn="just" eaLnBrk="1" hangingPunct="1">
              <a:spcBef>
                <a:spcPts val="0"/>
              </a:spcBef>
              <a:buFont typeface="Arial" pitchFamily="34" charset="0"/>
              <a:buChar char="•"/>
            </a:pPr>
            <a:r>
              <a:rPr lang="en-US" sz="2800" b="0" dirty="0" smtClean="0"/>
              <a:t>Post Preliminary (3 month) report on Pilot in early June. </a:t>
            </a:r>
          </a:p>
          <a:p>
            <a:pPr marL="342900" indent="-342900" algn="just" eaLnBrk="1" hangingPunct="1">
              <a:spcBef>
                <a:spcPts val="0"/>
              </a:spcBef>
              <a:buFont typeface="Arial" pitchFamily="34" charset="0"/>
              <a:buChar char="•"/>
            </a:pPr>
            <a:endParaRPr lang="en-US" sz="2800" b="0" dirty="0" smtClean="0"/>
          </a:p>
          <a:p>
            <a:pPr marL="342900" indent="-342900" algn="just" eaLnBrk="1" hangingPunct="1">
              <a:spcBef>
                <a:spcPts val="0"/>
              </a:spcBef>
              <a:buFont typeface="Arial" pitchFamily="34" charset="0"/>
              <a:buChar char="•"/>
            </a:pPr>
            <a:r>
              <a:rPr lang="en-US" sz="2800" b="0" dirty="0" smtClean="0"/>
              <a:t>Perform cost benefit analysis prior to July 2013 </a:t>
            </a:r>
            <a:r>
              <a:rPr lang="en-US" sz="2800" b="0" dirty="0" smtClean="0"/>
              <a:t>Board </a:t>
            </a:r>
            <a:r>
              <a:rPr lang="en-US" sz="2800" b="0" dirty="0" smtClean="0"/>
              <a:t>meeting</a:t>
            </a:r>
          </a:p>
          <a:p>
            <a:pPr marL="342900" indent="-342900" algn="just" eaLnBrk="1" hangingPunct="1">
              <a:spcBef>
                <a:spcPts val="0"/>
              </a:spcBef>
              <a:buFont typeface="Arial" pitchFamily="34" charset="0"/>
              <a:buChar char="•"/>
            </a:pPr>
            <a:endParaRPr lang="en-US" sz="2800" b="0" dirty="0" smtClean="0"/>
          </a:p>
          <a:p>
            <a:pPr marL="342900" indent="-342900" algn="just" eaLnBrk="1" hangingPunct="1">
              <a:spcBef>
                <a:spcPts val="0"/>
              </a:spcBef>
              <a:buFont typeface="Arial" pitchFamily="34" charset="0"/>
              <a:buChar char="•"/>
            </a:pPr>
            <a:r>
              <a:rPr lang="en-US" sz="2800" b="0" dirty="0" smtClean="0"/>
              <a:t>Obtain </a:t>
            </a:r>
            <a:r>
              <a:rPr lang="en-US" sz="2800" b="0" dirty="0" smtClean="0"/>
              <a:t>feedback on cost benefit analysis approach. </a:t>
            </a:r>
          </a:p>
          <a:p>
            <a:pPr marL="342900" indent="-342900" algn="just" eaLnBrk="1" hangingPunct="1">
              <a:spcBef>
                <a:spcPts val="0"/>
              </a:spcBef>
              <a:buFont typeface="Arial" pitchFamily="34" charset="0"/>
              <a:buChar char="•"/>
            </a:pPr>
            <a:endParaRPr lang="en-US" sz="2000" b="0" dirty="0" smtClean="0"/>
          </a:p>
          <a:p>
            <a:pPr marL="342900" indent="-342900" algn="just" eaLnBrk="1" hangingPunct="1">
              <a:spcBef>
                <a:spcPts val="0"/>
              </a:spcBef>
              <a:buFont typeface="Arial" pitchFamily="34" charset="0"/>
              <a:buChar char="•"/>
            </a:pPr>
            <a:endParaRPr lang="en-US" sz="2000" b="0" dirty="0" smtClean="0"/>
          </a:p>
          <a:p>
            <a:pPr marL="342900" indent="-342900" algn="just" eaLnBrk="1" hangingPunct="1">
              <a:spcBef>
                <a:spcPts val="0"/>
              </a:spcBef>
              <a:buFont typeface="Arial" pitchFamily="34" charset="0"/>
              <a:buChar char="•"/>
            </a:pPr>
            <a:endParaRPr lang="en-US" sz="2000" b="0" dirty="0" smtClean="0"/>
          </a:p>
          <a:p>
            <a:pPr algn="just" eaLnBrk="1" hangingPunct="1"/>
            <a:endParaRPr lang="en-US" sz="2000" b="0" dirty="0" smtClean="0"/>
          </a:p>
          <a:p>
            <a:pPr algn="just" eaLnBrk="1" hangingPunct="1"/>
            <a:r>
              <a:rPr lang="en-US" sz="2000" b="0" dirty="0" smtClean="0"/>
              <a:t> </a:t>
            </a:r>
          </a:p>
        </p:txBody>
      </p:sp>
      <p:sp>
        <p:nvSpPr>
          <p:cNvPr id="18436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5334000" y="6457950"/>
            <a:ext cx="34290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dirty="0" smtClean="0">
                <a:solidFill>
                  <a:srgbClr val="000000"/>
                </a:solidFill>
              </a:rPr>
              <a:t>ERCOT </a:t>
            </a:r>
            <a:r>
              <a:rPr lang="en-US" dirty="0" smtClean="0">
                <a:solidFill>
                  <a:srgbClr val="000000"/>
                </a:solidFill>
              </a:rPr>
              <a:t>TAC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solidFill>
                  <a:srgbClr val="000000"/>
                </a:solidFill>
              </a:rPr>
              <a:t>May 2, 2013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4850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/>
          </p:nvPr>
        </p:nvSpPr>
        <p:spPr>
          <a:xfrm>
            <a:off x="1295400" y="0"/>
            <a:ext cx="6781800" cy="609600"/>
          </a:xfrm>
        </p:spPr>
        <p:txBody>
          <a:bodyPr/>
          <a:lstStyle/>
          <a:p>
            <a:pPr algn="ctr" eaLnBrk="1" hangingPunct="1"/>
            <a:r>
              <a:rPr lang="en-US" sz="2800" dirty="0" smtClean="0"/>
              <a:t>Stakeholder Review Process</a:t>
            </a:r>
          </a:p>
        </p:txBody>
      </p:sp>
      <p:sp>
        <p:nvSpPr>
          <p:cNvPr id="18435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800" y="838200"/>
            <a:ext cx="8382000" cy="5334000"/>
          </a:xfrm>
        </p:spPr>
        <p:txBody>
          <a:bodyPr>
            <a:normAutofit fontScale="77500" lnSpcReduction="20000"/>
          </a:bodyPr>
          <a:lstStyle/>
          <a:p>
            <a:pPr marL="342900" indent="-342900" algn="just" eaLnBrk="1" hangingPunct="1">
              <a:spcBef>
                <a:spcPts val="0"/>
              </a:spcBef>
              <a:buFont typeface="Arial" pitchFamily="34" charset="0"/>
              <a:buChar char="•"/>
            </a:pPr>
            <a:r>
              <a:rPr lang="en-US" sz="2800" b="0" dirty="0" smtClean="0"/>
              <a:t>In </a:t>
            </a:r>
            <a:r>
              <a:rPr lang="en-US" sz="2800" b="0" dirty="0"/>
              <a:t>March and </a:t>
            </a:r>
            <a:r>
              <a:rPr lang="en-US" sz="2800" b="0" dirty="0" smtClean="0"/>
              <a:t>April, ERCOT</a:t>
            </a:r>
            <a:r>
              <a:rPr lang="en-US" sz="2800" b="0" dirty="0" smtClean="0"/>
              <a:t> presented </a:t>
            </a:r>
            <a:r>
              <a:rPr lang="en-US" sz="2800" b="0" dirty="0" smtClean="0"/>
              <a:t>and </a:t>
            </a:r>
            <a:r>
              <a:rPr lang="en-US" sz="2800" b="0" dirty="0" smtClean="0"/>
              <a:t>discussed </a:t>
            </a:r>
            <a:r>
              <a:rPr lang="en-US" sz="2800" b="0" dirty="0" smtClean="0"/>
              <a:t>updates on </a:t>
            </a:r>
            <a:r>
              <a:rPr lang="en-US" sz="2800" b="0" dirty="0" smtClean="0"/>
              <a:t>the FRRS-pilot with </a:t>
            </a:r>
            <a:r>
              <a:rPr lang="en-US" sz="2800" b="0" dirty="0" smtClean="0"/>
              <a:t>ETWG and </a:t>
            </a:r>
            <a:r>
              <a:rPr lang="en-US" sz="2800" b="0" dirty="0" smtClean="0"/>
              <a:t>PDCWG.  (Actual performance data was reviewed.) </a:t>
            </a:r>
            <a:endParaRPr lang="en-US" sz="2800" b="0" dirty="0" smtClean="0"/>
          </a:p>
          <a:p>
            <a:pPr marL="342900" indent="-342900" algn="just" eaLnBrk="1" hangingPunct="1">
              <a:spcBef>
                <a:spcPts val="0"/>
              </a:spcBef>
              <a:buFont typeface="Arial" pitchFamily="34" charset="0"/>
              <a:buChar char="•"/>
            </a:pPr>
            <a:endParaRPr lang="en-US" sz="2800" b="0" dirty="0" smtClean="0"/>
          </a:p>
          <a:p>
            <a:pPr marL="342900" indent="-342900" algn="just" eaLnBrk="1" hangingPunct="1">
              <a:spcBef>
                <a:spcPts val="0"/>
              </a:spcBef>
              <a:buFont typeface="Arial" pitchFamily="34" charset="0"/>
              <a:buChar char="•"/>
            </a:pPr>
            <a:r>
              <a:rPr lang="en-US" sz="2800" b="0" dirty="0" smtClean="0"/>
              <a:t>WMS -- May 8</a:t>
            </a:r>
            <a:endParaRPr lang="en-US" sz="2800" b="0" dirty="0" smtClean="0"/>
          </a:p>
          <a:p>
            <a:pPr marL="342900" indent="-342900" algn="just" eaLnBrk="1" hangingPunct="1">
              <a:spcBef>
                <a:spcPts val="0"/>
              </a:spcBef>
              <a:buFont typeface="Arial" pitchFamily="34" charset="0"/>
              <a:buChar char="•"/>
            </a:pPr>
            <a:endParaRPr lang="en-US" sz="2800" b="0" dirty="0" smtClean="0"/>
          </a:p>
          <a:p>
            <a:pPr marL="342900" indent="-342900" algn="just" eaLnBrk="1" hangingPunct="1">
              <a:spcBef>
                <a:spcPts val="0"/>
              </a:spcBef>
              <a:buFont typeface="Arial" pitchFamily="34" charset="0"/>
              <a:buChar char="•"/>
            </a:pPr>
            <a:r>
              <a:rPr lang="en-US" sz="2800" b="0" dirty="0" smtClean="0"/>
              <a:t>ROS -- May 9</a:t>
            </a:r>
            <a:r>
              <a:rPr lang="en-US" sz="2800" b="0" dirty="0" smtClean="0"/>
              <a:t> </a:t>
            </a:r>
            <a:endParaRPr lang="en-US" sz="2800" b="0" dirty="0" smtClean="0"/>
          </a:p>
          <a:p>
            <a:pPr marL="342900" indent="-342900" algn="just" eaLnBrk="1" hangingPunct="1">
              <a:spcBef>
                <a:spcPts val="0"/>
              </a:spcBef>
              <a:buFont typeface="Arial" pitchFamily="34" charset="0"/>
              <a:buChar char="•"/>
            </a:pPr>
            <a:endParaRPr lang="en-US" sz="2800" b="0" dirty="0" smtClean="0"/>
          </a:p>
          <a:p>
            <a:pPr marL="342900" indent="-342900" algn="just" eaLnBrk="1" hangingPunct="1">
              <a:spcBef>
                <a:spcPts val="0"/>
              </a:spcBef>
              <a:buFont typeface="Arial" pitchFamily="34" charset="0"/>
              <a:buChar char="•"/>
            </a:pPr>
            <a:r>
              <a:rPr lang="en-US" sz="2800" b="0" dirty="0" smtClean="0"/>
              <a:t>BOD </a:t>
            </a:r>
            <a:r>
              <a:rPr lang="en-US" sz="2800" b="0" dirty="0" smtClean="0"/>
              <a:t>-- May </a:t>
            </a:r>
            <a:r>
              <a:rPr lang="en-US" sz="2800" b="0" dirty="0" smtClean="0"/>
              <a:t>14 (General update, Heads-up on decision required at July BOD meeting</a:t>
            </a:r>
            <a:r>
              <a:rPr lang="en-US" sz="2800" b="0" dirty="0" smtClean="0"/>
              <a:t>)  Current Pilot end date is August 23, 2013.</a:t>
            </a:r>
          </a:p>
          <a:p>
            <a:pPr marL="342900" indent="-342900" algn="just" eaLnBrk="1" hangingPunct="1">
              <a:spcBef>
                <a:spcPts val="0"/>
              </a:spcBef>
              <a:buFont typeface="Arial" pitchFamily="34" charset="0"/>
              <a:buChar char="•"/>
            </a:pPr>
            <a:endParaRPr lang="en-US" sz="2800" b="0" dirty="0" smtClean="0"/>
          </a:p>
          <a:p>
            <a:pPr marL="342900" indent="-342900" algn="just" eaLnBrk="1" hangingPunct="1">
              <a:spcBef>
                <a:spcPts val="0"/>
              </a:spcBef>
              <a:buFont typeface="Arial" pitchFamily="34" charset="0"/>
              <a:buChar char="•"/>
            </a:pPr>
            <a:r>
              <a:rPr lang="en-US" sz="2800" b="0" dirty="0" smtClean="0"/>
              <a:t>Additional discussions planned for stakeholder meetings in June 2013</a:t>
            </a:r>
          </a:p>
          <a:p>
            <a:pPr marL="342900" indent="-342900" algn="just" eaLnBrk="1" hangingPunct="1">
              <a:spcBef>
                <a:spcPts val="0"/>
              </a:spcBef>
              <a:buFont typeface="Arial" pitchFamily="34" charset="0"/>
              <a:buChar char="•"/>
            </a:pPr>
            <a:endParaRPr lang="en-US" sz="2800" b="0" dirty="0" smtClean="0"/>
          </a:p>
          <a:p>
            <a:pPr marL="342900" indent="-342900" algn="just" eaLnBrk="1" hangingPunct="1">
              <a:spcBef>
                <a:spcPts val="0"/>
              </a:spcBef>
              <a:buFont typeface="Arial" pitchFamily="34" charset="0"/>
              <a:buChar char="•"/>
            </a:pPr>
            <a:r>
              <a:rPr lang="en-US" sz="2800" b="0" dirty="0" smtClean="0"/>
              <a:t>July BOD meeting - - provide options. </a:t>
            </a:r>
            <a:endParaRPr lang="en-US" sz="2800" b="0" dirty="0" smtClean="0"/>
          </a:p>
          <a:p>
            <a:pPr marL="342900" indent="-342900" algn="just" eaLnBrk="1" hangingPunct="1">
              <a:spcBef>
                <a:spcPts val="0"/>
              </a:spcBef>
              <a:buFont typeface="Arial" pitchFamily="34" charset="0"/>
              <a:buChar char="•"/>
            </a:pPr>
            <a:endParaRPr lang="en-US" sz="2000" b="0" dirty="0" smtClean="0"/>
          </a:p>
          <a:p>
            <a:pPr algn="just" eaLnBrk="1" hangingPunct="1"/>
            <a:endParaRPr lang="en-US" sz="2000" b="0" dirty="0" smtClean="0"/>
          </a:p>
          <a:p>
            <a:pPr algn="just" eaLnBrk="1" hangingPunct="1"/>
            <a:r>
              <a:rPr lang="en-US" sz="2000" b="0" dirty="0" smtClean="0"/>
              <a:t> </a:t>
            </a:r>
          </a:p>
        </p:txBody>
      </p:sp>
      <p:sp>
        <p:nvSpPr>
          <p:cNvPr id="18436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5334000" y="6457950"/>
            <a:ext cx="34290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dirty="0" smtClean="0">
                <a:solidFill>
                  <a:srgbClr val="000000"/>
                </a:solidFill>
              </a:rPr>
              <a:t>ERCOT </a:t>
            </a:r>
            <a:r>
              <a:rPr lang="en-US" dirty="0" smtClean="0">
                <a:solidFill>
                  <a:srgbClr val="000000"/>
                </a:solidFill>
              </a:rPr>
              <a:t>TAC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solidFill>
                  <a:srgbClr val="000000"/>
                </a:solidFill>
              </a:rPr>
              <a:t>May 2, 2013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9255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7848600" cy="685800"/>
          </a:xfrm>
        </p:spPr>
        <p:txBody>
          <a:bodyPr/>
          <a:lstStyle/>
          <a:p>
            <a:pPr algn="ctr" eaLnBrk="1" hangingPunct="1"/>
            <a:r>
              <a:rPr lang="en-US" sz="3600" b="0" dirty="0" smtClean="0"/>
              <a:t>Objective</a:t>
            </a:r>
            <a:r>
              <a:rPr lang="en-US" sz="3200" b="0" dirty="0" smtClean="0"/>
              <a:t> </a:t>
            </a:r>
          </a:p>
        </p:txBody>
      </p:sp>
      <p:sp>
        <p:nvSpPr>
          <p:cNvPr id="4099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400" y="838200"/>
            <a:ext cx="8382000" cy="5257800"/>
          </a:xfrm>
        </p:spPr>
        <p:txBody>
          <a:bodyPr/>
          <a:lstStyle/>
          <a:p>
            <a:pPr eaLnBrk="1" hangingPunct="1">
              <a:lnSpc>
                <a:spcPct val="150000"/>
              </a:lnSpc>
            </a:pPr>
            <a:endParaRPr lang="en-US" sz="2000" b="0" dirty="0" smtClean="0"/>
          </a:p>
          <a:p>
            <a:pPr marL="342900" indent="-342900" eaLnBrk="1" hangingPunct="1">
              <a:lnSpc>
                <a:spcPct val="150000"/>
              </a:lnSpc>
              <a:buFont typeface="Arial Black" pitchFamily="34" charset="0"/>
              <a:buAutoNum type="arabicPeriod"/>
            </a:pPr>
            <a:r>
              <a:rPr lang="en-US" sz="2000" b="0" dirty="0" smtClean="0"/>
              <a:t>Overview</a:t>
            </a:r>
          </a:p>
          <a:p>
            <a:pPr marL="342900" indent="-342900" eaLnBrk="1" hangingPunct="1">
              <a:lnSpc>
                <a:spcPct val="150000"/>
              </a:lnSpc>
              <a:buFont typeface="Arial Black" pitchFamily="34" charset="0"/>
              <a:buAutoNum type="arabicPeriod"/>
            </a:pPr>
            <a:r>
              <a:rPr lang="en-US" sz="2000" b="0" dirty="0" smtClean="0"/>
              <a:t>FRRS-up </a:t>
            </a:r>
            <a:r>
              <a:rPr lang="en-US" sz="2000" b="0" dirty="0" smtClean="0"/>
              <a:t>Response to sudden large low Frequency Events </a:t>
            </a:r>
          </a:p>
          <a:p>
            <a:pPr marL="342900" indent="-342900" eaLnBrk="1" hangingPunct="1">
              <a:lnSpc>
                <a:spcPct val="150000"/>
              </a:lnSpc>
              <a:buFont typeface="Arial Black" pitchFamily="34" charset="0"/>
              <a:buAutoNum type="arabicPeriod"/>
            </a:pPr>
            <a:r>
              <a:rPr lang="en-US" sz="2000" b="0" dirty="0" smtClean="0"/>
              <a:t>Measuring ERCOT deployed FRRS-up against rate of change </a:t>
            </a:r>
            <a:r>
              <a:rPr lang="en-US" sz="2000" b="0" dirty="0" smtClean="0"/>
              <a:t>of </a:t>
            </a:r>
            <a:r>
              <a:rPr lang="en-US" sz="2000" b="0" dirty="0" smtClean="0"/>
              <a:t>Regulation-up deployment  </a:t>
            </a:r>
          </a:p>
          <a:p>
            <a:pPr marL="342900" indent="-342900" eaLnBrk="1" hangingPunct="1">
              <a:lnSpc>
                <a:spcPct val="150000"/>
              </a:lnSpc>
              <a:buFont typeface="Arial Black" pitchFamily="34" charset="0"/>
              <a:buAutoNum type="arabicPeriod"/>
            </a:pPr>
            <a:r>
              <a:rPr lang="en-US" sz="2000" b="0" dirty="0" smtClean="0"/>
              <a:t>Next Steps</a:t>
            </a:r>
          </a:p>
          <a:p>
            <a:pPr marL="342900" indent="-342900" eaLnBrk="1" hangingPunct="1">
              <a:lnSpc>
                <a:spcPct val="150000"/>
              </a:lnSpc>
              <a:buFont typeface="Arial Black" pitchFamily="34" charset="0"/>
              <a:buAutoNum type="arabicPeriod"/>
            </a:pPr>
            <a:r>
              <a:rPr lang="en-US" sz="2000" b="0" dirty="0" smtClean="0"/>
              <a:t>Stakeholder </a:t>
            </a:r>
            <a:r>
              <a:rPr lang="en-US" sz="2000" b="0" dirty="0"/>
              <a:t>Review </a:t>
            </a:r>
            <a:r>
              <a:rPr lang="en-US" sz="2000" b="0" dirty="0" smtClean="0"/>
              <a:t>Process</a:t>
            </a:r>
            <a:endParaRPr lang="en-US" sz="2000" b="0" dirty="0" smtClean="0"/>
          </a:p>
          <a:p>
            <a:pPr marL="342900" indent="-342900" eaLnBrk="1" hangingPunct="1">
              <a:lnSpc>
                <a:spcPct val="150000"/>
              </a:lnSpc>
              <a:buFont typeface="Arial Black" pitchFamily="34" charset="0"/>
              <a:buAutoNum type="arabicPeriod"/>
            </a:pPr>
            <a:r>
              <a:rPr lang="en-US" sz="2000" b="0" dirty="0" smtClean="0"/>
              <a:t>Questions</a:t>
            </a:r>
            <a:endParaRPr lang="en-US" sz="2000" b="0" dirty="0" smtClean="0"/>
          </a:p>
          <a:p>
            <a:pPr marL="342900" indent="-342900" eaLnBrk="1" hangingPunct="1">
              <a:lnSpc>
                <a:spcPct val="150000"/>
              </a:lnSpc>
              <a:buFont typeface="Arial Black" pitchFamily="34" charset="0"/>
              <a:buAutoNum type="arabicPeriod"/>
            </a:pPr>
            <a:endParaRPr lang="en-US" sz="2000" b="0" dirty="0" smtClean="0"/>
          </a:p>
          <a:p>
            <a:pPr marL="342900" indent="-342900" eaLnBrk="1" hangingPunct="1"/>
            <a:endParaRPr lang="en-US" dirty="0" smtClean="0"/>
          </a:p>
          <a:p>
            <a:pPr marL="342900" indent="-342900" eaLnBrk="1" hangingPunct="1"/>
            <a:endParaRPr lang="en-US" dirty="0" smtClean="0"/>
          </a:p>
        </p:txBody>
      </p:sp>
      <p:sp>
        <p:nvSpPr>
          <p:cNvPr id="4100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5791200" y="6457950"/>
            <a:ext cx="29718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dirty="0" smtClean="0"/>
              <a:t>ERCOT </a:t>
            </a:r>
            <a:r>
              <a:rPr lang="en-US" dirty="0" smtClean="0"/>
              <a:t>TAC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May 2, 2013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>
          <a:xfrm>
            <a:off x="762000" y="2895600"/>
            <a:ext cx="7162800" cy="2057400"/>
          </a:xfrm>
        </p:spPr>
        <p:txBody>
          <a:bodyPr/>
          <a:lstStyle/>
          <a:p>
            <a:pPr algn="ctr" eaLnBrk="1" hangingPunct="1"/>
            <a:r>
              <a:rPr lang="en-US" sz="5400" dirty="0" smtClean="0">
                <a:solidFill>
                  <a:schemeClr val="tx1"/>
                </a:solidFill>
              </a:rPr>
              <a:t>Questions?</a:t>
            </a:r>
            <a:br>
              <a:rPr lang="en-US" sz="5400" dirty="0" smtClean="0">
                <a:solidFill>
                  <a:schemeClr val="tx1"/>
                </a:solidFill>
              </a:rPr>
            </a:br>
            <a:r>
              <a:rPr lang="en-US" sz="5400" dirty="0" smtClean="0">
                <a:solidFill>
                  <a:schemeClr val="tx1"/>
                </a:solidFill>
              </a:rPr>
              <a:t/>
            </a:r>
            <a:br>
              <a:rPr lang="en-US" sz="5400" dirty="0" smtClean="0">
                <a:solidFill>
                  <a:schemeClr val="tx1"/>
                </a:solidFill>
              </a:rPr>
            </a:br>
            <a:r>
              <a:rPr lang="en-US" dirty="0" smtClean="0">
                <a:solidFill>
                  <a:schemeClr val="tx1"/>
                </a:solidFill>
              </a:rPr>
              <a:t/>
            </a:r>
            <a:br>
              <a:rPr lang="en-US" dirty="0" smtClean="0">
                <a:solidFill>
                  <a:schemeClr val="tx1"/>
                </a:solidFill>
              </a:rPr>
            </a:br>
            <a:r>
              <a:rPr lang="en-US" dirty="0" smtClean="0">
                <a:solidFill>
                  <a:schemeClr val="tx1"/>
                </a:solidFill>
              </a:rPr>
              <a:t/>
            </a:r>
            <a:br>
              <a:rPr lang="en-US" dirty="0" smtClean="0">
                <a:solidFill>
                  <a:schemeClr val="tx1"/>
                </a:solidFill>
              </a:rPr>
            </a:br>
            <a:endParaRPr lang="en-US" dirty="0" smtClean="0">
              <a:solidFill>
                <a:srgbClr val="FF0000"/>
              </a:solidFill>
            </a:endParaRPr>
          </a:p>
        </p:txBody>
      </p:sp>
      <p:sp>
        <p:nvSpPr>
          <p:cNvPr id="20483" name="Footer Placeholder 6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dirty="0" smtClean="0"/>
              <a:t>ERCOT </a:t>
            </a:r>
            <a:r>
              <a:rPr lang="en-US" dirty="0" smtClean="0"/>
              <a:t>TAC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May 2, 2013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600" dirty="0" smtClean="0"/>
              <a:t>FRRS Pilot Overview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838200"/>
            <a:ext cx="8763000" cy="5105400"/>
          </a:xfrm>
        </p:spPr>
        <p:txBody>
          <a:bodyPr>
            <a:normAutofit lnSpcReduction="10000"/>
          </a:bodyPr>
          <a:lstStyle/>
          <a:p>
            <a:r>
              <a:rPr lang="en-US" sz="2800" b="0" dirty="0" smtClean="0"/>
              <a:t>FRRS pilot </a:t>
            </a:r>
            <a:r>
              <a:rPr lang="en-US" sz="2800" b="0" dirty="0" smtClean="0"/>
              <a:t>deployments </a:t>
            </a:r>
            <a:r>
              <a:rPr lang="en-US" sz="2800" b="0" dirty="0" smtClean="0"/>
              <a:t>began on Feb. 25, 2013 at hour ending 11. </a:t>
            </a:r>
          </a:p>
          <a:p>
            <a:r>
              <a:rPr lang="en-US" sz="2800" b="0" dirty="0" smtClean="0"/>
              <a:t>When the pilot began, there were 32 MW FRRS UP and 30 MW FRRS DOWN qualified to participate.</a:t>
            </a:r>
          </a:p>
          <a:p>
            <a:r>
              <a:rPr lang="en-US" sz="2800" b="0" dirty="0" smtClean="0"/>
              <a:t>Additional 1 MW FRRS UP and DOWN began participating on Mar. 16, 2013.</a:t>
            </a:r>
          </a:p>
          <a:p>
            <a:r>
              <a:rPr lang="en-US" sz="2800" b="0" dirty="0" smtClean="0"/>
              <a:t>All the qualified resources completed the qualification tests.</a:t>
            </a:r>
          </a:p>
          <a:p>
            <a:r>
              <a:rPr lang="en-US" sz="2800" b="0" dirty="0" smtClean="0"/>
              <a:t>ERCOT has made FRRS parameter changes twice and more parameter changes are expected during the course of </a:t>
            </a:r>
            <a:r>
              <a:rPr lang="en-US" sz="2800" b="0" dirty="0" smtClean="0"/>
              <a:t>pilot.</a:t>
            </a:r>
            <a:endParaRPr lang="en-US" sz="2800" b="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52400" y="6381750"/>
            <a:ext cx="2133600" cy="476250"/>
          </a:xfrm>
        </p:spPr>
        <p:txBody>
          <a:bodyPr/>
          <a:lstStyle/>
          <a:p>
            <a:r>
              <a:rPr lang="en-US" sz="1200" dirty="0" smtClean="0">
                <a:solidFill>
                  <a:schemeClr val="tx1"/>
                </a:solidFill>
              </a:rPr>
              <a:t>May 2, 2013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ERCOT </a:t>
            </a:r>
            <a:r>
              <a:rPr lang="en-US" dirty="0" smtClean="0"/>
              <a:t>TAC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8922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Log of Parameter Changes</a:t>
            </a:r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00904840"/>
              </p:ext>
            </p:extLst>
          </p:nvPr>
        </p:nvGraphicFramePr>
        <p:xfrm>
          <a:off x="457200" y="762000"/>
          <a:ext cx="7848600" cy="5556707"/>
        </p:xfrm>
        <a:graphic>
          <a:graphicData uri="http://schemas.openxmlformats.org/drawingml/2006/table">
            <a:tbl>
              <a:tblPr/>
              <a:tblGrid>
                <a:gridCol w="3276600"/>
                <a:gridCol w="1524000"/>
                <a:gridCol w="1524000"/>
                <a:gridCol w="1524000"/>
              </a:tblGrid>
              <a:tr h="514472"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FAST RESPONDING REGULATION SERVICE  PILOT PROJECT PARAMETER SETTINGS</a:t>
                      </a:r>
                    </a:p>
                  </a:txBody>
                  <a:tcPr marL="8352" marR="8352" marT="83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61243"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Effective Date and Time</a:t>
                      </a:r>
                    </a:p>
                  </a:txBody>
                  <a:tcPr marL="8352" marR="8352" marT="83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Operating Day 2-25-13 HE 11</a:t>
                      </a:r>
                    </a:p>
                  </a:txBody>
                  <a:tcPr marL="8352" marR="8352" marT="83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Operating Day 3-30-13 HE 1</a:t>
                      </a:r>
                    </a:p>
                  </a:txBody>
                  <a:tcPr marL="8352" marR="8352" marT="83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Operating Day 4-13-13 HE 1</a:t>
                      </a:r>
                    </a:p>
                  </a:txBody>
                  <a:tcPr marL="8352" marR="8352" marT="83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6433">
                <a:tc>
                  <a:txBody>
                    <a:bodyPr/>
                    <a:lstStyle/>
                    <a:p>
                      <a:pPr algn="r" fontAlgn="t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Band 1 High Trigger Frequency (Hz)</a:t>
                      </a:r>
                    </a:p>
                  </a:txBody>
                  <a:tcPr marL="8352" marR="75169" marT="835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60.03</a:t>
                      </a:r>
                    </a:p>
                  </a:txBody>
                  <a:tcPr marL="8352" marR="8352" marT="8352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60.02</a:t>
                      </a:r>
                    </a:p>
                  </a:txBody>
                  <a:tcPr marL="8352" marR="8352" marT="83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60.025</a:t>
                      </a:r>
                    </a:p>
                  </a:txBody>
                  <a:tcPr marL="8352" marR="8352" marT="83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336433">
                <a:tc>
                  <a:txBody>
                    <a:bodyPr/>
                    <a:lstStyle/>
                    <a:p>
                      <a:pPr algn="r" fontAlgn="t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Band 2 High Trigger Frequency (Hz)</a:t>
                      </a:r>
                    </a:p>
                  </a:txBody>
                  <a:tcPr marL="8352" marR="75169" marT="835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60.05</a:t>
                      </a:r>
                    </a:p>
                  </a:txBody>
                  <a:tcPr marL="8352" marR="8352" marT="8352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60.05</a:t>
                      </a:r>
                    </a:p>
                  </a:txBody>
                  <a:tcPr marL="8352" marR="8352" marT="83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60.05</a:t>
                      </a:r>
                    </a:p>
                  </a:txBody>
                  <a:tcPr marL="8352" marR="8352" marT="83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36433">
                <a:tc>
                  <a:txBody>
                    <a:bodyPr/>
                    <a:lstStyle/>
                    <a:p>
                      <a:pPr algn="r" fontAlgn="t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Band 3 High Trigger Frequency (Hz)</a:t>
                      </a:r>
                    </a:p>
                  </a:txBody>
                  <a:tcPr marL="8352" marR="75169" marT="835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60.09</a:t>
                      </a:r>
                    </a:p>
                  </a:txBody>
                  <a:tcPr marL="8352" marR="8352" marT="8352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60.09</a:t>
                      </a:r>
                    </a:p>
                  </a:txBody>
                  <a:tcPr marL="8352" marR="8352" marT="83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60.09</a:t>
                      </a:r>
                    </a:p>
                  </a:txBody>
                  <a:tcPr marL="8352" marR="8352" marT="83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36433">
                <a:tc>
                  <a:txBody>
                    <a:bodyPr/>
                    <a:lstStyle/>
                    <a:p>
                      <a:pPr algn="r" fontAlgn="t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Band 1 Low Trigger Frequency (Hz)</a:t>
                      </a:r>
                    </a:p>
                  </a:txBody>
                  <a:tcPr marL="8352" marR="75169" marT="835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59.97</a:t>
                      </a:r>
                    </a:p>
                  </a:txBody>
                  <a:tcPr marL="8352" marR="8352" marT="8352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59.98</a:t>
                      </a:r>
                    </a:p>
                  </a:txBody>
                  <a:tcPr marL="8352" marR="8352" marT="83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59.975</a:t>
                      </a:r>
                    </a:p>
                  </a:txBody>
                  <a:tcPr marL="8352" marR="8352" marT="83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336433">
                <a:tc>
                  <a:txBody>
                    <a:bodyPr/>
                    <a:lstStyle/>
                    <a:p>
                      <a:pPr algn="r" fontAlgn="t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Band 2 Low Trigger Frequency (Hz)</a:t>
                      </a:r>
                    </a:p>
                  </a:txBody>
                  <a:tcPr marL="8352" marR="75169" marT="835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59.95</a:t>
                      </a:r>
                    </a:p>
                  </a:txBody>
                  <a:tcPr marL="8352" marR="8352" marT="8352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59.95</a:t>
                      </a:r>
                    </a:p>
                  </a:txBody>
                  <a:tcPr marL="8352" marR="8352" marT="83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59.95</a:t>
                      </a:r>
                    </a:p>
                  </a:txBody>
                  <a:tcPr marL="8352" marR="8352" marT="83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36433">
                <a:tc>
                  <a:txBody>
                    <a:bodyPr/>
                    <a:lstStyle/>
                    <a:p>
                      <a:pPr algn="r" fontAlgn="t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Band 3 Low Trigger Frequency (Hz)</a:t>
                      </a:r>
                    </a:p>
                  </a:txBody>
                  <a:tcPr marL="8352" marR="75169" marT="835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59.91</a:t>
                      </a:r>
                    </a:p>
                  </a:txBody>
                  <a:tcPr marL="8352" marR="8352" marT="8352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59.91</a:t>
                      </a:r>
                    </a:p>
                  </a:txBody>
                  <a:tcPr marL="8352" marR="8352" marT="83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59.91</a:t>
                      </a:r>
                    </a:p>
                  </a:txBody>
                  <a:tcPr marL="8352" marR="8352" marT="83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36433">
                <a:tc>
                  <a:txBody>
                    <a:bodyPr/>
                    <a:lstStyle/>
                    <a:p>
                      <a:pPr algn="r" fontAlgn="t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Capacity Deployment in Band 1 (%) </a:t>
                      </a:r>
                    </a:p>
                  </a:txBody>
                  <a:tcPr marL="8352" marR="75169" marT="835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50</a:t>
                      </a:r>
                    </a:p>
                  </a:txBody>
                  <a:tcPr marL="8352" marR="75169" marT="8352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50</a:t>
                      </a:r>
                    </a:p>
                  </a:txBody>
                  <a:tcPr marL="8352" marR="75169" marT="835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50</a:t>
                      </a:r>
                    </a:p>
                  </a:txBody>
                  <a:tcPr marL="8352" marR="75169" marT="835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46074">
                <a:tc>
                  <a:txBody>
                    <a:bodyPr/>
                    <a:lstStyle/>
                    <a:p>
                      <a:pPr algn="r" fontAlgn="t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Maximum Deployment Time per Band (sec) </a:t>
                      </a:r>
                    </a:p>
                  </a:txBody>
                  <a:tcPr marL="8352" marR="75169" marT="835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120</a:t>
                      </a:r>
                    </a:p>
                  </a:txBody>
                  <a:tcPr marL="8352" marR="75169" marT="8352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60</a:t>
                      </a:r>
                    </a:p>
                  </a:txBody>
                  <a:tcPr marL="8352" marR="75169" marT="835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60</a:t>
                      </a:r>
                    </a:p>
                  </a:txBody>
                  <a:tcPr marL="8352" marR="75169" marT="835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36433">
                <a:tc>
                  <a:txBody>
                    <a:bodyPr/>
                    <a:lstStyle/>
                    <a:p>
                      <a:pPr algn="r" fontAlgn="t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Recall Interval (sec) </a:t>
                      </a:r>
                    </a:p>
                  </a:txBody>
                  <a:tcPr marL="8352" marR="75169" marT="835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</a:t>
                      </a:r>
                    </a:p>
                  </a:txBody>
                  <a:tcPr marL="8352" marR="75169" marT="8352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</a:t>
                      </a:r>
                    </a:p>
                  </a:txBody>
                  <a:tcPr marL="8352" marR="75169" marT="835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</a:t>
                      </a:r>
                    </a:p>
                  </a:txBody>
                  <a:tcPr marL="8352" marR="75169" marT="835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46074">
                <a:tc>
                  <a:txBody>
                    <a:bodyPr/>
                    <a:lstStyle/>
                    <a:p>
                      <a:pPr algn="r" fontAlgn="t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Single Event Reset High Trigger Frequency (Hz)</a:t>
                      </a:r>
                    </a:p>
                  </a:txBody>
                  <a:tcPr marL="8352" marR="75169" marT="835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60.01</a:t>
                      </a:r>
                    </a:p>
                  </a:txBody>
                  <a:tcPr marL="8352" marR="75169" marT="8352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60.01</a:t>
                      </a:r>
                    </a:p>
                  </a:txBody>
                  <a:tcPr marL="8352" marR="75169" marT="835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60.01</a:t>
                      </a:r>
                    </a:p>
                  </a:txBody>
                  <a:tcPr marL="8352" marR="75169" marT="835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46074">
                <a:tc>
                  <a:txBody>
                    <a:bodyPr/>
                    <a:lstStyle/>
                    <a:p>
                      <a:pPr algn="r" fontAlgn="t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Single Event Reset Low Trigger Frequency (Hz)</a:t>
                      </a:r>
                    </a:p>
                  </a:txBody>
                  <a:tcPr marL="8352" marR="75169" marT="835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59.99</a:t>
                      </a:r>
                    </a:p>
                  </a:txBody>
                  <a:tcPr marL="8352" marR="75169" marT="8352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59.99</a:t>
                      </a:r>
                    </a:p>
                  </a:txBody>
                  <a:tcPr marL="8352" marR="75169" marT="835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59.99</a:t>
                      </a:r>
                    </a:p>
                  </a:txBody>
                  <a:tcPr marL="8352" marR="75169" marT="835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ERCOT </a:t>
            </a:r>
            <a:r>
              <a:rPr lang="en-US" dirty="0" smtClean="0"/>
              <a:t>TAC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May 2, 2013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3521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 of FRRS-UP Awards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ERCOT </a:t>
            </a:r>
            <a:r>
              <a:rPr lang="en-US" dirty="0" smtClean="0"/>
              <a:t>TAC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May 2, 2013</a:t>
            </a:r>
            <a:endParaRPr lang="en-US" dirty="0"/>
          </a:p>
        </p:txBody>
      </p:sp>
      <p:pic>
        <p:nvPicPr>
          <p:cNvPr id="2051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066800"/>
            <a:ext cx="8382000" cy="472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11405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 of FRRS-DN Awards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ERCOT </a:t>
            </a:r>
            <a:r>
              <a:rPr lang="en-US" dirty="0" smtClean="0"/>
              <a:t>TAC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May 2, 2013</a:t>
            </a:r>
            <a:endParaRPr lang="en-US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066800"/>
            <a:ext cx="8686799" cy="5257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47355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Dollar Amounts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ERCOT </a:t>
            </a:r>
            <a:r>
              <a:rPr lang="en-US" dirty="0" smtClean="0"/>
              <a:t>TAC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May 2, 2013</a:t>
            </a:r>
            <a:endParaRPr lang="en-US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990600"/>
            <a:ext cx="8229600" cy="426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28268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sz="3200" dirty="0" smtClean="0"/>
              <a:t>Number of FRRS Deployments</a:t>
            </a:r>
            <a:endParaRPr lang="en-US" sz="32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2000"/>
            <a:ext cx="8839200" cy="533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286000" y="1789152"/>
            <a:ext cx="838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59.97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791200" y="1298411"/>
            <a:ext cx="838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59.98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7162800" y="1676400"/>
            <a:ext cx="1066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59.975</a:t>
            </a:r>
            <a:endParaRPr lang="en-US" dirty="0"/>
          </a:p>
        </p:txBody>
      </p:sp>
      <p:cxnSp>
        <p:nvCxnSpPr>
          <p:cNvPr id="23" name="Straight Connector 22"/>
          <p:cNvCxnSpPr/>
          <p:nvPr/>
        </p:nvCxnSpPr>
        <p:spPr>
          <a:xfrm>
            <a:off x="5105400" y="1676400"/>
            <a:ext cx="2057400" cy="0"/>
          </a:xfrm>
          <a:prstGeom prst="line">
            <a:avLst/>
          </a:prstGeom>
          <a:ln w="412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914400" y="2209800"/>
            <a:ext cx="4076700" cy="0"/>
          </a:xfrm>
          <a:prstGeom prst="line">
            <a:avLst/>
          </a:prstGeom>
          <a:ln w="412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>
            <a:off x="7162800" y="2158484"/>
            <a:ext cx="678656" cy="0"/>
          </a:xfrm>
          <a:prstGeom prst="line">
            <a:avLst/>
          </a:prstGeom>
          <a:ln w="412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248400" y="6457950"/>
            <a:ext cx="2514600" cy="4572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ERCOT </a:t>
            </a:r>
            <a:r>
              <a:rPr lang="en-US" dirty="0" smtClean="0"/>
              <a:t>TAC</a:t>
            </a:r>
            <a:endParaRPr lang="en-US" dirty="0"/>
          </a:p>
        </p:txBody>
      </p:sp>
      <p:sp>
        <p:nvSpPr>
          <p:cNvPr id="13" name="Date Placeholder 4"/>
          <p:cNvSpPr>
            <a:spLocks noGrp="1"/>
          </p:cNvSpPr>
          <p:nvPr>
            <p:ph type="dt" sz="half" idx="12"/>
          </p:nvPr>
        </p:nvSpPr>
        <p:spPr>
          <a:xfrm>
            <a:off x="1143000" y="6457950"/>
            <a:ext cx="2133600" cy="47625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May 2, 2013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0232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619125" y="-66675"/>
            <a:ext cx="8077200" cy="685800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9pPr>
          </a:lstStyle>
          <a:p>
            <a:pPr algn="ctr" eaLnBrk="1" hangingPunct="1"/>
            <a:endParaRPr lang="en-US" sz="1800" dirty="0" smtClean="0"/>
          </a:p>
          <a:p>
            <a:pPr algn="ctr" eaLnBrk="1" hangingPunct="1"/>
            <a:r>
              <a:rPr lang="en-US" sz="1800" dirty="0" smtClean="0"/>
              <a:t>Simulation: Effect of FRRS on sudden large Frequency decay </a:t>
            </a:r>
            <a:endParaRPr lang="en-US" sz="18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26" y="762000"/>
            <a:ext cx="8839200" cy="5562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Line Callout 1 4"/>
          <p:cNvSpPr/>
          <p:nvPr/>
        </p:nvSpPr>
        <p:spPr>
          <a:xfrm>
            <a:off x="2819400" y="1676400"/>
            <a:ext cx="1752600" cy="990600"/>
          </a:xfrm>
          <a:prstGeom prst="borderCallout1">
            <a:avLst>
              <a:gd name="adj1" fmla="val 98946"/>
              <a:gd name="adj2" fmla="val 46891"/>
              <a:gd name="adj3" fmla="val 100427"/>
              <a:gd name="adj4" fmla="val 4807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rgbClr val="C00000"/>
                </a:solidFill>
              </a:rPr>
              <a:t>FRRS-Up Full Deployment with 1 second delay after 59.91 Hz</a:t>
            </a:r>
            <a:endParaRPr lang="en-US" sz="1400" dirty="0">
              <a:solidFill>
                <a:srgbClr val="C00000"/>
              </a:solidFill>
            </a:endParaRPr>
          </a:p>
        </p:txBody>
      </p:sp>
      <p:cxnSp>
        <p:nvCxnSpPr>
          <p:cNvPr id="6" name="Straight Arrow Connector 5"/>
          <p:cNvCxnSpPr/>
          <p:nvPr/>
        </p:nvCxnSpPr>
        <p:spPr>
          <a:xfrm flipH="1">
            <a:off x="2352675" y="2667000"/>
            <a:ext cx="1257300" cy="828676"/>
          </a:xfrm>
          <a:prstGeom prst="straightConnector1">
            <a:avLst/>
          </a:prstGeom>
          <a:ln w="25400" cmpd="sng">
            <a:solidFill>
              <a:srgbClr val="FF99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248400" y="6457950"/>
            <a:ext cx="2514600" cy="4572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ERCOT </a:t>
            </a:r>
            <a:r>
              <a:rPr lang="en-US" dirty="0" smtClean="0"/>
              <a:t>TAC</a:t>
            </a:r>
            <a:endParaRPr lang="en-US" dirty="0"/>
          </a:p>
        </p:txBody>
      </p:sp>
      <p:sp>
        <p:nvSpPr>
          <p:cNvPr id="8" name="Date Placeholder 4"/>
          <p:cNvSpPr>
            <a:spLocks noGrp="1"/>
          </p:cNvSpPr>
          <p:nvPr>
            <p:ph type="dt" sz="half" idx="12"/>
          </p:nvPr>
        </p:nvSpPr>
        <p:spPr>
          <a:xfrm>
            <a:off x="1143000" y="6457950"/>
            <a:ext cx="2133600" cy="47625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May 2, 2013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7073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EB6C32BA7893B4D8D08DA703C6B8599" ma:contentTypeVersion="0" ma:contentTypeDescription="Create a new document." ma:contentTypeScope="" ma:versionID="438847a72b75665982a8a359f97ca60b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429eac13a7923d6b47fc28e8f4096b10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Props1.xml><?xml version="1.0" encoding="utf-8"?>
<ds:datastoreItem xmlns:ds="http://schemas.openxmlformats.org/officeDocument/2006/customXml" ds:itemID="{0825E013-A11A-4E41-BBD9-78105CDE0F7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8AB91161-3323-48F3-8EC8-C98D5648DBD3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3F97F365-9954-425E-A1DB-8838894524C3}">
  <ds:schemaRefs>
    <ds:schemaRef ds:uri="c34af464-7aa1-4edd-9be4-83dffc1cb926"/>
    <ds:schemaRef ds:uri="http://www.w3.org/XML/1998/namespace"/>
    <ds:schemaRef ds:uri="http://schemas.microsoft.com/office/2006/documentManagement/types"/>
    <ds:schemaRef ds:uri="http://purl.org/dc/elements/1.1/"/>
    <ds:schemaRef ds:uri="http://schemas.microsoft.com/office/infopath/2007/PartnerControls"/>
    <ds:schemaRef ds:uri="http://purl.org/dc/terms/"/>
    <ds:schemaRef ds:uri="http://schemas.openxmlformats.org/package/2006/metadata/core-properties"/>
    <ds:schemaRef ds:uri="http://schemas.microsoft.com/office/2006/metadata/properties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16374</TotalTime>
  <Words>613</Words>
  <Application>Microsoft Office PowerPoint</Application>
  <PresentationFormat>On-screen Show (4:3)</PresentationFormat>
  <Paragraphs>155</Paragraphs>
  <Slides>20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Custom Design</vt:lpstr>
      <vt:lpstr>Update on ERCOT Pilot Project for Fast Responding Regulation Service (FRRS)</vt:lpstr>
      <vt:lpstr>Objective </vt:lpstr>
      <vt:lpstr>FRRS Pilot Overview</vt:lpstr>
      <vt:lpstr>Log of Parameter Changes</vt:lpstr>
      <vt:lpstr>Overview of FRRS-UP Awards</vt:lpstr>
      <vt:lpstr>Overview of FRRS-DN Awards</vt:lpstr>
      <vt:lpstr>Dollar Amounts</vt:lpstr>
      <vt:lpstr>Number of FRRS Deployments</vt:lpstr>
      <vt:lpstr>PowerPoint Presentation</vt:lpstr>
      <vt:lpstr>03-07-2013 Event with high resolution data</vt:lpstr>
      <vt:lpstr>03-15-2013 Event with high resolution data</vt:lpstr>
      <vt:lpstr>04-09-2013 event with high resolution data</vt:lpstr>
      <vt:lpstr>03-29-2013 High Frequency Event</vt:lpstr>
      <vt:lpstr>03-30-2013 High Frequency Event</vt:lpstr>
      <vt:lpstr>Effect of FRRS-Up on Frequency and Reg-Up</vt:lpstr>
      <vt:lpstr>Effect of FRRS-Up on Frequency and Reg-Up…..cntd</vt:lpstr>
      <vt:lpstr>                                                     FRRS Impact on Reg-Up Deployments</vt:lpstr>
      <vt:lpstr>                                                     Next Steps</vt:lpstr>
      <vt:lpstr>Stakeholder Review Process</vt:lpstr>
      <vt:lpstr>Questions?   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Instructions</dc:title>
  <dc:creator>sandip sharma</dc:creator>
  <cp:lastModifiedBy>Ragsdale, Kenneth</cp:lastModifiedBy>
  <cp:revision>353</cp:revision>
  <cp:lastPrinted>2012-06-12T21:37:56Z</cp:lastPrinted>
  <dcterms:created xsi:type="dcterms:W3CDTF">2005-04-21T14:28:35Z</dcterms:created>
  <dcterms:modified xsi:type="dcterms:W3CDTF">2013-04-30T22:45:35Z</dcterms:modified>
</cp:coreProperties>
</file>