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62" r:id="rId5"/>
    <p:sldId id="261" r:id="rId6"/>
    <p:sldId id="259" r:id="rId7"/>
    <p:sldId id="263" r:id="rId8"/>
    <p:sldId id="264" r:id="rId9"/>
    <p:sldId id="260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10" d="100"/>
          <a:sy n="110" d="100"/>
        </p:scale>
        <p:origin x="-856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E470D7-2A62-4640-B1AC-A16E60DEEB3E}" type="datetimeFigureOut">
              <a:rPr lang="en-US" smtClean="0"/>
              <a:t>4/25/13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7531B-2198-3C45-9579-F9FB15D54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878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7531B-2198-3C45-9579-F9FB15D542D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0188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FC6ED-0FE3-354A-854E-6A2E71CB9137}" type="datetimeFigureOut">
              <a:rPr lang="en-US" smtClean="0"/>
              <a:t>4/25/13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91906-9B4F-6549-B15B-D5F70F23B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434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FC6ED-0FE3-354A-854E-6A2E71CB9137}" type="datetimeFigureOut">
              <a:rPr lang="en-US" smtClean="0"/>
              <a:t>4/25/13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91906-9B4F-6549-B15B-D5F70F23B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542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FC6ED-0FE3-354A-854E-6A2E71CB9137}" type="datetimeFigureOut">
              <a:rPr lang="en-US" smtClean="0"/>
              <a:t>4/25/13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91906-9B4F-6549-B15B-D5F70F23B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543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FC6ED-0FE3-354A-854E-6A2E71CB9137}" type="datetimeFigureOut">
              <a:rPr lang="en-US" smtClean="0"/>
              <a:t>4/25/13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91906-9B4F-6549-B15B-D5F70F23B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886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FC6ED-0FE3-354A-854E-6A2E71CB9137}" type="datetimeFigureOut">
              <a:rPr lang="en-US" smtClean="0"/>
              <a:t>4/25/13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91906-9B4F-6549-B15B-D5F70F23B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214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FC6ED-0FE3-354A-854E-6A2E71CB9137}" type="datetimeFigureOut">
              <a:rPr lang="en-US" smtClean="0"/>
              <a:t>4/25/13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91906-9B4F-6549-B15B-D5F70F23B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399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FC6ED-0FE3-354A-854E-6A2E71CB9137}" type="datetimeFigureOut">
              <a:rPr lang="en-US" smtClean="0"/>
              <a:t>4/25/13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91906-9B4F-6549-B15B-D5F70F23B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085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FC6ED-0FE3-354A-854E-6A2E71CB9137}" type="datetimeFigureOut">
              <a:rPr lang="en-US" smtClean="0"/>
              <a:t>4/25/13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91906-9B4F-6549-B15B-D5F70F23B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22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FC6ED-0FE3-354A-854E-6A2E71CB9137}" type="datetimeFigureOut">
              <a:rPr lang="en-US" smtClean="0"/>
              <a:t>4/25/13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91906-9B4F-6549-B15B-D5F70F23B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319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FC6ED-0FE3-354A-854E-6A2E71CB9137}" type="datetimeFigureOut">
              <a:rPr lang="en-US" smtClean="0"/>
              <a:t>4/25/13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91906-9B4F-6549-B15B-D5F70F23B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122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FC6ED-0FE3-354A-854E-6A2E71CB9137}" type="datetimeFigureOut">
              <a:rPr lang="en-US" smtClean="0"/>
              <a:t>4/25/13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91906-9B4F-6549-B15B-D5F70F23B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348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5FC6ED-0FE3-354A-854E-6A2E71CB9137}" type="datetimeFigureOut">
              <a:rPr lang="en-US" smtClean="0"/>
              <a:t>4/25/13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091906-9B4F-6549-B15B-D5F70F23B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537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Wholesale Market Subcommittee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May 2</a:t>
            </a:r>
            <a:r>
              <a:rPr lang="en-US" baseline="30000" dirty="0" smtClean="0"/>
              <a:t>nd</a:t>
            </a:r>
            <a:r>
              <a:rPr lang="en-US" dirty="0" smtClean="0"/>
              <a:t>, 2013 Technical Advisory Committee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63356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Practice Manual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Notice of WMS </a:t>
            </a:r>
            <a:r>
              <a:rPr lang="en-US" dirty="0" smtClean="0"/>
              <a:t>approval </a:t>
            </a:r>
            <a:r>
              <a:rPr lang="en-US" dirty="0"/>
              <a:t>of high system-wide offer </a:t>
            </a:r>
            <a:r>
              <a:rPr lang="en-US" dirty="0" smtClean="0"/>
              <a:t>cap changes</a:t>
            </a:r>
          </a:p>
          <a:p>
            <a:pPr lvl="1"/>
            <a:r>
              <a:rPr lang="en-US" dirty="0"/>
              <a:t>June 1, </a:t>
            </a:r>
            <a:r>
              <a:rPr lang="en-US" dirty="0" smtClean="0"/>
              <a:t>2013, $5,000/MWh</a:t>
            </a:r>
          </a:p>
          <a:p>
            <a:pPr lvl="1"/>
            <a:r>
              <a:rPr lang="en-US" dirty="0"/>
              <a:t>June 1, </a:t>
            </a:r>
            <a:r>
              <a:rPr lang="en-US" dirty="0" smtClean="0"/>
              <a:t>2014, $7,000/MWh</a:t>
            </a:r>
          </a:p>
          <a:p>
            <a:pPr lvl="1"/>
            <a:r>
              <a:rPr lang="en-US" dirty="0"/>
              <a:t>June 1, </a:t>
            </a:r>
            <a:r>
              <a:rPr lang="en-US" dirty="0" smtClean="0"/>
              <a:t>2015, $9,000/MWh</a:t>
            </a:r>
          </a:p>
        </p:txBody>
      </p:sp>
    </p:spTree>
    <p:extLst>
      <p:ext uri="{BB962C8B-B14F-4D97-AF65-F5344CB8AC3E}">
        <p14:creationId xmlns:p14="http://schemas.microsoft.com/office/powerpoint/2010/main" val="7733528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818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Verifiable </a:t>
            </a:r>
            <a:r>
              <a:rPr lang="en-US" dirty="0"/>
              <a:t>Costs Manual Change Control Process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WMS endorsed NPRR 516 Change to Verifiable Cost Manual Revision Process</a:t>
            </a:r>
            <a:r>
              <a:rPr lang="en-US" dirty="0"/>
              <a:t> </a:t>
            </a:r>
            <a:r>
              <a:rPr lang="en-US" dirty="0" smtClean="0"/>
              <a:t>and Section 12 of the Verifiable Cost Manual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xtends </a:t>
            </a:r>
            <a:r>
              <a:rPr lang="en-US" dirty="0"/>
              <a:t>the ERCOT Protocol change control process to Verifiable Cost Manual </a:t>
            </a:r>
            <a:r>
              <a:rPr lang="en-US" dirty="0" smtClean="0"/>
              <a:t>revisions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23334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/>
              <a:t>Resource Adequacy Task Force Update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WMS endorsed the following RATF objectives:</a:t>
            </a:r>
          </a:p>
          <a:p>
            <a:pPr lvl="1" fontAlgn="base" hangingPunct="0"/>
            <a:r>
              <a:rPr lang="en-US" dirty="0"/>
              <a:t>Provide a central discussion forum to help inform stakeholders on market design principles, issues and proposals as discussed under PUCT Project 40000 and monitor and track their </a:t>
            </a:r>
            <a:r>
              <a:rPr lang="en-US" dirty="0" smtClean="0"/>
              <a:t>progress</a:t>
            </a:r>
            <a:endParaRPr lang="en-US" dirty="0"/>
          </a:p>
          <a:p>
            <a:pPr lvl="1" fontAlgn="base" hangingPunct="0"/>
            <a:r>
              <a:rPr lang="en-US" dirty="0"/>
              <a:t>Perform tasks and evaluations as requested by the PUCT or the ERCOT Board of Directors and as directed in writing by TAC as related to resource </a:t>
            </a:r>
            <a:r>
              <a:rPr lang="en-US" dirty="0" smtClean="0"/>
              <a:t>adequacy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12047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8125" y="969827"/>
            <a:ext cx="8229600" cy="3752264"/>
          </a:xfrm>
        </p:spPr>
        <p:txBody>
          <a:bodyPr/>
          <a:lstStyle/>
          <a:p>
            <a:r>
              <a:rPr lang="en-US" sz="4000" dirty="0" smtClean="0"/>
              <a:t>Voting Items</a:t>
            </a:r>
            <a:br>
              <a:rPr lang="en-US" sz="4000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dirty="0" smtClean="0"/>
              <a:t>Reserve Margin Target </a:t>
            </a:r>
            <a:br>
              <a:rPr lang="en-US" sz="2800" dirty="0" smtClean="0"/>
            </a:br>
            <a:r>
              <a:rPr lang="en-US" sz="2800" dirty="0" smtClean="0"/>
              <a:t>        and </a:t>
            </a:r>
            <a:r>
              <a:rPr lang="en-US" sz="2800" dirty="0"/>
              <a:t>w</a:t>
            </a:r>
            <a:r>
              <a:rPr lang="en-US" sz="2800" dirty="0" smtClean="0"/>
              <a:t>ind generation ELCC</a:t>
            </a:r>
            <a:endParaRPr lang="en-US" sz="2800" dirty="0"/>
          </a:p>
        </p:txBody>
      </p:sp>
      <p:sp>
        <p:nvSpPr>
          <p:cNvPr id="3" name="Right Arrow 2"/>
          <p:cNvSpPr/>
          <p:nvPr/>
        </p:nvSpPr>
        <p:spPr>
          <a:xfrm>
            <a:off x="2112824" y="3174985"/>
            <a:ext cx="704273" cy="27670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Arrow 3"/>
          <p:cNvSpPr/>
          <p:nvPr/>
        </p:nvSpPr>
        <p:spPr>
          <a:xfrm>
            <a:off x="2159007" y="4355119"/>
            <a:ext cx="704273" cy="27670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163456" y="4228124"/>
            <a:ext cx="4941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Competitive Constraint Test </a:t>
            </a:r>
          </a:p>
        </p:txBody>
      </p:sp>
    </p:spTree>
    <p:extLst>
      <p:ext uri="{BB962C8B-B14F-4D97-AF65-F5344CB8AC3E}">
        <p14:creationId xmlns:p14="http://schemas.microsoft.com/office/powerpoint/2010/main" val="41631565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Planning Reserve Margin and Effective Load Carrying Capability of Wind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WMS recommended a target reserve margin of 16.1% </a:t>
            </a:r>
            <a:r>
              <a:rPr lang="en-US" dirty="0" smtClean="0"/>
              <a:t>and </a:t>
            </a:r>
            <a:r>
              <a:rPr lang="en-US" dirty="0"/>
              <a:t>an Effective Load Carrying </a:t>
            </a:r>
            <a:r>
              <a:rPr lang="en-US" dirty="0" smtClean="0"/>
              <a:t>Capability </a:t>
            </a:r>
            <a:r>
              <a:rPr lang="en-US" dirty="0"/>
              <a:t>of 32.9% for </a:t>
            </a:r>
            <a:r>
              <a:rPr lang="en-US" dirty="0" smtClean="0"/>
              <a:t>Coastal </a:t>
            </a:r>
            <a:r>
              <a:rPr lang="en-US" dirty="0"/>
              <a:t>wind generation and 14.2% for </a:t>
            </a:r>
            <a:r>
              <a:rPr lang="en-US" dirty="0"/>
              <a:t>N</a:t>
            </a:r>
            <a:r>
              <a:rPr lang="en-US" dirty="0" smtClean="0"/>
              <a:t>on-Coastal</a:t>
            </a:r>
            <a:r>
              <a:rPr lang="en-US" dirty="0" smtClean="0"/>
              <a:t> </a:t>
            </a:r>
            <a:r>
              <a:rPr lang="en-US" dirty="0"/>
              <a:t>wind generation. </a:t>
            </a:r>
            <a:endParaRPr lang="en-US" dirty="0" smtClean="0"/>
          </a:p>
          <a:p>
            <a:r>
              <a:rPr lang="en-US" dirty="0" smtClean="0"/>
              <a:t>Changes would start with the Winter </a:t>
            </a:r>
            <a:r>
              <a:rPr lang="en-US" dirty="0" smtClean="0"/>
              <a:t>2013 </a:t>
            </a:r>
            <a:r>
              <a:rPr lang="en-US" dirty="0" smtClean="0"/>
              <a:t>CDR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38464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914400"/>
            <a:ext cx="8763000" cy="5715000"/>
          </a:xfrm>
        </p:spPr>
        <p:txBody>
          <a:bodyPr>
            <a:normAutofit/>
          </a:bodyPr>
          <a:lstStyle/>
          <a:p>
            <a:pPr marL="0" indent="0" algn="ctr" eaLnBrk="1" hangingPunct="1">
              <a:buNone/>
            </a:pPr>
            <a:r>
              <a:rPr lang="en-US" sz="1800" dirty="0" smtClean="0">
                <a:latin typeface="Arial" charset="0"/>
              </a:rPr>
              <a:t>-WMS recommendation 16.1% for target reserve margin-</a:t>
            </a:r>
            <a:endParaRPr lang="en-US" sz="1800" i="1" dirty="0">
              <a:latin typeface="Arial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8763000" cy="762000"/>
          </a:xfrm>
          <a:noFill/>
        </p:spPr>
        <p:txBody>
          <a:bodyPr>
            <a:normAutofit/>
          </a:bodyPr>
          <a:lstStyle/>
          <a:p>
            <a:pPr eaLnBrk="1" hangingPunct="1"/>
            <a:r>
              <a:rPr lang="en-US" sz="4000" dirty="0" smtClean="0">
                <a:latin typeface="Arial" charset="0"/>
              </a:rPr>
              <a:t>WMS Recommendation</a:t>
            </a:r>
            <a:endParaRPr lang="en-US" sz="4000" dirty="0">
              <a:latin typeface="Arial" charset="0"/>
            </a:endParaRPr>
          </a:p>
        </p:txBody>
      </p:sp>
      <p:pic>
        <p:nvPicPr>
          <p:cNvPr id="11268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709738"/>
            <a:ext cx="7239000" cy="479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61478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914400"/>
            <a:ext cx="8763000" cy="5715000"/>
          </a:xfrm>
        </p:spPr>
        <p:txBody>
          <a:bodyPr/>
          <a:lstStyle/>
          <a:p>
            <a:pPr marL="0" indent="0" eaLnBrk="1" hangingPunct="1">
              <a:buNone/>
            </a:pPr>
            <a:endParaRPr lang="en-US" sz="2000" i="1" dirty="0">
              <a:latin typeface="Arial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8763000" cy="762000"/>
          </a:xfrm>
          <a:noFill/>
        </p:spPr>
        <p:txBody>
          <a:bodyPr/>
          <a:lstStyle/>
          <a:p>
            <a:r>
              <a:rPr lang="en-US" sz="3600" dirty="0">
                <a:latin typeface="Arial" charset="0"/>
              </a:rPr>
              <a:t>Interaction of ELCC and LOLE</a:t>
            </a:r>
            <a:endParaRPr lang="en-US" sz="3600" b="1" u="sng" dirty="0">
              <a:latin typeface="Arial" charset="0"/>
            </a:endParaRPr>
          </a:p>
        </p:txBody>
      </p:sp>
      <p:pic>
        <p:nvPicPr>
          <p:cNvPr id="12292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447800"/>
            <a:ext cx="746125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6519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WMS recommendation for threshold </a:t>
            </a:r>
            <a:r>
              <a:rPr lang="en-US" dirty="0"/>
              <a:t>v</a:t>
            </a:r>
            <a:r>
              <a:rPr lang="en-US" dirty="0" smtClean="0"/>
              <a:t>alues for Competitive Constraint Test  </a:t>
            </a:r>
            <a:endParaRPr lang="en-US" dirty="0"/>
          </a:p>
        </p:txBody>
      </p:sp>
      <p:graphicFrame>
        <p:nvGraphicFramePr>
          <p:cNvPr id="18" name="Content Placeholder 1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8411479"/>
              </p:ext>
            </p:extLst>
          </p:nvPr>
        </p:nvGraphicFramePr>
        <p:xfrm>
          <a:off x="457200" y="1600200"/>
          <a:ext cx="8229600" cy="46212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9473"/>
                <a:gridCol w="5234306"/>
                <a:gridCol w="1925821"/>
              </a:tblGrid>
              <a:tr h="480213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Threshold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Definition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Value</a:t>
                      </a:r>
                    </a:p>
                  </a:txBody>
                  <a:tcPr marL="12700" marR="12700" marT="12700" marB="0" anchor="ctr"/>
                </a:tc>
              </a:tr>
              <a:tr h="490080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SFP1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Minimum shift factor threshold for determining which Managed Capacity to include in the ECI calculation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2%</a:t>
                      </a:r>
                    </a:p>
                  </a:txBody>
                  <a:tcPr marL="12700" marR="12700" marT="12700" marB="0" anchor="ctr"/>
                </a:tc>
              </a:tr>
              <a:tr h="490080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ECIT1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Maximum competitive threshold for ECI on the import side of a constraint for the Long-Term CCT process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2000</a:t>
                      </a:r>
                    </a:p>
                  </a:txBody>
                  <a:tcPr marL="12700" marR="12700" marT="12700" marB="0" anchor="ctr"/>
                </a:tc>
              </a:tr>
              <a:tr h="726898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SFP2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Minimum shift factor threshold for a constraint to be eligible to be a Competitive Constraint as part of the Long-term CCT Process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2%</a:t>
                      </a:r>
                    </a:p>
                  </a:txBody>
                  <a:tcPr marL="12700" marR="12700" marT="12700" marB="0" anchor="ctr"/>
                </a:tc>
              </a:tr>
              <a:tr h="490080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ECIT2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Maximum competitive threshold for ECI on the import side of a constraint for the SCED CCT process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2000</a:t>
                      </a:r>
                    </a:p>
                  </a:txBody>
                  <a:tcPr marL="12700" marR="12700" marT="12700" marB="0" anchor="ctr"/>
                </a:tc>
              </a:tr>
              <a:tr h="726898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SFP3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Minimum shift factor threshold for a constraint to be eligible to be a Competitive Constraint as part of the SCED CCT Process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2%</a:t>
                      </a:r>
                    </a:p>
                  </a:txBody>
                  <a:tcPr marL="12700" marR="12700" marT="12700" marB="0" anchor="ctr"/>
                </a:tc>
              </a:tr>
              <a:tr h="726898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DMEECP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Threshold for the ECI Effective Capacity for an Entity or its Affiliates to determine if their Managed Capacity is eligible to be mitigated as part of SCED Step 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10%</a:t>
                      </a:r>
                    </a:p>
                  </a:txBody>
                  <a:tcPr marL="12700" marR="12700" marT="12700" marB="0" anchor="ctr"/>
                </a:tc>
              </a:tr>
              <a:tr h="490080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SFP4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Minimum shift factor threshold below which a Resource will not have mitigation applied in SCED Step 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2%</a:t>
                      </a:r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65587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500</TotalTime>
  <Words>407</Words>
  <Application>Microsoft Macintosh PowerPoint</Application>
  <PresentationFormat>On-screen Show (4:3)</PresentationFormat>
  <Paragraphs>48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Wholesale Market Subcommittee Update</vt:lpstr>
      <vt:lpstr>Business Practice Manual Change</vt:lpstr>
      <vt:lpstr>Verifiable Costs Manual Change Control Process  </vt:lpstr>
      <vt:lpstr>Resource Adequacy Task Force Update </vt:lpstr>
      <vt:lpstr>Voting Items  Reserve Margin Target          and wind generation ELCC</vt:lpstr>
      <vt:lpstr>Planning Reserve Margin and Effective Load Carrying Capability of Wind </vt:lpstr>
      <vt:lpstr>WMS Recommendation</vt:lpstr>
      <vt:lpstr>Interaction of ELCC and LOLE</vt:lpstr>
      <vt:lpstr>WMS recommendation for threshold values for Competitive Constraint Test  </vt:lpstr>
    </vt:vector>
  </TitlesOfParts>
  <Company>Dean &amp; Co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Wholesale Market Subcommittee Update</dc:title>
  <dc:creator>Systems Administrator</dc:creator>
  <cp:lastModifiedBy>Systems Administrator</cp:lastModifiedBy>
  <cp:revision>43</cp:revision>
  <dcterms:created xsi:type="dcterms:W3CDTF">2013-04-22T14:03:23Z</dcterms:created>
  <dcterms:modified xsi:type="dcterms:W3CDTF">2013-04-25T22:35:28Z</dcterms:modified>
</cp:coreProperties>
</file>