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7"/>
  </p:notesMasterIdLst>
  <p:sldIdLst>
    <p:sldId id="372" r:id="rId2"/>
    <p:sldId id="302" r:id="rId3"/>
    <p:sldId id="438" r:id="rId4"/>
    <p:sldId id="437" r:id="rId5"/>
    <p:sldId id="442" r:id="rId6"/>
    <p:sldId id="447" r:id="rId7"/>
    <p:sldId id="406" r:id="rId8"/>
    <p:sldId id="395" r:id="rId9"/>
    <p:sldId id="397" r:id="rId10"/>
    <p:sldId id="398" r:id="rId11"/>
    <p:sldId id="399" r:id="rId12"/>
    <p:sldId id="430" r:id="rId13"/>
    <p:sldId id="431" r:id="rId14"/>
    <p:sldId id="432" r:id="rId15"/>
    <p:sldId id="449" r:id="rId16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FFFF66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65" autoAdjust="0"/>
    <p:restoredTop sz="98718" autoAdjust="0"/>
  </p:normalViewPr>
  <p:slideViewPr>
    <p:cSldViewPr>
      <p:cViewPr varScale="1">
        <p:scale>
          <a:sx n="113" d="100"/>
          <a:sy n="113" d="100"/>
        </p:scale>
        <p:origin x="-306" y="-108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850"/>
            <a:ext cx="560705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EF9FDEEA-5704-4A08-B22C-F16CA0CD2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C51442-EDE7-4953-BB55-E71AD2260C8B}" type="slidenum">
              <a:rPr lang="en-US" sz="1200" b="0" smtClean="0"/>
              <a:pPr eaLnBrk="1" hangingPunct="1"/>
              <a:t>1</a:t>
            </a:fld>
            <a:endParaRPr lang="en-US" sz="1200" b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8C6C10A-D400-4959-AADD-84A684719EDF}" type="slidenum">
              <a:rPr lang="en-US" sz="1200" b="0" smtClean="0"/>
              <a:pPr eaLnBrk="1" hangingPunct="1"/>
              <a:t>2</a:t>
            </a:fld>
            <a:endParaRPr lang="en-US" sz="1200" b="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FD5EF8A-C74D-4291-9FCD-C4E7EF3299C6}" type="slidenum">
              <a:rPr lang="en-US" sz="1200" b="0" smtClean="0"/>
              <a:pPr eaLnBrk="1" hangingPunct="1"/>
              <a:t>7</a:t>
            </a:fld>
            <a:endParaRPr lang="en-US" sz="1200" b="0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1249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D6BAE-A68F-473A-A2D7-CEEA128D7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051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1CF20-39D3-4579-9E24-257361C91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1034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1981A-7905-41B0-8858-66AAA0FFB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0656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CEAF1-53AD-46BE-9176-013B2A2B7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335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97839-E9E5-4038-9852-0A72C69A2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447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D15DB-F492-417C-B3C1-95863FCAA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4154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55851-3123-4476-B2AC-37AA76559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0575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0A38D-180F-42DE-8177-B03C7616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3426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CC2D1-2CC9-45D0-AD2A-3A9F9D772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5321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6BC6-3DFE-4977-B534-48CCD8B6B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399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DADD4-17AA-47F5-8402-FBC938F97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0126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E718ABEB-4B20-4DAD-9F08-0F3C9742E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03670EEC-6877-42F5-BF6B-1CB534FE5D5D}" type="slidenum">
              <a:rPr lang="en-US" sz="1200" b="0"/>
              <a:pPr algn="ctr"/>
              <a:t>‹#›</a:t>
            </a:fld>
            <a:endParaRPr lang="en-US" sz="12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2133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800" b="0" kern="0" dirty="0">
                <a:latin typeface="+mj-lt"/>
              </a:rPr>
              <a:t>Project Update and Summary of Project Priority List (PPL) Activity to Date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259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kern="0" dirty="0" smtClean="0">
                <a:latin typeface="+mn-lt"/>
              </a:rPr>
              <a:t>April 18, 2013</a:t>
            </a:r>
            <a:endParaRPr lang="en-US" sz="20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4340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4/12/2013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" y="762000"/>
            <a:ext cx="8775611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4/12/2013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0"/>
            <a:ext cx="8770704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4/12/2013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0"/>
            <a:ext cx="8775612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724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4/12/2013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56180"/>
            <a:ext cx="8764344" cy="5416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724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4/12/2013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22313"/>
            <a:ext cx="8937485" cy="552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724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4/12/2013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11" y="722315"/>
            <a:ext cx="8923088" cy="5509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903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2013 Project Update – Agenda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90600"/>
            <a:ext cx="8382000" cy="4267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Project Portfolio Update</a:t>
            </a:r>
            <a:r>
              <a:rPr lang="en-US" sz="1800" dirty="0"/>
              <a:t>	</a:t>
            </a:r>
            <a:r>
              <a:rPr lang="en-US" sz="1600" dirty="0"/>
              <a:t>p. </a:t>
            </a:r>
            <a:r>
              <a:rPr lang="en-US" sz="1600" dirty="0" smtClean="0"/>
              <a:t>3-6</a:t>
            </a:r>
            <a:endParaRPr lang="en-US" sz="16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Recent and Upcoming Project Implementations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2013 Release Targets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2013 Project Spending Update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2014 </a:t>
            </a:r>
            <a:r>
              <a:rPr lang="en-US" sz="1600" dirty="0"/>
              <a:t>Release Targets</a:t>
            </a:r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000" dirty="0" smtClean="0"/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0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Appendix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Project Portfolio Gantt Chart</a:t>
            </a:r>
            <a:r>
              <a:rPr lang="en-US" sz="1600" dirty="0"/>
              <a:t>	</a:t>
            </a:r>
            <a:r>
              <a:rPr lang="en-US" sz="1600" dirty="0" smtClean="0"/>
              <a:t>p</a:t>
            </a:r>
            <a:r>
              <a:rPr lang="en-US" sz="1600" dirty="0"/>
              <a:t>. </a:t>
            </a:r>
            <a:r>
              <a:rPr lang="en-US" sz="1600" dirty="0" smtClean="0"/>
              <a:t>8-15</a:t>
            </a:r>
            <a:endParaRPr lang="en-US" sz="1600" dirty="0" smtClean="0"/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685800" y="5410200"/>
            <a:ext cx="7772400" cy="576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/>
              <a:t>Location of Project Priority List (PPL):   </a:t>
            </a:r>
            <a:r>
              <a:rPr lang="en-US" b="0">
                <a:hlinkClick r:id="rId3"/>
              </a:rPr>
              <a:t>http://www.ercot.com/services/projects/index</a:t>
            </a:r>
            <a:endParaRPr lang="en-US" b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Upcoming Project Implementations</a:t>
            </a:r>
          </a:p>
        </p:txBody>
      </p:sp>
      <p:sp>
        <p:nvSpPr>
          <p:cNvPr id="5123" name="Content Placeholder 16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3505200"/>
          </a:xfrm>
        </p:spPr>
        <p:txBody>
          <a:bodyPr/>
          <a:lstStyle/>
          <a:p>
            <a:pPr eaLnBrk="1" hangingPunct="1"/>
            <a:r>
              <a:rPr lang="en-US" sz="1600" dirty="0" smtClean="0"/>
              <a:t>Off-Cycle Release		(4/1/2013)</a:t>
            </a:r>
          </a:p>
          <a:p>
            <a:pPr lvl="1" eaLnBrk="1" hangingPunct="1"/>
            <a:r>
              <a:rPr lang="en-US" sz="1400" dirty="0"/>
              <a:t>NPRR463 – CRR Auction Structure </a:t>
            </a:r>
            <a:r>
              <a:rPr lang="en-US" sz="1400" dirty="0" smtClean="0"/>
              <a:t>Enhancements</a:t>
            </a:r>
          </a:p>
          <a:p>
            <a:pPr eaLnBrk="1" hangingPunct="1"/>
            <a:endParaRPr lang="en-US" sz="1600" dirty="0" smtClean="0"/>
          </a:p>
          <a:p>
            <a:pPr eaLnBrk="1" hangingPunct="1"/>
            <a:endParaRPr lang="en-US" sz="1600" dirty="0"/>
          </a:p>
          <a:p>
            <a:pPr eaLnBrk="1" hangingPunct="1"/>
            <a:r>
              <a:rPr lang="en-US" sz="1600" dirty="0" smtClean="0"/>
              <a:t>Release 2 Go-Lives	</a:t>
            </a:r>
            <a:r>
              <a:rPr lang="en-US" sz="1600" dirty="0"/>
              <a:t>	</a:t>
            </a:r>
            <a:r>
              <a:rPr lang="en-US" sz="1600" i="1" dirty="0" smtClean="0"/>
              <a:t>(4/22/2013 </a:t>
            </a:r>
            <a:r>
              <a:rPr lang="en-US" sz="1600" dirty="0"/>
              <a:t>–</a:t>
            </a:r>
            <a:r>
              <a:rPr lang="en-US" sz="1600" i="1" dirty="0" smtClean="0"/>
              <a:t> 4/26/2013)</a:t>
            </a:r>
            <a:endParaRPr lang="en-US" sz="1600" i="1" dirty="0"/>
          </a:p>
          <a:p>
            <a:pPr lvl="1" eaLnBrk="1" hangingPunct="1"/>
            <a:r>
              <a:rPr lang="en-US" sz="1400" dirty="0" smtClean="0"/>
              <a:t>NPRR456 </a:t>
            </a:r>
            <a:r>
              <a:rPr lang="en-US" sz="1400" dirty="0"/>
              <a:t>– Clarification of Definition of Electrically Similar Settlement Points and Heuristic Pricing </a:t>
            </a:r>
            <a:r>
              <a:rPr lang="en-US" sz="1400" dirty="0" smtClean="0"/>
              <a:t>Posting</a:t>
            </a:r>
          </a:p>
          <a:p>
            <a:pPr lvl="1" eaLnBrk="1" hangingPunct="1"/>
            <a:r>
              <a:rPr lang="en-US" sz="1400" dirty="0" smtClean="0"/>
              <a:t>TSAT Wind Model</a:t>
            </a:r>
            <a:endParaRPr lang="en-US" sz="1400" dirty="0"/>
          </a:p>
          <a:p>
            <a:pPr marL="0" indent="0" eaLnBrk="1" hangingPunct="1">
              <a:buNone/>
            </a:pPr>
            <a:endParaRPr lang="en-US" sz="1200" dirty="0" smtClean="0"/>
          </a:p>
        </p:txBody>
      </p:sp>
      <p:sp>
        <p:nvSpPr>
          <p:cNvPr id="5124" name="TextBox 3"/>
          <p:cNvSpPr txBox="1">
            <a:spLocks noChangeArrowheads="1"/>
          </p:cNvSpPr>
          <p:nvPr/>
        </p:nvSpPr>
        <p:spPr bwMode="auto">
          <a:xfrm>
            <a:off x="1752600" y="5791200"/>
            <a:ext cx="6172200" cy="4365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/>
              <a:t>Note:  Projected Go-Live dates are subject to change.</a:t>
            </a:r>
            <a:br>
              <a:rPr lang="en-US" sz="1400" b="0"/>
            </a:br>
            <a:r>
              <a:rPr lang="en-US" sz="1400" b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57300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2013 Release Targets – Board-Approved NPRRs/SCRs/</a:t>
            </a:r>
            <a:r>
              <a:rPr lang="en-US" sz="1800" dirty="0" err="1" smtClean="0"/>
              <a:t>xGRRs</a:t>
            </a:r>
            <a:endParaRPr lang="en-US" sz="1800" dirty="0" smtClean="0"/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932958061"/>
              </p:ext>
            </p:extLst>
          </p:nvPr>
        </p:nvGraphicFramePr>
        <p:xfrm>
          <a:off x="76200" y="762000"/>
          <a:ext cx="8915399" cy="4656435"/>
        </p:xfrm>
        <a:graphic>
          <a:graphicData uri="http://schemas.openxmlformats.org/drawingml/2006/table">
            <a:tbl>
              <a:tblPr/>
              <a:tblGrid>
                <a:gridCol w="1066800"/>
                <a:gridCol w="1219200"/>
                <a:gridCol w="1143000"/>
                <a:gridCol w="1066800"/>
                <a:gridCol w="1143000"/>
                <a:gridCol w="1143000"/>
                <a:gridCol w="1066800"/>
                <a:gridCol w="1066799"/>
              </a:tblGrid>
              <a:tr h="6022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Approach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2/2013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4/2013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6/2013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7/2013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9/2013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12/2013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2013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1912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On-Cycle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NPRR377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NPRR397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NPRR407</a:t>
                      </a: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NPRR464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NPRR469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SCR768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NPRR153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NPRR393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NOGRR093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NPRR481</a:t>
                      </a: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NPRR207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NPRR461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NPRR479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NPRR481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SCR773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NPRR272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NPRR407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NPRR425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NPRR439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NPRR457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NOGRR101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SCR770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NPRR240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NPRR327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NPRR476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NPRR492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NPRR520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NOGRR105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NPRR493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87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Off-Cycle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NPRR463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SCR760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(d)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NPRR439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17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Counts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= </a:t>
                      </a: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37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8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7172" name="Footer Placeholder 7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7174" name="TextBox 16"/>
          <p:cNvSpPr txBox="1">
            <a:spLocks noChangeArrowheads="1"/>
          </p:cNvSpPr>
          <p:nvPr/>
        </p:nvSpPr>
        <p:spPr bwMode="auto">
          <a:xfrm>
            <a:off x="2362200" y="3962400"/>
            <a:ext cx="11430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Early April</a:t>
            </a:r>
            <a:endParaRPr lang="en-US" sz="1100" dirty="0"/>
          </a:p>
        </p:txBody>
      </p:sp>
      <p:sp>
        <p:nvSpPr>
          <p:cNvPr id="7177" name="TextBox 12"/>
          <p:cNvSpPr txBox="1">
            <a:spLocks noChangeArrowheads="1"/>
          </p:cNvSpPr>
          <p:nvPr/>
        </p:nvSpPr>
        <p:spPr bwMode="auto">
          <a:xfrm>
            <a:off x="1143000" y="3962400"/>
            <a:ext cx="12192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/>
              <a:t>None</a:t>
            </a:r>
          </a:p>
        </p:txBody>
      </p:sp>
      <p:sp>
        <p:nvSpPr>
          <p:cNvPr id="7179" name="TextBox 15"/>
          <p:cNvSpPr txBox="1">
            <a:spLocks noChangeArrowheads="1"/>
          </p:cNvSpPr>
          <p:nvPr/>
        </p:nvSpPr>
        <p:spPr bwMode="auto">
          <a:xfrm>
            <a:off x="76201" y="5486400"/>
            <a:ext cx="3276599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Go-live dates can differ from Protocol effective dates – Please refer to market notices for more details</a:t>
            </a:r>
          </a:p>
        </p:txBody>
      </p:sp>
      <p:sp>
        <p:nvSpPr>
          <p:cNvPr id="7182" name="TextBox 21"/>
          <p:cNvSpPr txBox="1">
            <a:spLocks noChangeArrowheads="1"/>
          </p:cNvSpPr>
          <p:nvPr/>
        </p:nvSpPr>
        <p:spPr bwMode="auto">
          <a:xfrm>
            <a:off x="6629400" y="5486400"/>
            <a:ext cx="2344737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(a), (b), etc. indicates multiple </a:t>
            </a:r>
            <a:r>
              <a:rPr lang="en-US" sz="1000" b="0" dirty="0" smtClean="0"/>
              <a:t>phases</a:t>
            </a:r>
            <a:endParaRPr lang="en-US" sz="1000" b="0" dirty="0"/>
          </a:p>
        </p:txBody>
      </p:sp>
      <p:sp>
        <p:nvSpPr>
          <p:cNvPr id="7183" name="TextBox 22"/>
          <p:cNvSpPr txBox="1">
            <a:spLocks noChangeArrowheads="1"/>
          </p:cNvSpPr>
          <p:nvPr/>
        </p:nvSpPr>
        <p:spPr bwMode="auto">
          <a:xfrm>
            <a:off x="76200" y="5943600"/>
            <a:ext cx="3276599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Release targets are subject to change</a:t>
            </a:r>
          </a:p>
        </p:txBody>
      </p:sp>
      <p:sp>
        <p:nvSpPr>
          <p:cNvPr id="7184" name="TextBox 23"/>
          <p:cNvSpPr txBox="1">
            <a:spLocks noChangeArrowheads="1"/>
          </p:cNvSpPr>
          <p:nvPr/>
        </p:nvSpPr>
        <p:spPr bwMode="auto">
          <a:xfrm>
            <a:off x="3429000" y="5486400"/>
            <a:ext cx="3124200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Red Text: </a:t>
            </a:r>
            <a:r>
              <a:rPr lang="en-US" sz="1000" b="0" dirty="0" smtClean="0"/>
              <a:t>New </a:t>
            </a:r>
            <a:r>
              <a:rPr lang="en-US" sz="1000" b="0" dirty="0"/>
              <a:t>additions and target release changes</a:t>
            </a:r>
          </a:p>
        </p:txBody>
      </p:sp>
      <p:sp>
        <p:nvSpPr>
          <p:cNvPr id="7185" name="TextBox 24"/>
          <p:cNvSpPr txBox="1">
            <a:spLocks noChangeArrowheads="1"/>
          </p:cNvSpPr>
          <p:nvPr/>
        </p:nvSpPr>
        <p:spPr bwMode="auto">
          <a:xfrm>
            <a:off x="3429000" y="5817260"/>
            <a:ext cx="3124200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Strike-Through Text: </a:t>
            </a:r>
            <a:r>
              <a:rPr lang="en-US" sz="1000" b="0" dirty="0" smtClean="0"/>
              <a:t>Previous </a:t>
            </a:r>
            <a:r>
              <a:rPr lang="en-US" sz="1000" b="0" dirty="0"/>
              <a:t>target release changes</a:t>
            </a:r>
          </a:p>
        </p:txBody>
      </p:sp>
      <p:sp>
        <p:nvSpPr>
          <p:cNvPr id="7175" name="TextBox 17"/>
          <p:cNvSpPr txBox="1">
            <a:spLocks noChangeArrowheads="1"/>
          </p:cNvSpPr>
          <p:nvPr/>
        </p:nvSpPr>
        <p:spPr bwMode="auto">
          <a:xfrm>
            <a:off x="4571999" y="3962400"/>
            <a:ext cx="1143001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7173" name="TextBox 14"/>
          <p:cNvSpPr txBox="1">
            <a:spLocks noChangeArrowheads="1"/>
          </p:cNvSpPr>
          <p:nvPr/>
        </p:nvSpPr>
        <p:spPr bwMode="auto">
          <a:xfrm>
            <a:off x="6781800" y="3962400"/>
            <a:ext cx="11430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/>
              <a:t>None</a:t>
            </a:r>
          </a:p>
        </p:txBody>
      </p:sp>
      <p:sp>
        <p:nvSpPr>
          <p:cNvPr id="7178" name="TextBox 13"/>
          <p:cNvSpPr txBox="1">
            <a:spLocks noChangeArrowheads="1"/>
          </p:cNvSpPr>
          <p:nvPr/>
        </p:nvSpPr>
        <p:spPr bwMode="auto">
          <a:xfrm>
            <a:off x="5715000" y="3962400"/>
            <a:ext cx="11430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7176" name="TextBox 18"/>
          <p:cNvSpPr txBox="1">
            <a:spLocks noChangeArrowheads="1"/>
          </p:cNvSpPr>
          <p:nvPr/>
        </p:nvSpPr>
        <p:spPr bwMode="auto">
          <a:xfrm>
            <a:off x="3505199" y="3962400"/>
            <a:ext cx="1066801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Late June</a:t>
            </a:r>
            <a:endParaRPr lang="en-US" sz="1100" dirty="0"/>
          </a:p>
        </p:txBody>
      </p:sp>
      <p:sp>
        <p:nvSpPr>
          <p:cNvPr id="16" name="TextBox 14"/>
          <p:cNvSpPr txBox="1">
            <a:spLocks noChangeArrowheads="1"/>
          </p:cNvSpPr>
          <p:nvPr/>
        </p:nvSpPr>
        <p:spPr bwMode="auto">
          <a:xfrm>
            <a:off x="7924800" y="3810000"/>
            <a:ext cx="1049337" cy="430887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Moved to 2014</a:t>
            </a:r>
            <a:endParaRPr lang="en-US" sz="1100" dirty="0"/>
          </a:p>
        </p:txBody>
      </p:sp>
      <p:sp>
        <p:nvSpPr>
          <p:cNvPr id="17" name="TextBox 21"/>
          <p:cNvSpPr txBox="1">
            <a:spLocks noChangeArrowheads="1"/>
          </p:cNvSpPr>
          <p:nvPr/>
        </p:nvSpPr>
        <p:spPr bwMode="auto">
          <a:xfrm>
            <a:off x="6629399" y="5735933"/>
            <a:ext cx="2344737" cy="4616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800" b="0" dirty="0" smtClean="0"/>
              <a:t>407(a) – MMS portion</a:t>
            </a:r>
          </a:p>
          <a:p>
            <a:pPr eaLnBrk="1" hangingPunct="1"/>
            <a:r>
              <a:rPr lang="en-US" sz="800" b="0" dirty="0" smtClean="0"/>
              <a:t>407(b) – CRR portion</a:t>
            </a:r>
          </a:p>
          <a:p>
            <a:pPr eaLnBrk="1" hangingPunct="1"/>
            <a:r>
              <a:rPr lang="en-US" sz="800" b="0" dirty="0" smtClean="0"/>
              <a:t>SCR760(d) – final phase</a:t>
            </a:r>
            <a:endParaRPr lang="en-US" sz="800" b="0" dirty="0"/>
          </a:p>
        </p:txBody>
      </p:sp>
    </p:spTree>
    <p:extLst>
      <p:ext uri="{BB962C8B-B14F-4D97-AF65-F5344CB8AC3E}">
        <p14:creationId xmlns:p14="http://schemas.microsoft.com/office/powerpoint/2010/main" val="2440280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86600" cy="685800"/>
          </a:xfrm>
        </p:spPr>
        <p:txBody>
          <a:bodyPr/>
          <a:lstStyle/>
          <a:p>
            <a:pPr eaLnBrk="1" hangingPunct="1"/>
            <a:r>
              <a:rPr lang="en-US" sz="1800" dirty="0"/>
              <a:t>2013 </a:t>
            </a:r>
            <a:r>
              <a:rPr lang="en-US" sz="1800" dirty="0" smtClean="0"/>
              <a:t>Cash </a:t>
            </a:r>
            <a:r>
              <a:rPr lang="en-US" sz="1800" dirty="0"/>
              <a:t>Flow Projection – Approved </a:t>
            </a:r>
            <a:r>
              <a:rPr lang="en-US" sz="1800" dirty="0" smtClean="0"/>
              <a:t>Projects</a:t>
            </a:r>
          </a:p>
        </p:txBody>
      </p:sp>
      <p:pic>
        <p:nvPicPr>
          <p:cNvPr id="21547" name="Picture 4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1" y="914400"/>
            <a:ext cx="9043127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1772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2014 Release Targets – Board-Approved NPRRs/SCRs/</a:t>
            </a:r>
            <a:r>
              <a:rPr lang="en-US" sz="1800" dirty="0" err="1" smtClean="0"/>
              <a:t>xGRRs</a:t>
            </a:r>
            <a:endParaRPr lang="en-US" sz="1800" dirty="0" smtClean="0"/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06294117"/>
              </p:ext>
            </p:extLst>
          </p:nvPr>
        </p:nvGraphicFramePr>
        <p:xfrm>
          <a:off x="76200" y="762000"/>
          <a:ext cx="8915399" cy="4656435"/>
        </p:xfrm>
        <a:graphic>
          <a:graphicData uri="http://schemas.openxmlformats.org/drawingml/2006/table">
            <a:tbl>
              <a:tblPr/>
              <a:tblGrid>
                <a:gridCol w="1066800"/>
                <a:gridCol w="1219200"/>
                <a:gridCol w="1143000"/>
                <a:gridCol w="1066800"/>
                <a:gridCol w="1143000"/>
                <a:gridCol w="1143000"/>
                <a:gridCol w="1066800"/>
                <a:gridCol w="1066799"/>
              </a:tblGrid>
              <a:tr h="6022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Approach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2014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1912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On-Cycle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NPRR484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SCR756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SCR769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SCR771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NPRR256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NPRR439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NOGRR084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NPRR455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NPRR467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NPRR485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NPRR487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NPRR500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NPRR509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SCR772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87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Off-Cycle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NPRR419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17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Counts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= </a:t>
                      </a: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7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7172" name="Footer Placeholder 7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7174" name="TextBox 16"/>
          <p:cNvSpPr txBox="1">
            <a:spLocks noChangeArrowheads="1"/>
          </p:cNvSpPr>
          <p:nvPr/>
        </p:nvSpPr>
        <p:spPr bwMode="auto">
          <a:xfrm>
            <a:off x="2362200" y="3962400"/>
            <a:ext cx="11430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Early April</a:t>
            </a:r>
            <a:endParaRPr lang="en-US" sz="1100" dirty="0"/>
          </a:p>
        </p:txBody>
      </p:sp>
      <p:sp>
        <p:nvSpPr>
          <p:cNvPr id="7177" name="TextBox 12"/>
          <p:cNvSpPr txBox="1">
            <a:spLocks noChangeArrowheads="1"/>
          </p:cNvSpPr>
          <p:nvPr/>
        </p:nvSpPr>
        <p:spPr bwMode="auto">
          <a:xfrm>
            <a:off x="1143000" y="3962400"/>
            <a:ext cx="12192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/>
              <a:t>None</a:t>
            </a:r>
          </a:p>
        </p:txBody>
      </p:sp>
      <p:sp>
        <p:nvSpPr>
          <p:cNvPr id="7179" name="TextBox 15"/>
          <p:cNvSpPr txBox="1">
            <a:spLocks noChangeArrowheads="1"/>
          </p:cNvSpPr>
          <p:nvPr/>
        </p:nvSpPr>
        <p:spPr bwMode="auto">
          <a:xfrm>
            <a:off x="76201" y="5486400"/>
            <a:ext cx="3276599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Go-live dates can differ from Protocol effective dates – Please refer to market notices for more details</a:t>
            </a:r>
          </a:p>
        </p:txBody>
      </p:sp>
      <p:sp>
        <p:nvSpPr>
          <p:cNvPr id="7182" name="TextBox 21"/>
          <p:cNvSpPr txBox="1">
            <a:spLocks noChangeArrowheads="1"/>
          </p:cNvSpPr>
          <p:nvPr/>
        </p:nvSpPr>
        <p:spPr bwMode="auto">
          <a:xfrm>
            <a:off x="6629400" y="5486400"/>
            <a:ext cx="2344737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(a), (b), etc. indicates multiple </a:t>
            </a:r>
            <a:r>
              <a:rPr lang="en-US" sz="1000" b="0" dirty="0" smtClean="0"/>
              <a:t>phases</a:t>
            </a:r>
            <a:endParaRPr lang="en-US" sz="1000" b="0" dirty="0"/>
          </a:p>
        </p:txBody>
      </p:sp>
      <p:sp>
        <p:nvSpPr>
          <p:cNvPr id="7183" name="TextBox 22"/>
          <p:cNvSpPr txBox="1">
            <a:spLocks noChangeArrowheads="1"/>
          </p:cNvSpPr>
          <p:nvPr/>
        </p:nvSpPr>
        <p:spPr bwMode="auto">
          <a:xfrm>
            <a:off x="76200" y="5943600"/>
            <a:ext cx="3276599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Release targets are subject to change</a:t>
            </a:r>
          </a:p>
        </p:txBody>
      </p:sp>
      <p:sp>
        <p:nvSpPr>
          <p:cNvPr id="7184" name="TextBox 23"/>
          <p:cNvSpPr txBox="1">
            <a:spLocks noChangeArrowheads="1"/>
          </p:cNvSpPr>
          <p:nvPr/>
        </p:nvSpPr>
        <p:spPr bwMode="auto">
          <a:xfrm>
            <a:off x="3429000" y="5486400"/>
            <a:ext cx="3124200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Red Text: </a:t>
            </a:r>
            <a:r>
              <a:rPr lang="en-US" sz="1000" b="0" dirty="0" smtClean="0"/>
              <a:t>New </a:t>
            </a:r>
            <a:r>
              <a:rPr lang="en-US" sz="1000" b="0" dirty="0"/>
              <a:t>additions and target release changes</a:t>
            </a:r>
          </a:p>
        </p:txBody>
      </p:sp>
      <p:sp>
        <p:nvSpPr>
          <p:cNvPr id="7185" name="TextBox 24"/>
          <p:cNvSpPr txBox="1">
            <a:spLocks noChangeArrowheads="1"/>
          </p:cNvSpPr>
          <p:nvPr/>
        </p:nvSpPr>
        <p:spPr bwMode="auto">
          <a:xfrm>
            <a:off x="3429000" y="5817260"/>
            <a:ext cx="3124200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Strike-Through Text: </a:t>
            </a:r>
            <a:r>
              <a:rPr lang="en-US" sz="1000" b="0" dirty="0" smtClean="0"/>
              <a:t>Previous </a:t>
            </a:r>
            <a:r>
              <a:rPr lang="en-US" sz="1000" b="0" dirty="0"/>
              <a:t>target release changes</a:t>
            </a:r>
          </a:p>
        </p:txBody>
      </p:sp>
      <p:sp>
        <p:nvSpPr>
          <p:cNvPr id="7175" name="TextBox 17"/>
          <p:cNvSpPr txBox="1">
            <a:spLocks noChangeArrowheads="1"/>
          </p:cNvSpPr>
          <p:nvPr/>
        </p:nvSpPr>
        <p:spPr bwMode="auto">
          <a:xfrm>
            <a:off x="4571999" y="3962400"/>
            <a:ext cx="1143001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7173" name="TextBox 14"/>
          <p:cNvSpPr txBox="1">
            <a:spLocks noChangeArrowheads="1"/>
          </p:cNvSpPr>
          <p:nvPr/>
        </p:nvSpPr>
        <p:spPr bwMode="auto">
          <a:xfrm>
            <a:off x="6781800" y="3962400"/>
            <a:ext cx="11430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/>
              <a:t>None</a:t>
            </a:r>
          </a:p>
        </p:txBody>
      </p:sp>
      <p:sp>
        <p:nvSpPr>
          <p:cNvPr id="7178" name="TextBox 13"/>
          <p:cNvSpPr txBox="1">
            <a:spLocks noChangeArrowheads="1"/>
          </p:cNvSpPr>
          <p:nvPr/>
        </p:nvSpPr>
        <p:spPr bwMode="auto">
          <a:xfrm>
            <a:off x="5715000" y="3962400"/>
            <a:ext cx="11430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7176" name="TextBox 18"/>
          <p:cNvSpPr txBox="1">
            <a:spLocks noChangeArrowheads="1"/>
          </p:cNvSpPr>
          <p:nvPr/>
        </p:nvSpPr>
        <p:spPr bwMode="auto">
          <a:xfrm>
            <a:off x="3505199" y="3962400"/>
            <a:ext cx="1066801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Late June</a:t>
            </a:r>
            <a:endParaRPr lang="en-US" sz="1100" dirty="0"/>
          </a:p>
        </p:txBody>
      </p:sp>
      <p:sp>
        <p:nvSpPr>
          <p:cNvPr id="16" name="TextBox 14"/>
          <p:cNvSpPr txBox="1">
            <a:spLocks noChangeArrowheads="1"/>
          </p:cNvSpPr>
          <p:nvPr/>
        </p:nvSpPr>
        <p:spPr bwMode="auto">
          <a:xfrm>
            <a:off x="7924800" y="3957372"/>
            <a:ext cx="1049337" cy="26161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2015</a:t>
            </a:r>
            <a:endParaRPr lang="en-US" sz="1100" dirty="0"/>
          </a:p>
        </p:txBody>
      </p:sp>
      <p:sp>
        <p:nvSpPr>
          <p:cNvPr id="17" name="TextBox 21"/>
          <p:cNvSpPr txBox="1">
            <a:spLocks noChangeArrowheads="1"/>
          </p:cNvSpPr>
          <p:nvPr/>
        </p:nvSpPr>
        <p:spPr bwMode="auto">
          <a:xfrm>
            <a:off x="6629399" y="5859043"/>
            <a:ext cx="2344737" cy="21544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800" b="0" dirty="0" smtClean="0"/>
              <a:t>SCR756</a:t>
            </a:r>
            <a:r>
              <a:rPr lang="en-US" sz="800" b="0" dirty="0" smtClean="0"/>
              <a:t>(b</a:t>
            </a:r>
            <a:r>
              <a:rPr lang="en-US" sz="800" b="0" dirty="0" smtClean="0"/>
              <a:t>) – </a:t>
            </a:r>
            <a:r>
              <a:rPr lang="en-US" sz="800" b="0" dirty="0" smtClean="0"/>
              <a:t>Remaining portions of SCR</a:t>
            </a:r>
            <a:endParaRPr lang="en-US" sz="800" b="0" dirty="0" smtClean="0"/>
          </a:p>
        </p:txBody>
      </p:sp>
    </p:spTree>
    <p:extLst>
      <p:ext uri="{BB962C8B-B14F-4D97-AF65-F5344CB8AC3E}">
        <p14:creationId xmlns:p14="http://schemas.microsoft.com/office/powerpoint/2010/main" val="173465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smtClean="0"/>
              <a:t>Business Integration Update – Appendix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828800"/>
            <a:ext cx="8229600" cy="4267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2400" dirty="0" smtClean="0"/>
              <a:t>Appendix</a:t>
            </a:r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24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4/12/2013 </a:t>
            </a:r>
            <a:r>
              <a:rPr lang="en-US" dirty="0" smtClean="0"/>
              <a:t>Project Gantt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In-flight items sorted by Project End Date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“Not Started” items sorted by Project Start </a:t>
            </a:r>
            <a:r>
              <a:rPr lang="en-US" sz="1600" dirty="0" smtClean="0"/>
              <a:t>Date</a:t>
            </a:r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11267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4/12/2013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13846"/>
            <a:ext cx="8853720" cy="5458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3316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4/12/2013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5" y="762000"/>
            <a:ext cx="8878235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49367</TotalTime>
  <Words>447</Words>
  <Application>Microsoft Office PowerPoint</Application>
  <PresentationFormat>On-screen Show (4:3)</PresentationFormat>
  <Paragraphs>208</Paragraphs>
  <Slides>15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Custom Design</vt:lpstr>
      <vt:lpstr>PowerPoint Presentation</vt:lpstr>
      <vt:lpstr>2013 Project Update – Agenda</vt:lpstr>
      <vt:lpstr>Upcoming Project Implementations</vt:lpstr>
      <vt:lpstr>2013 Release Targets – Board-Approved NPRRs/SCRs/xGRRs</vt:lpstr>
      <vt:lpstr>2013 Cash Flow Projection – Approved Projects</vt:lpstr>
      <vt:lpstr>2014 Release Targets – Board-Approved NPRRs/SCRs/xGRRs</vt:lpstr>
      <vt:lpstr>Business Integration Update – Appendix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1301</cp:revision>
  <cp:lastPrinted>2013-03-20T16:37:22Z</cp:lastPrinted>
  <dcterms:created xsi:type="dcterms:W3CDTF">2005-04-21T14:28:35Z</dcterms:created>
  <dcterms:modified xsi:type="dcterms:W3CDTF">2013-04-17T22:46:25Z</dcterms:modified>
</cp:coreProperties>
</file>