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0"/>
  </p:notesMasterIdLst>
  <p:sldIdLst>
    <p:sldId id="256" r:id="rId2"/>
    <p:sldId id="258" r:id="rId3"/>
    <p:sldId id="259" r:id="rId4"/>
    <p:sldId id="260" r:id="rId5"/>
    <p:sldId id="262" r:id="rId6"/>
    <p:sldId id="261" r:id="rId7"/>
    <p:sldId id="263" r:id="rId8"/>
    <p:sldId id="264" r:id="rId9"/>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84" autoAdjust="0"/>
    <p:restoredTop sz="94691" autoAdjust="0"/>
  </p:normalViewPr>
  <p:slideViewPr>
    <p:cSldViewPr>
      <p:cViewPr>
        <p:scale>
          <a:sx n="50" d="100"/>
          <a:sy n="50" d="100"/>
        </p:scale>
        <p:origin x="-2299" y="-66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CC0B0663-D177-47E1-9A46-848781859946}" type="datetimeFigureOut">
              <a:rPr lang="en-US"/>
              <a:pPr>
                <a:defRPr/>
              </a:pPr>
              <a:t>4/12/2013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0ECD28F6-FB6F-4132-A920-D3A1A8B01D63}" type="slidenum">
              <a:rPr lang="en-US"/>
              <a:pPr>
                <a:defRPr/>
              </a:pPr>
              <a:t>‹#›</a:t>
            </a:fld>
            <a:endParaRPr lang="en-US"/>
          </a:p>
        </p:txBody>
      </p:sp>
    </p:spTree>
    <p:extLst>
      <p:ext uri="{BB962C8B-B14F-4D97-AF65-F5344CB8AC3E}">
        <p14:creationId xmlns:p14="http://schemas.microsoft.com/office/powerpoint/2010/main" val="423492431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079677FF-95F5-4035-9C3B-BE1326C30E99}" type="datetime1">
              <a:rPr lang="en-US"/>
              <a:pPr>
                <a:defRPr/>
              </a:pPr>
              <a:t>4/12/2013</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2044825-7381-4C36-A97B-C032DB6D716F}" type="slidenum">
              <a:rPr lang="en-US"/>
              <a:pPr>
                <a:defRPr/>
              </a:pPr>
              <a:t>‹#›</a:t>
            </a:fld>
            <a:endParaRPr lang="en-US"/>
          </a:p>
        </p:txBody>
      </p:sp>
    </p:spTree>
    <p:extLst>
      <p:ext uri="{BB962C8B-B14F-4D97-AF65-F5344CB8AC3E}">
        <p14:creationId xmlns:p14="http://schemas.microsoft.com/office/powerpoint/2010/main" val="22870606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56F28293-39F0-4E74-B3C2-E4F0442869EB}" type="datetime1">
              <a:rPr lang="en-US"/>
              <a:pPr>
                <a:defRPr/>
              </a:pPr>
              <a:t>4/12/2013</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2BFFB949-65A8-403E-94A5-4B3C6950C066}" type="slidenum">
              <a:rPr lang="en-US"/>
              <a:pPr>
                <a:defRPr/>
              </a:pPr>
              <a:t>‹#›</a:t>
            </a:fld>
            <a:endParaRPr lang="en-US"/>
          </a:p>
        </p:txBody>
      </p:sp>
    </p:spTree>
    <p:extLst>
      <p:ext uri="{BB962C8B-B14F-4D97-AF65-F5344CB8AC3E}">
        <p14:creationId xmlns:p14="http://schemas.microsoft.com/office/powerpoint/2010/main" val="133436571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B94B6803-69B8-40E7-9C7E-84FDAF12F56C}" type="datetime1">
              <a:rPr lang="en-US"/>
              <a:pPr>
                <a:defRPr/>
              </a:pPr>
              <a:t>4/12/2013</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22757E80-76E8-407E-ADC6-EE32DACA7AE6}" type="slidenum">
              <a:rPr lang="en-US"/>
              <a:pPr>
                <a:defRPr/>
              </a:pPr>
              <a:t>‹#›</a:t>
            </a:fld>
            <a:endParaRPr lang="en-US"/>
          </a:p>
        </p:txBody>
      </p:sp>
    </p:spTree>
    <p:extLst>
      <p:ext uri="{BB962C8B-B14F-4D97-AF65-F5344CB8AC3E}">
        <p14:creationId xmlns:p14="http://schemas.microsoft.com/office/powerpoint/2010/main" val="11939519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E643AF37-FAED-44DC-A94C-C7AD06043B15}" type="datetime1">
              <a:rPr lang="en-US"/>
              <a:pPr>
                <a:defRPr/>
              </a:pPr>
              <a:t>4/12/2013</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10157D92-B183-404C-A2F8-0D35BFED6053}" type="slidenum">
              <a:rPr lang="en-US"/>
              <a:pPr>
                <a:defRPr/>
              </a:pPr>
              <a:t>‹#›</a:t>
            </a:fld>
            <a:endParaRPr lang="en-US"/>
          </a:p>
        </p:txBody>
      </p:sp>
    </p:spTree>
    <p:extLst>
      <p:ext uri="{BB962C8B-B14F-4D97-AF65-F5344CB8AC3E}">
        <p14:creationId xmlns:p14="http://schemas.microsoft.com/office/powerpoint/2010/main" val="14687064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E9D594FD-8EC8-4F11-BE1C-621F88798016}" type="datetime1">
              <a:rPr lang="en-US"/>
              <a:pPr>
                <a:defRPr/>
              </a:pPr>
              <a:t>4/12/2013</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8DB003EF-2BE1-4A1E-82BC-07E5D6F160B1}" type="slidenum">
              <a:rPr lang="en-US"/>
              <a:pPr>
                <a:defRPr/>
              </a:pPr>
              <a:t>‹#›</a:t>
            </a:fld>
            <a:endParaRPr lang="en-US"/>
          </a:p>
        </p:txBody>
      </p:sp>
    </p:spTree>
    <p:extLst>
      <p:ext uri="{BB962C8B-B14F-4D97-AF65-F5344CB8AC3E}">
        <p14:creationId xmlns:p14="http://schemas.microsoft.com/office/powerpoint/2010/main" val="22071508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74E690F2-84AC-4847-9490-A35E78974B9E}" type="datetime1">
              <a:rPr lang="en-US"/>
              <a:pPr>
                <a:defRPr/>
              </a:pPr>
              <a:t>4/12/2013</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E315A4B0-2AF8-428F-B80A-99E292533E73}" type="slidenum">
              <a:rPr lang="en-US"/>
              <a:pPr>
                <a:defRPr/>
              </a:pPr>
              <a:t>‹#›</a:t>
            </a:fld>
            <a:endParaRPr lang="en-US"/>
          </a:p>
        </p:txBody>
      </p:sp>
    </p:spTree>
    <p:extLst>
      <p:ext uri="{BB962C8B-B14F-4D97-AF65-F5344CB8AC3E}">
        <p14:creationId xmlns:p14="http://schemas.microsoft.com/office/powerpoint/2010/main" val="31528648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9130C8F8-22D0-40DD-9B21-CC7AB24AFD77}" type="datetime1">
              <a:rPr lang="en-US"/>
              <a:pPr>
                <a:defRPr/>
              </a:pPr>
              <a:t>4/12/2013</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7FFA0F71-1715-4762-AA2D-08534E3B7DC3}" type="slidenum">
              <a:rPr lang="en-US"/>
              <a:pPr>
                <a:defRPr/>
              </a:pPr>
              <a:t>‹#›</a:t>
            </a:fld>
            <a:endParaRPr lang="en-US"/>
          </a:p>
        </p:txBody>
      </p:sp>
    </p:spTree>
    <p:extLst>
      <p:ext uri="{BB962C8B-B14F-4D97-AF65-F5344CB8AC3E}">
        <p14:creationId xmlns:p14="http://schemas.microsoft.com/office/powerpoint/2010/main" val="34804995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B2D04C54-492F-4463-B7F1-6DFC8274AF39}" type="datetime1">
              <a:rPr lang="en-US"/>
              <a:pPr>
                <a:defRPr/>
              </a:pPr>
              <a:t>4/12/2013</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61ACF5C5-F89D-41ED-BF95-CF0A5632BAA5}" type="slidenum">
              <a:rPr lang="en-US"/>
              <a:pPr>
                <a:defRPr/>
              </a:pPr>
              <a:t>‹#›</a:t>
            </a:fld>
            <a:endParaRPr lang="en-US"/>
          </a:p>
        </p:txBody>
      </p:sp>
    </p:spTree>
    <p:extLst>
      <p:ext uri="{BB962C8B-B14F-4D97-AF65-F5344CB8AC3E}">
        <p14:creationId xmlns:p14="http://schemas.microsoft.com/office/powerpoint/2010/main" val="303256305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1B956698-5BE0-436C-8445-17BC5B66B232}" type="datetime1">
              <a:rPr lang="en-US"/>
              <a:pPr>
                <a:defRPr/>
              </a:pPr>
              <a:t>4/12/2013</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822AEB10-09D1-42DD-9167-11266339AC71}" type="slidenum">
              <a:rPr lang="en-US"/>
              <a:pPr>
                <a:defRPr/>
              </a:pPr>
              <a:t>‹#›</a:t>
            </a:fld>
            <a:endParaRPr lang="en-US"/>
          </a:p>
        </p:txBody>
      </p:sp>
    </p:spTree>
    <p:extLst>
      <p:ext uri="{BB962C8B-B14F-4D97-AF65-F5344CB8AC3E}">
        <p14:creationId xmlns:p14="http://schemas.microsoft.com/office/powerpoint/2010/main" val="92322634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D795C6AF-82C6-4130-B52C-9626595F5FA2}" type="datetime1">
              <a:rPr lang="en-US"/>
              <a:pPr>
                <a:defRPr/>
              </a:pPr>
              <a:t>4/12/2013</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107E7C64-5CDB-4D8A-AD38-788248D27C23}" type="slidenum">
              <a:rPr lang="en-US"/>
              <a:pPr>
                <a:defRPr/>
              </a:pPr>
              <a:t>‹#›</a:t>
            </a:fld>
            <a:endParaRPr lang="en-US"/>
          </a:p>
        </p:txBody>
      </p:sp>
    </p:spTree>
    <p:extLst>
      <p:ext uri="{BB962C8B-B14F-4D97-AF65-F5344CB8AC3E}">
        <p14:creationId xmlns:p14="http://schemas.microsoft.com/office/powerpoint/2010/main" val="33172847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044EFBD9-DF43-493C-AC5F-B616BC16F67D}" type="datetime1">
              <a:rPr lang="en-US"/>
              <a:pPr>
                <a:defRPr/>
              </a:pPr>
              <a:t>4/12/2013</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4BF6EE9E-15ED-4B9E-A2CB-4567BC8C8AFE}" type="slidenum">
              <a:rPr lang="en-US"/>
              <a:pPr>
                <a:defRPr/>
              </a:pPr>
              <a:t>‹#›</a:t>
            </a:fld>
            <a:endParaRPr lang="en-US"/>
          </a:p>
        </p:txBody>
      </p:sp>
    </p:spTree>
    <p:extLst>
      <p:ext uri="{BB962C8B-B14F-4D97-AF65-F5344CB8AC3E}">
        <p14:creationId xmlns:p14="http://schemas.microsoft.com/office/powerpoint/2010/main" val="362134556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defRPr>
            </a:lvl1pPr>
          </a:lstStyle>
          <a:p>
            <a:pPr>
              <a:defRPr/>
            </a:pPr>
            <a:fld id="{19EE26A7-B0AD-4764-98D3-8835D6B8787F}" type="datetime1">
              <a:rPr lang="en-US"/>
              <a:pPr>
                <a:defRPr/>
              </a:pPr>
              <a:t>4/12/2013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defRPr>
            </a:lvl1pPr>
          </a:lstStyle>
          <a:p>
            <a:pPr>
              <a:defRPr/>
            </a:pPr>
            <a:fld id="{129B0EAB-0802-4824-B191-F58FC5E08664}"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itle 1"/>
          <p:cNvSpPr>
            <a:spLocks noGrp="1"/>
          </p:cNvSpPr>
          <p:nvPr>
            <p:ph type="ctrTitle"/>
          </p:nvPr>
        </p:nvSpPr>
        <p:spPr>
          <a:xfrm>
            <a:off x="685800" y="167640"/>
            <a:ext cx="7772400" cy="1828800"/>
          </a:xfrm>
        </p:spPr>
        <p:txBody>
          <a:bodyPr/>
          <a:lstStyle/>
          <a:p>
            <a:r>
              <a:rPr lang="en-US" sz="3600" dirty="0" smtClean="0"/>
              <a:t>Emerging Technologies Working Group</a:t>
            </a:r>
            <a:br>
              <a:rPr lang="en-US" sz="3600" dirty="0" smtClean="0"/>
            </a:br>
            <a:r>
              <a:rPr lang="en-US" sz="3600" dirty="0" smtClean="0"/>
              <a:t>Update to WMS</a:t>
            </a:r>
          </a:p>
        </p:txBody>
      </p:sp>
      <p:sp>
        <p:nvSpPr>
          <p:cNvPr id="3" name="Subtitle 2"/>
          <p:cNvSpPr>
            <a:spLocks noGrp="1"/>
          </p:cNvSpPr>
          <p:nvPr>
            <p:ph type="subTitle" idx="1"/>
          </p:nvPr>
        </p:nvSpPr>
        <p:spPr>
          <a:xfrm>
            <a:off x="1371600" y="2133600"/>
            <a:ext cx="6400800" cy="838200"/>
          </a:xfrm>
        </p:spPr>
        <p:txBody>
          <a:bodyPr rtlCol="0">
            <a:normAutofit/>
          </a:bodyPr>
          <a:lstStyle/>
          <a:p>
            <a:pPr fontAlgn="auto">
              <a:spcAft>
                <a:spcPts val="0"/>
              </a:spcAft>
              <a:buFont typeface="Arial" pitchFamily="34" charset="0"/>
              <a:buNone/>
              <a:defRPr/>
            </a:pPr>
            <a:r>
              <a:rPr lang="en-US" sz="2800" dirty="0" smtClean="0">
                <a:solidFill>
                  <a:schemeClr val="tx1"/>
                </a:solidFill>
              </a:rPr>
              <a:t>April 12, 2013</a:t>
            </a:r>
            <a:endParaRPr lang="en-US" sz="2800" dirty="0">
              <a:solidFill>
                <a:schemeClr val="tx1"/>
              </a:solidFill>
            </a:endParaRPr>
          </a:p>
        </p:txBody>
      </p:sp>
      <p:sp>
        <p:nvSpPr>
          <p:cNvPr id="4" name="Slide Number Placeholder 3"/>
          <p:cNvSpPr>
            <a:spLocks noGrp="1"/>
          </p:cNvSpPr>
          <p:nvPr>
            <p:ph type="sldNum" sz="quarter" idx="12"/>
          </p:nvPr>
        </p:nvSpPr>
        <p:spPr/>
        <p:txBody>
          <a:bodyPr/>
          <a:lstStyle/>
          <a:p>
            <a:pPr>
              <a:defRPr/>
            </a:pPr>
            <a:fld id="{6F47DACC-4AA0-4DE4-901D-62659BCD3409}" type="slidenum">
              <a:rPr lang="en-US"/>
              <a:pPr>
                <a:defRPr/>
              </a:pPr>
              <a:t>1</a:t>
            </a:fld>
            <a:endParaRPr lang="en-US"/>
          </a:p>
        </p:txBody>
      </p:sp>
      <p:sp>
        <p:nvSpPr>
          <p:cNvPr id="5" name="Subtitle 2"/>
          <p:cNvSpPr txBox="1">
            <a:spLocks/>
          </p:cNvSpPr>
          <p:nvPr/>
        </p:nvSpPr>
        <p:spPr bwMode="auto">
          <a:xfrm>
            <a:off x="563880" y="3596640"/>
            <a:ext cx="8077200" cy="2438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t" anchorCtr="0" compatLnSpc="1">
            <a:prstTxWarp prst="textNoShape">
              <a:avLst/>
            </a:prstTxWarp>
            <a:noAutofit/>
          </a:bodyPr>
          <a:lstStyle>
            <a:lvl1pPr marL="0" indent="0" algn="ctr" rtl="0" fontAlgn="base">
              <a:spcBef>
                <a:spcPct val="20000"/>
              </a:spcBef>
              <a:spcAft>
                <a:spcPct val="0"/>
              </a:spcAft>
              <a:buFont typeface="Arial" charset="0"/>
              <a:buNone/>
              <a:defRPr sz="3200" kern="1200">
                <a:solidFill>
                  <a:schemeClr val="tx1">
                    <a:tint val="75000"/>
                  </a:schemeClr>
                </a:solidFill>
                <a:latin typeface="+mn-lt"/>
                <a:ea typeface="+mn-ea"/>
                <a:cs typeface="+mn-cs"/>
              </a:defRPr>
            </a:lvl1pPr>
            <a:lvl2pPr marL="457200" indent="0" algn="ctr" rtl="0" fontAlgn="base">
              <a:spcBef>
                <a:spcPct val="20000"/>
              </a:spcBef>
              <a:spcAft>
                <a:spcPct val="0"/>
              </a:spcAft>
              <a:buFont typeface="Arial" charset="0"/>
              <a:buNone/>
              <a:defRPr sz="2800" kern="1200">
                <a:solidFill>
                  <a:schemeClr val="tx1">
                    <a:tint val="75000"/>
                  </a:schemeClr>
                </a:solidFill>
                <a:latin typeface="+mn-lt"/>
                <a:ea typeface="+mn-ea"/>
                <a:cs typeface="+mn-cs"/>
              </a:defRPr>
            </a:lvl2pPr>
            <a:lvl3pPr marL="914400" indent="0" algn="ctr" rtl="0" fontAlgn="base">
              <a:spcBef>
                <a:spcPct val="20000"/>
              </a:spcBef>
              <a:spcAft>
                <a:spcPct val="0"/>
              </a:spcAft>
              <a:buFont typeface="Arial" charset="0"/>
              <a:buNone/>
              <a:defRPr sz="2400" kern="1200">
                <a:solidFill>
                  <a:schemeClr val="tx1">
                    <a:tint val="75000"/>
                  </a:schemeClr>
                </a:solidFill>
                <a:latin typeface="+mn-lt"/>
                <a:ea typeface="+mn-ea"/>
                <a:cs typeface="+mn-cs"/>
              </a:defRPr>
            </a:lvl3pPr>
            <a:lvl4pPr marL="1371600" indent="0" algn="ctr" rtl="0" fontAlgn="base">
              <a:spcBef>
                <a:spcPct val="20000"/>
              </a:spcBef>
              <a:spcAft>
                <a:spcPct val="0"/>
              </a:spcAft>
              <a:buFont typeface="Arial" charset="0"/>
              <a:buNone/>
              <a:defRPr sz="2000" kern="1200">
                <a:solidFill>
                  <a:schemeClr val="tx1">
                    <a:tint val="75000"/>
                  </a:schemeClr>
                </a:solidFill>
                <a:latin typeface="+mn-lt"/>
                <a:ea typeface="+mn-ea"/>
                <a:cs typeface="+mn-cs"/>
              </a:defRPr>
            </a:lvl4pPr>
            <a:lvl5pPr marL="1828800" indent="0" algn="ctr" rtl="0" fontAlgn="base">
              <a:spcBef>
                <a:spcPct val="20000"/>
              </a:spcBef>
              <a:spcAft>
                <a:spcPct val="0"/>
              </a:spcAft>
              <a:buFont typeface="Arial"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fontAlgn="auto">
              <a:spcAft>
                <a:spcPts val="0"/>
              </a:spcAft>
              <a:buFont typeface="Arial" pitchFamily="34" charset="0"/>
              <a:buNone/>
              <a:defRPr/>
            </a:pPr>
            <a:r>
              <a:rPr lang="en-US" sz="2400" u="sng" dirty="0" smtClean="0">
                <a:solidFill>
                  <a:schemeClr val="tx1"/>
                </a:solidFill>
              </a:rPr>
              <a:t>Contents</a:t>
            </a:r>
          </a:p>
          <a:p>
            <a:pPr fontAlgn="auto">
              <a:spcAft>
                <a:spcPts val="0"/>
              </a:spcAft>
              <a:buFont typeface="Arial" pitchFamily="34" charset="0"/>
              <a:buNone/>
              <a:defRPr/>
            </a:pPr>
            <a:endParaRPr lang="en-US" sz="1200" dirty="0" smtClean="0">
              <a:solidFill>
                <a:schemeClr val="tx1"/>
              </a:solidFill>
            </a:endParaRPr>
          </a:p>
          <a:p>
            <a:pPr marL="514350" indent="-514350" algn="l" fontAlgn="auto">
              <a:spcAft>
                <a:spcPts val="0"/>
              </a:spcAft>
              <a:buFont typeface="+mj-lt"/>
              <a:buAutoNum type="romanUcPeriod"/>
              <a:defRPr/>
            </a:pPr>
            <a:r>
              <a:rPr lang="en-US" sz="2400" dirty="0" smtClean="0">
                <a:solidFill>
                  <a:schemeClr val="tx1"/>
                </a:solidFill>
              </a:rPr>
              <a:t>FRRS Pilot update</a:t>
            </a:r>
          </a:p>
          <a:p>
            <a:pPr marL="514350" indent="-514350" algn="l" fontAlgn="auto">
              <a:spcAft>
                <a:spcPts val="0"/>
              </a:spcAft>
              <a:buFont typeface="+mj-lt"/>
              <a:buAutoNum type="romanUcPeriod"/>
              <a:defRPr/>
            </a:pPr>
            <a:r>
              <a:rPr lang="en-US" sz="2400" dirty="0" smtClean="0">
                <a:solidFill>
                  <a:schemeClr val="tx1"/>
                </a:solidFill>
              </a:rPr>
              <a:t>Draft NPRR to amend WSL definition (vote)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457200" y="274638"/>
            <a:ext cx="8229600" cy="715962"/>
          </a:xfrm>
        </p:spPr>
        <p:txBody>
          <a:bodyPr/>
          <a:lstStyle/>
          <a:p>
            <a:pPr algn="l"/>
            <a:r>
              <a:rPr lang="en-US" sz="3200" dirty="0" smtClean="0"/>
              <a:t>I.  FRRS Pilot Update</a:t>
            </a:r>
          </a:p>
        </p:txBody>
      </p:sp>
      <p:sp>
        <p:nvSpPr>
          <p:cNvPr id="3" name="Content Placeholder 2"/>
          <p:cNvSpPr>
            <a:spLocks noGrp="1"/>
          </p:cNvSpPr>
          <p:nvPr>
            <p:ph idx="1"/>
          </p:nvPr>
        </p:nvSpPr>
        <p:spPr>
          <a:xfrm>
            <a:off x="409575" y="1371600"/>
            <a:ext cx="8353425" cy="4800600"/>
          </a:xfrm>
        </p:spPr>
        <p:txBody>
          <a:bodyPr rtlCol="0">
            <a:normAutofit/>
          </a:bodyPr>
          <a:lstStyle/>
          <a:p>
            <a:pPr fontAlgn="auto">
              <a:spcAft>
                <a:spcPts val="0"/>
              </a:spcAft>
              <a:defRPr/>
            </a:pPr>
            <a:r>
              <a:rPr lang="en-US" sz="2400" dirty="0" smtClean="0"/>
              <a:t>Fast Response Regulation Service Pilot began Feb. 25 and is scheduled to run through August 23.  ERCOT is scheduled to issue a preliminary report on July 1.</a:t>
            </a:r>
          </a:p>
          <a:p>
            <a:pPr fontAlgn="auto">
              <a:spcAft>
                <a:spcPts val="0"/>
              </a:spcAft>
              <a:defRPr/>
            </a:pPr>
            <a:endParaRPr lang="en-US" sz="2400" dirty="0"/>
          </a:p>
          <a:p>
            <a:pPr fontAlgn="auto">
              <a:spcAft>
                <a:spcPts val="0"/>
              </a:spcAft>
              <a:defRPr/>
            </a:pPr>
            <a:r>
              <a:rPr lang="en-US" sz="2400" dirty="0" smtClean="0"/>
              <a:t>At pilot launch, there were 32 MW FRRS Up and 30 MW FRRS Down qualified to participate.</a:t>
            </a:r>
          </a:p>
          <a:p>
            <a:pPr fontAlgn="auto">
              <a:spcAft>
                <a:spcPts val="0"/>
              </a:spcAft>
              <a:defRPr/>
            </a:pPr>
            <a:endParaRPr lang="en-US" sz="2400" dirty="0"/>
          </a:p>
          <a:p>
            <a:pPr fontAlgn="auto">
              <a:spcAft>
                <a:spcPts val="0"/>
              </a:spcAft>
              <a:defRPr/>
            </a:pPr>
            <a:r>
              <a:rPr lang="en-US" sz="2400" dirty="0" smtClean="0"/>
              <a:t>An additional 1 MW FRRS Up and Down began participating on March 16.</a:t>
            </a:r>
            <a:endParaRPr lang="en-US" sz="2000" dirty="0" smtClean="0"/>
          </a:p>
        </p:txBody>
      </p:sp>
      <p:cxnSp>
        <p:nvCxnSpPr>
          <p:cNvPr id="5" name="Straight Connector 4"/>
          <p:cNvCxnSpPr/>
          <p:nvPr/>
        </p:nvCxnSpPr>
        <p:spPr>
          <a:xfrm>
            <a:off x="381000" y="914400"/>
            <a:ext cx="83058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4" name="Slide Number Placeholder 3"/>
          <p:cNvSpPr>
            <a:spLocks noGrp="1"/>
          </p:cNvSpPr>
          <p:nvPr>
            <p:ph type="sldNum" sz="quarter" idx="12"/>
          </p:nvPr>
        </p:nvSpPr>
        <p:spPr/>
        <p:txBody>
          <a:bodyPr/>
          <a:lstStyle/>
          <a:p>
            <a:pPr>
              <a:defRPr/>
            </a:pPr>
            <a:fld id="{CFF1E754-7B17-46E9-B817-E0191EA7CFC3}" type="slidenum">
              <a:rPr lang="en-US"/>
              <a:pPr>
                <a:defRPr/>
              </a:pPr>
              <a:t>2</a:t>
            </a:fld>
            <a:endParaRPr 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457200" y="274638"/>
            <a:ext cx="8229600" cy="715962"/>
          </a:xfrm>
        </p:spPr>
        <p:txBody>
          <a:bodyPr/>
          <a:lstStyle/>
          <a:p>
            <a:pPr algn="l"/>
            <a:r>
              <a:rPr lang="en-US" sz="3200" dirty="0" smtClean="0"/>
              <a:t>I.  FRRS Pilot Update  </a:t>
            </a:r>
            <a:r>
              <a:rPr lang="en-US" sz="2400" dirty="0" smtClean="0"/>
              <a:t>(cont.)</a:t>
            </a:r>
            <a:endParaRPr lang="en-US" sz="3200" dirty="0" smtClean="0"/>
          </a:p>
        </p:txBody>
      </p:sp>
      <p:sp>
        <p:nvSpPr>
          <p:cNvPr id="3" name="Content Placeholder 2"/>
          <p:cNvSpPr>
            <a:spLocks noGrp="1"/>
          </p:cNvSpPr>
          <p:nvPr>
            <p:ph idx="1"/>
          </p:nvPr>
        </p:nvSpPr>
        <p:spPr>
          <a:xfrm>
            <a:off x="409575" y="1371600"/>
            <a:ext cx="8353425" cy="5105400"/>
          </a:xfrm>
        </p:spPr>
        <p:txBody>
          <a:bodyPr rtlCol="0">
            <a:normAutofit/>
          </a:bodyPr>
          <a:lstStyle/>
          <a:p>
            <a:pPr fontAlgn="auto">
              <a:spcAft>
                <a:spcPts val="0"/>
              </a:spcAft>
              <a:defRPr/>
            </a:pPr>
            <a:r>
              <a:rPr lang="en-US" sz="2400" b="1" dirty="0" smtClean="0"/>
              <a:t>Initial FRRS Pilot parameters used through March 29 </a:t>
            </a:r>
          </a:p>
          <a:p>
            <a:pPr marL="679450" fontAlgn="auto">
              <a:spcAft>
                <a:spcPts val="0"/>
              </a:spcAft>
              <a:defRPr/>
            </a:pPr>
            <a:r>
              <a:rPr lang="en-US" sz="2400" dirty="0" smtClean="0"/>
              <a:t>Band 1 trigger @ 60.03 (High) and 59.97 (Low)</a:t>
            </a:r>
          </a:p>
          <a:p>
            <a:pPr marL="679450" fontAlgn="auto">
              <a:spcAft>
                <a:spcPts val="0"/>
              </a:spcAft>
              <a:defRPr/>
            </a:pPr>
            <a:r>
              <a:rPr lang="en-US" sz="2400" dirty="0" smtClean="0"/>
              <a:t>Max deployment time 2 minutes</a:t>
            </a:r>
          </a:p>
          <a:p>
            <a:pPr marL="679450" fontAlgn="auto">
              <a:spcAft>
                <a:spcPts val="0"/>
              </a:spcAft>
              <a:defRPr/>
            </a:pPr>
            <a:endParaRPr lang="en-US" sz="2400" dirty="0" smtClean="0"/>
          </a:p>
          <a:p>
            <a:pPr fontAlgn="auto">
              <a:spcAft>
                <a:spcPts val="0"/>
              </a:spcAft>
              <a:defRPr/>
            </a:pPr>
            <a:r>
              <a:rPr lang="en-US" sz="2400" b="1" dirty="0" smtClean="0"/>
              <a:t>Modified parameters beginning March 30</a:t>
            </a:r>
          </a:p>
          <a:p>
            <a:pPr marL="679450" fontAlgn="auto">
              <a:spcAft>
                <a:spcPts val="0"/>
              </a:spcAft>
              <a:defRPr/>
            </a:pPr>
            <a:r>
              <a:rPr lang="en-US" sz="2400" dirty="0" smtClean="0"/>
              <a:t>Band 1 trigger @ 60.02 (High) and 59.98 (Low)</a:t>
            </a:r>
          </a:p>
          <a:p>
            <a:pPr marL="679450" fontAlgn="auto">
              <a:spcAft>
                <a:spcPts val="0"/>
              </a:spcAft>
              <a:defRPr/>
            </a:pPr>
            <a:r>
              <a:rPr lang="en-US" sz="2400" dirty="0" smtClean="0"/>
              <a:t>Max deployment time 1 minute</a:t>
            </a:r>
          </a:p>
          <a:p>
            <a:pPr marL="679450" fontAlgn="auto">
              <a:spcAft>
                <a:spcPts val="0"/>
              </a:spcAft>
              <a:defRPr/>
            </a:pPr>
            <a:r>
              <a:rPr lang="en-US" sz="2400" dirty="0" smtClean="0"/>
              <a:t>Other parameters unchanged</a:t>
            </a:r>
          </a:p>
          <a:p>
            <a:pPr marL="1030288" fontAlgn="auto">
              <a:spcAft>
                <a:spcPts val="0"/>
              </a:spcAft>
              <a:defRPr/>
            </a:pPr>
            <a:r>
              <a:rPr lang="en-US" sz="2400" dirty="0" smtClean="0"/>
              <a:t>Percentage of resource capacity deployed in each of the 3 deployment steps</a:t>
            </a:r>
          </a:p>
          <a:p>
            <a:pPr marL="1030288" fontAlgn="auto">
              <a:spcAft>
                <a:spcPts val="0"/>
              </a:spcAft>
              <a:defRPr/>
            </a:pPr>
            <a:r>
              <a:rPr lang="en-US" sz="2400" dirty="0" smtClean="0"/>
              <a:t>Number and duration of the 3 recall steps</a:t>
            </a:r>
          </a:p>
        </p:txBody>
      </p:sp>
      <p:cxnSp>
        <p:nvCxnSpPr>
          <p:cNvPr id="5" name="Straight Connector 4"/>
          <p:cNvCxnSpPr/>
          <p:nvPr/>
        </p:nvCxnSpPr>
        <p:spPr>
          <a:xfrm>
            <a:off x="381000" y="914400"/>
            <a:ext cx="83058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4" name="Slide Number Placeholder 3"/>
          <p:cNvSpPr>
            <a:spLocks noGrp="1"/>
          </p:cNvSpPr>
          <p:nvPr>
            <p:ph type="sldNum" sz="quarter" idx="12"/>
          </p:nvPr>
        </p:nvSpPr>
        <p:spPr/>
        <p:txBody>
          <a:bodyPr/>
          <a:lstStyle/>
          <a:p>
            <a:pPr>
              <a:defRPr/>
            </a:pPr>
            <a:fld id="{CFF1E754-7B17-46E9-B817-E0191EA7CFC3}" type="slidenum">
              <a:rPr lang="en-US"/>
              <a:pPr>
                <a:defRPr/>
              </a:pPr>
              <a:t>3</a:t>
            </a:fld>
            <a:endParaRPr lang="en-US"/>
          </a:p>
        </p:txBody>
      </p:sp>
    </p:spTree>
    <p:extLst>
      <p:ext uri="{BB962C8B-B14F-4D97-AF65-F5344CB8AC3E}">
        <p14:creationId xmlns:p14="http://schemas.microsoft.com/office/powerpoint/2010/main" val="37504747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457200" y="274638"/>
            <a:ext cx="8229600" cy="715962"/>
          </a:xfrm>
        </p:spPr>
        <p:txBody>
          <a:bodyPr/>
          <a:lstStyle/>
          <a:p>
            <a:pPr algn="l"/>
            <a:r>
              <a:rPr lang="en-US" sz="3200" dirty="0" smtClean="0"/>
              <a:t>I.  FRRS Pilot Update  </a:t>
            </a:r>
            <a:r>
              <a:rPr lang="en-US" sz="2400" dirty="0" smtClean="0"/>
              <a:t>(cont.)</a:t>
            </a:r>
            <a:endParaRPr lang="en-US" sz="3200" dirty="0" smtClean="0"/>
          </a:p>
        </p:txBody>
      </p:sp>
      <p:cxnSp>
        <p:nvCxnSpPr>
          <p:cNvPr id="5" name="Straight Connector 4"/>
          <p:cNvCxnSpPr/>
          <p:nvPr/>
        </p:nvCxnSpPr>
        <p:spPr>
          <a:xfrm>
            <a:off x="381000" y="914400"/>
            <a:ext cx="83058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4" name="Slide Number Placeholder 3"/>
          <p:cNvSpPr>
            <a:spLocks noGrp="1"/>
          </p:cNvSpPr>
          <p:nvPr>
            <p:ph type="sldNum" sz="quarter" idx="12"/>
          </p:nvPr>
        </p:nvSpPr>
        <p:spPr/>
        <p:txBody>
          <a:bodyPr/>
          <a:lstStyle/>
          <a:p>
            <a:pPr>
              <a:defRPr/>
            </a:pPr>
            <a:fld id="{CFF1E754-7B17-46E9-B817-E0191EA7CFC3}" type="slidenum">
              <a:rPr lang="en-US"/>
              <a:pPr>
                <a:defRPr/>
              </a:pPr>
              <a:t>4</a:t>
            </a:fld>
            <a:endParaRPr lang="en-US"/>
          </a:p>
        </p:txBody>
      </p:sp>
      <p:pic>
        <p:nvPicPr>
          <p:cNvPr id="7"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5280" y="1173480"/>
            <a:ext cx="8405612" cy="5029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9125346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457200" y="274638"/>
            <a:ext cx="8229600" cy="715962"/>
          </a:xfrm>
        </p:spPr>
        <p:txBody>
          <a:bodyPr/>
          <a:lstStyle/>
          <a:p>
            <a:pPr algn="l"/>
            <a:r>
              <a:rPr lang="en-US" sz="3200" dirty="0" smtClean="0"/>
              <a:t>I.  FRRS Pilot Update  </a:t>
            </a:r>
            <a:r>
              <a:rPr lang="en-US" sz="2400" dirty="0" smtClean="0"/>
              <a:t>(cont.)</a:t>
            </a:r>
            <a:endParaRPr lang="en-US" sz="3200" dirty="0" smtClean="0"/>
          </a:p>
        </p:txBody>
      </p:sp>
      <p:cxnSp>
        <p:nvCxnSpPr>
          <p:cNvPr id="5" name="Straight Connector 4"/>
          <p:cNvCxnSpPr/>
          <p:nvPr/>
        </p:nvCxnSpPr>
        <p:spPr>
          <a:xfrm>
            <a:off x="381000" y="914400"/>
            <a:ext cx="83058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4" name="Slide Number Placeholder 3"/>
          <p:cNvSpPr>
            <a:spLocks noGrp="1"/>
          </p:cNvSpPr>
          <p:nvPr>
            <p:ph type="sldNum" sz="quarter" idx="12"/>
          </p:nvPr>
        </p:nvSpPr>
        <p:spPr/>
        <p:txBody>
          <a:bodyPr/>
          <a:lstStyle/>
          <a:p>
            <a:pPr>
              <a:defRPr/>
            </a:pPr>
            <a:fld id="{CFF1E754-7B17-46E9-B817-E0191EA7CFC3}" type="slidenum">
              <a:rPr lang="en-US"/>
              <a:pPr>
                <a:defRPr/>
              </a:pPr>
              <a:t>5</a:t>
            </a:fld>
            <a:endParaRPr lang="en-US"/>
          </a:p>
        </p:txBody>
      </p:sp>
      <p:pic>
        <p:nvPicPr>
          <p:cNvPr id="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0520" y="1157288"/>
            <a:ext cx="8381732" cy="50149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1228777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457200" y="274638"/>
            <a:ext cx="8229600" cy="715962"/>
          </a:xfrm>
        </p:spPr>
        <p:txBody>
          <a:bodyPr/>
          <a:lstStyle/>
          <a:p>
            <a:pPr algn="l"/>
            <a:r>
              <a:rPr lang="en-US" sz="3200" dirty="0" smtClean="0"/>
              <a:t>I.  FRRS Pilot Update  </a:t>
            </a:r>
            <a:r>
              <a:rPr lang="en-US" sz="2400" dirty="0" smtClean="0"/>
              <a:t>(cont.)</a:t>
            </a:r>
            <a:endParaRPr lang="en-US" sz="3200" dirty="0" smtClean="0"/>
          </a:p>
        </p:txBody>
      </p:sp>
      <p:sp>
        <p:nvSpPr>
          <p:cNvPr id="3" name="Content Placeholder 2"/>
          <p:cNvSpPr>
            <a:spLocks noGrp="1"/>
          </p:cNvSpPr>
          <p:nvPr>
            <p:ph idx="1"/>
          </p:nvPr>
        </p:nvSpPr>
        <p:spPr>
          <a:xfrm>
            <a:off x="409575" y="5410200"/>
            <a:ext cx="8353425" cy="990600"/>
          </a:xfrm>
        </p:spPr>
        <p:txBody>
          <a:bodyPr rtlCol="0">
            <a:normAutofit/>
          </a:bodyPr>
          <a:lstStyle/>
          <a:p>
            <a:pPr marL="0" indent="0" fontAlgn="auto">
              <a:spcAft>
                <a:spcPts val="0"/>
              </a:spcAft>
              <a:buNone/>
              <a:defRPr/>
            </a:pPr>
            <a:r>
              <a:rPr lang="en-US" sz="2400" dirty="0" smtClean="0"/>
              <a:t>Full ERCOT FRRS Update presentation available on March 25 ETWG meeting page on the ERCOT calendar.</a:t>
            </a:r>
            <a:endParaRPr lang="en-US" sz="2000" dirty="0" smtClean="0"/>
          </a:p>
        </p:txBody>
      </p:sp>
      <p:cxnSp>
        <p:nvCxnSpPr>
          <p:cNvPr id="5" name="Straight Connector 4"/>
          <p:cNvCxnSpPr/>
          <p:nvPr/>
        </p:nvCxnSpPr>
        <p:spPr>
          <a:xfrm>
            <a:off x="381000" y="914400"/>
            <a:ext cx="83058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4" name="Slide Number Placeholder 3"/>
          <p:cNvSpPr>
            <a:spLocks noGrp="1"/>
          </p:cNvSpPr>
          <p:nvPr>
            <p:ph type="sldNum" sz="quarter" idx="12"/>
          </p:nvPr>
        </p:nvSpPr>
        <p:spPr/>
        <p:txBody>
          <a:bodyPr/>
          <a:lstStyle/>
          <a:p>
            <a:pPr>
              <a:defRPr/>
            </a:pPr>
            <a:fld id="{CFF1E754-7B17-46E9-B817-E0191EA7CFC3}" type="slidenum">
              <a:rPr lang="en-US"/>
              <a:pPr>
                <a:defRPr/>
              </a:pPr>
              <a:t>6</a:t>
            </a:fld>
            <a:endParaRPr lang="en-US"/>
          </a:p>
        </p:txBody>
      </p:sp>
      <p:pic>
        <p:nvPicPr>
          <p:cNvPr id="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8460" y="1383145"/>
            <a:ext cx="8605980" cy="34174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8656996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457200" y="274638"/>
            <a:ext cx="8229600" cy="715962"/>
          </a:xfrm>
        </p:spPr>
        <p:txBody>
          <a:bodyPr/>
          <a:lstStyle/>
          <a:p>
            <a:pPr algn="l"/>
            <a:r>
              <a:rPr lang="en-US" sz="3200" dirty="0" smtClean="0"/>
              <a:t>II.  Draft NPRR amending WSL definition</a:t>
            </a:r>
          </a:p>
        </p:txBody>
      </p:sp>
      <p:sp>
        <p:nvSpPr>
          <p:cNvPr id="3" name="Content Placeholder 2"/>
          <p:cNvSpPr>
            <a:spLocks noGrp="1"/>
          </p:cNvSpPr>
          <p:nvPr>
            <p:ph idx="1"/>
          </p:nvPr>
        </p:nvSpPr>
        <p:spPr>
          <a:xfrm>
            <a:off x="409575" y="1371600"/>
            <a:ext cx="8353425" cy="4876800"/>
          </a:xfrm>
        </p:spPr>
        <p:txBody>
          <a:bodyPr rtlCol="0">
            <a:normAutofit/>
          </a:bodyPr>
          <a:lstStyle/>
          <a:p>
            <a:pPr fontAlgn="auto">
              <a:spcAft>
                <a:spcPts val="0"/>
              </a:spcAft>
              <a:defRPr/>
            </a:pPr>
            <a:r>
              <a:rPr lang="en-US" sz="2400" dirty="0" smtClean="0"/>
              <a:t>ETWG requests WMS permission to file NPRR to include thermal energy storage associated with turbine inlet chilling to the list of technologies eligible to receive WSL settlement treatment.</a:t>
            </a:r>
          </a:p>
          <a:p>
            <a:pPr fontAlgn="auto">
              <a:spcAft>
                <a:spcPts val="0"/>
              </a:spcAft>
              <a:defRPr/>
            </a:pPr>
            <a:endParaRPr lang="en-US" sz="2400" dirty="0" smtClean="0"/>
          </a:p>
          <a:p>
            <a:pPr fontAlgn="auto">
              <a:spcAft>
                <a:spcPts val="0"/>
              </a:spcAft>
              <a:defRPr/>
            </a:pPr>
            <a:r>
              <a:rPr lang="en-US" sz="2400" dirty="0" smtClean="0"/>
              <a:t>Inclusion of the technology was proposed late during debate on NPRR 461 which created original WSL definition and eligible technologies list.</a:t>
            </a:r>
          </a:p>
          <a:p>
            <a:pPr fontAlgn="auto">
              <a:spcAft>
                <a:spcPts val="0"/>
              </a:spcAft>
              <a:defRPr/>
            </a:pPr>
            <a:endParaRPr lang="en-US" sz="2400" dirty="0" smtClean="0"/>
          </a:p>
          <a:p>
            <a:pPr fontAlgn="auto">
              <a:spcAft>
                <a:spcPts val="0"/>
              </a:spcAft>
              <a:defRPr/>
            </a:pPr>
            <a:r>
              <a:rPr lang="en-US" sz="2400" dirty="0" smtClean="0"/>
              <a:t>It was not included at that time but ETWG has since examined the technology in detail and debated the suitability of WSL treatment at its February and March meetings.</a:t>
            </a:r>
            <a:endParaRPr lang="en-US" sz="2000" dirty="0" smtClean="0"/>
          </a:p>
        </p:txBody>
      </p:sp>
      <p:cxnSp>
        <p:nvCxnSpPr>
          <p:cNvPr id="5" name="Straight Connector 4"/>
          <p:cNvCxnSpPr/>
          <p:nvPr/>
        </p:nvCxnSpPr>
        <p:spPr>
          <a:xfrm>
            <a:off x="381000" y="914400"/>
            <a:ext cx="83058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4" name="Slide Number Placeholder 3"/>
          <p:cNvSpPr>
            <a:spLocks noGrp="1"/>
          </p:cNvSpPr>
          <p:nvPr>
            <p:ph type="sldNum" sz="quarter" idx="12"/>
          </p:nvPr>
        </p:nvSpPr>
        <p:spPr/>
        <p:txBody>
          <a:bodyPr/>
          <a:lstStyle/>
          <a:p>
            <a:pPr>
              <a:defRPr/>
            </a:pPr>
            <a:fld id="{CFF1E754-7B17-46E9-B817-E0191EA7CFC3}" type="slidenum">
              <a:rPr lang="en-US"/>
              <a:pPr>
                <a:defRPr/>
              </a:pPr>
              <a:t>7</a:t>
            </a:fld>
            <a:endParaRPr lang="en-US"/>
          </a:p>
        </p:txBody>
      </p:sp>
    </p:spTree>
    <p:extLst>
      <p:ext uri="{BB962C8B-B14F-4D97-AF65-F5344CB8AC3E}">
        <p14:creationId xmlns:p14="http://schemas.microsoft.com/office/powerpoint/2010/main" val="61351032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457200" y="274638"/>
            <a:ext cx="8229600" cy="715962"/>
          </a:xfrm>
        </p:spPr>
        <p:txBody>
          <a:bodyPr/>
          <a:lstStyle/>
          <a:p>
            <a:pPr algn="l"/>
            <a:r>
              <a:rPr lang="en-US" sz="3200" dirty="0" smtClean="0"/>
              <a:t>II.  Draft NPRR amending WSL definition  </a:t>
            </a:r>
            <a:r>
              <a:rPr lang="en-US" sz="2400" dirty="0" smtClean="0"/>
              <a:t>(cont.)</a:t>
            </a:r>
            <a:endParaRPr lang="en-US" sz="3200" dirty="0" smtClean="0"/>
          </a:p>
        </p:txBody>
      </p:sp>
      <p:sp>
        <p:nvSpPr>
          <p:cNvPr id="3" name="Content Placeholder 2"/>
          <p:cNvSpPr>
            <a:spLocks noGrp="1"/>
          </p:cNvSpPr>
          <p:nvPr>
            <p:ph idx="1"/>
          </p:nvPr>
        </p:nvSpPr>
        <p:spPr>
          <a:xfrm>
            <a:off x="409575" y="1371600"/>
            <a:ext cx="8353425" cy="4876800"/>
          </a:xfrm>
        </p:spPr>
        <p:txBody>
          <a:bodyPr rtlCol="0">
            <a:normAutofit/>
          </a:bodyPr>
          <a:lstStyle/>
          <a:p>
            <a:pPr fontAlgn="auto">
              <a:spcAft>
                <a:spcPts val="0"/>
              </a:spcAft>
              <a:defRPr/>
            </a:pPr>
            <a:r>
              <a:rPr lang="en-US" sz="2400" dirty="0" smtClean="0"/>
              <a:t>ETWG draft NPRR included in WMS materials along with supporting material describing the technology.</a:t>
            </a:r>
          </a:p>
          <a:p>
            <a:pPr fontAlgn="auto">
              <a:spcAft>
                <a:spcPts val="0"/>
              </a:spcAft>
              <a:defRPr/>
            </a:pPr>
            <a:endParaRPr lang="en-US" sz="2400" dirty="0"/>
          </a:p>
          <a:p>
            <a:pPr fontAlgn="auto">
              <a:spcAft>
                <a:spcPts val="0"/>
              </a:spcAft>
              <a:defRPr/>
            </a:pPr>
            <a:r>
              <a:rPr lang="en-US" sz="2400" dirty="0" smtClean="0"/>
              <a:t>ETWG requests WMS permission to file the NPRR in order to begin the process of broader stakeholder deliberation on the question. </a:t>
            </a:r>
          </a:p>
          <a:p>
            <a:pPr fontAlgn="auto">
              <a:spcAft>
                <a:spcPts val="0"/>
              </a:spcAft>
              <a:defRPr/>
            </a:pPr>
            <a:endParaRPr lang="en-US" sz="2400" dirty="0"/>
          </a:p>
          <a:p>
            <a:pPr fontAlgn="auto">
              <a:spcAft>
                <a:spcPts val="0"/>
              </a:spcAft>
              <a:defRPr/>
            </a:pPr>
            <a:r>
              <a:rPr lang="en-US" sz="2400" dirty="0" smtClean="0"/>
              <a:t>Separately, ETWG </a:t>
            </a:r>
            <a:r>
              <a:rPr lang="en-US" sz="2400" dirty="0" smtClean="0"/>
              <a:t>will continue its work to improve the WSL definition as previously directed by TAC, ROS, and WMS</a:t>
            </a:r>
            <a:r>
              <a:rPr lang="en-US" sz="2400" dirty="0" smtClean="0"/>
              <a:t>.  But ETWG consensus view is that, due to challenges associated with perfecting the definition, there is no reason to make the inlet chilling storage solution wait on on the long term effort.</a:t>
            </a:r>
            <a:endParaRPr lang="en-US" sz="2000" dirty="0" smtClean="0"/>
          </a:p>
        </p:txBody>
      </p:sp>
      <p:cxnSp>
        <p:nvCxnSpPr>
          <p:cNvPr id="5" name="Straight Connector 4"/>
          <p:cNvCxnSpPr/>
          <p:nvPr/>
        </p:nvCxnSpPr>
        <p:spPr>
          <a:xfrm>
            <a:off x="381000" y="914400"/>
            <a:ext cx="83058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4" name="Slide Number Placeholder 3"/>
          <p:cNvSpPr>
            <a:spLocks noGrp="1"/>
          </p:cNvSpPr>
          <p:nvPr>
            <p:ph type="sldNum" sz="quarter" idx="12"/>
          </p:nvPr>
        </p:nvSpPr>
        <p:spPr/>
        <p:txBody>
          <a:bodyPr/>
          <a:lstStyle/>
          <a:p>
            <a:pPr>
              <a:defRPr/>
            </a:pPr>
            <a:fld id="{CFF1E754-7B17-46E9-B817-E0191EA7CFC3}" type="slidenum">
              <a:rPr lang="en-US"/>
              <a:pPr>
                <a:defRPr/>
              </a:pPr>
              <a:t>8</a:t>
            </a:fld>
            <a:endParaRPr lang="en-US"/>
          </a:p>
        </p:txBody>
      </p:sp>
    </p:spTree>
    <p:extLst>
      <p:ext uri="{BB962C8B-B14F-4D97-AF65-F5344CB8AC3E}">
        <p14:creationId xmlns:p14="http://schemas.microsoft.com/office/powerpoint/2010/main" val="10417473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397</TotalTime>
  <Words>411</Words>
  <Application>Microsoft Office PowerPoint</Application>
  <PresentationFormat>On-screen Show (4:3)</PresentationFormat>
  <Paragraphs>47</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Office Theme</vt:lpstr>
      <vt:lpstr>Emerging Technologies Working Group Update to WMS</vt:lpstr>
      <vt:lpstr>I.  FRRS Pilot Update</vt:lpstr>
      <vt:lpstr>I.  FRRS Pilot Update  (cont.)</vt:lpstr>
      <vt:lpstr>I.  FRRS Pilot Update  (cont.)</vt:lpstr>
      <vt:lpstr>I.  FRRS Pilot Update  (cont.)</vt:lpstr>
      <vt:lpstr>I.  FRRS Pilot Update  (cont.)</vt:lpstr>
      <vt:lpstr>II.  Draft NPRR amending WSL definition</vt:lpstr>
      <vt:lpstr>II.  Draft NPRR amending WSL definition  (cont.)</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ETWG Update to WMS</dc:title>
  <dc:creator>Mark J. Bruce</dc:creator>
  <cp:lastModifiedBy>Mark J. Bruce</cp:lastModifiedBy>
  <cp:revision>40</cp:revision>
  <dcterms:created xsi:type="dcterms:W3CDTF">2012-01-11T13:39:14Z</dcterms:created>
  <dcterms:modified xsi:type="dcterms:W3CDTF">2013-04-12T15:44:08Z</dcterms:modified>
</cp:coreProperties>
</file>