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4"/>
  </p:sldMasterIdLst>
  <p:notesMasterIdLst>
    <p:notesMasterId r:id="rId24"/>
  </p:notesMasterIdLst>
  <p:handoutMasterIdLst>
    <p:handoutMasterId r:id="rId25"/>
  </p:handoutMasterIdLst>
  <p:sldIdLst>
    <p:sldId id="256" r:id="rId5"/>
    <p:sldId id="280" r:id="rId6"/>
    <p:sldId id="266" r:id="rId7"/>
    <p:sldId id="297" r:id="rId8"/>
    <p:sldId id="281" r:id="rId9"/>
    <p:sldId id="282" r:id="rId10"/>
    <p:sldId id="290" r:id="rId11"/>
    <p:sldId id="267" r:id="rId12"/>
    <p:sldId id="286" r:id="rId13"/>
    <p:sldId id="287" r:id="rId14"/>
    <p:sldId id="291" r:id="rId15"/>
    <p:sldId id="284" r:id="rId16"/>
    <p:sldId id="288" r:id="rId17"/>
    <p:sldId id="289" r:id="rId18"/>
    <p:sldId id="292" r:id="rId19"/>
    <p:sldId id="278" r:id="rId20"/>
    <p:sldId id="294" r:id="rId21"/>
    <p:sldId id="296" r:id="rId22"/>
    <p:sldId id="293" r:id="rId23"/>
  </p:sldIdLst>
  <p:sldSz cx="9144000" cy="6858000" type="screen4x3"/>
  <p:notesSz cx="6934200" cy="92329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631B"/>
    <a:srgbClr val="66FF33"/>
    <a:srgbClr val="0066B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7575" autoAdjust="0"/>
  </p:normalViewPr>
  <p:slideViewPr>
    <p:cSldViewPr>
      <p:cViewPr>
        <p:scale>
          <a:sx n="100" d="100"/>
          <a:sy n="100" d="100"/>
        </p:scale>
        <p:origin x="-984" y="32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52" y="-96"/>
      </p:cViewPr>
      <p:guideLst>
        <p:guide orient="horz" pos="2908"/>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1963"/>
          </a:xfrm>
          <a:prstGeom prst="rect">
            <a:avLst/>
          </a:prstGeom>
        </p:spPr>
        <p:txBody>
          <a:bodyPr vert="horz" lIns="91440" tIns="45720" rIns="91440" bIns="45720" rtlCol="0"/>
          <a:lstStyle>
            <a:lvl1pPr algn="r">
              <a:defRPr sz="1200"/>
            </a:lvl1pPr>
          </a:lstStyle>
          <a:p>
            <a:fld id="{50603475-70A2-4591-8841-F61B913D0829}" type="datetimeFigureOut">
              <a:rPr lang="en-US" smtClean="0"/>
              <a:t>4/5/2013</a:t>
            </a:fld>
            <a:endParaRPr lang="en-US"/>
          </a:p>
        </p:txBody>
      </p:sp>
      <p:sp>
        <p:nvSpPr>
          <p:cNvPr id="4" name="Footer Placeholder 3"/>
          <p:cNvSpPr>
            <a:spLocks noGrp="1"/>
          </p:cNvSpPr>
          <p:nvPr>
            <p:ph type="ftr" sz="quarter" idx="2"/>
          </p:nvPr>
        </p:nvSpPr>
        <p:spPr>
          <a:xfrm>
            <a:off x="0" y="8769350"/>
            <a:ext cx="3005138" cy="4619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769350"/>
            <a:ext cx="3005138" cy="461963"/>
          </a:xfrm>
          <a:prstGeom prst="rect">
            <a:avLst/>
          </a:prstGeom>
        </p:spPr>
        <p:txBody>
          <a:bodyPr vert="horz" lIns="91440" tIns="45720" rIns="91440" bIns="45720" rtlCol="0" anchor="b"/>
          <a:lstStyle>
            <a:lvl1pPr algn="r">
              <a:defRPr sz="1200"/>
            </a:lvl1pPr>
          </a:lstStyle>
          <a:p>
            <a:fld id="{A6EEE4D6-52AF-4533-96C3-44B64251CA76}" type="slidenum">
              <a:rPr lang="en-US" smtClean="0"/>
              <a:t>‹#›</a:t>
            </a:fld>
            <a:endParaRPr lang="en-US"/>
          </a:p>
        </p:txBody>
      </p:sp>
    </p:spTree>
    <p:extLst>
      <p:ext uri="{BB962C8B-B14F-4D97-AF65-F5344CB8AC3E}">
        <p14:creationId xmlns:p14="http://schemas.microsoft.com/office/powerpoint/2010/main" val="7600534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645"/>
          </a:xfrm>
          <a:prstGeom prst="rect">
            <a:avLst/>
          </a:prstGeom>
        </p:spPr>
        <p:txBody>
          <a:bodyPr vert="horz" lIns="92382" tIns="46191" rIns="92382" bIns="46191" rtlCol="0"/>
          <a:lstStyle>
            <a:lvl1pPr algn="l">
              <a:defRPr sz="1200"/>
            </a:lvl1pPr>
          </a:lstStyle>
          <a:p>
            <a:endParaRPr lang="en-US"/>
          </a:p>
        </p:txBody>
      </p:sp>
      <p:sp>
        <p:nvSpPr>
          <p:cNvPr id="3" name="Date Placeholder 2"/>
          <p:cNvSpPr>
            <a:spLocks noGrp="1"/>
          </p:cNvSpPr>
          <p:nvPr>
            <p:ph type="dt" idx="1"/>
          </p:nvPr>
        </p:nvSpPr>
        <p:spPr>
          <a:xfrm>
            <a:off x="3927775" y="0"/>
            <a:ext cx="3004820" cy="461645"/>
          </a:xfrm>
          <a:prstGeom prst="rect">
            <a:avLst/>
          </a:prstGeom>
        </p:spPr>
        <p:txBody>
          <a:bodyPr vert="horz" lIns="92382" tIns="46191" rIns="92382" bIns="46191" rtlCol="0"/>
          <a:lstStyle>
            <a:lvl1pPr algn="r">
              <a:defRPr sz="1200"/>
            </a:lvl1pPr>
          </a:lstStyle>
          <a:p>
            <a:fld id="{B293AA9A-A48D-42A8-9ABB-173C0D04C448}" type="datetimeFigureOut">
              <a:rPr lang="en-US" smtClean="0"/>
              <a:pPr/>
              <a:t>4/5/2013</a:t>
            </a:fld>
            <a:endParaRPr lang="en-US"/>
          </a:p>
        </p:txBody>
      </p:sp>
      <p:sp>
        <p:nvSpPr>
          <p:cNvPr id="4" name="Slide Image Placeholder 3"/>
          <p:cNvSpPr>
            <a:spLocks noGrp="1" noRot="1" noChangeAspect="1"/>
          </p:cNvSpPr>
          <p:nvPr>
            <p:ph type="sldImg" idx="2"/>
          </p:nvPr>
        </p:nvSpPr>
        <p:spPr>
          <a:xfrm>
            <a:off x="1158875" y="692150"/>
            <a:ext cx="4616450" cy="3462338"/>
          </a:xfrm>
          <a:prstGeom prst="rect">
            <a:avLst/>
          </a:prstGeom>
          <a:noFill/>
          <a:ln w="12700">
            <a:solidFill>
              <a:prstClr val="black"/>
            </a:solidFill>
          </a:ln>
        </p:spPr>
        <p:txBody>
          <a:bodyPr vert="horz" lIns="92382" tIns="46191" rIns="92382" bIns="46191" rtlCol="0" anchor="ctr"/>
          <a:lstStyle/>
          <a:p>
            <a:endParaRPr lang="en-US"/>
          </a:p>
        </p:txBody>
      </p:sp>
      <p:sp>
        <p:nvSpPr>
          <p:cNvPr id="5" name="Notes Placeholder 4"/>
          <p:cNvSpPr>
            <a:spLocks noGrp="1"/>
          </p:cNvSpPr>
          <p:nvPr>
            <p:ph type="body" sz="quarter" idx="3"/>
          </p:nvPr>
        </p:nvSpPr>
        <p:spPr>
          <a:xfrm>
            <a:off x="693420" y="4385628"/>
            <a:ext cx="5547360" cy="4154805"/>
          </a:xfrm>
          <a:prstGeom prst="rect">
            <a:avLst/>
          </a:prstGeom>
        </p:spPr>
        <p:txBody>
          <a:bodyPr vert="horz" lIns="92382" tIns="46191" rIns="92382" bIns="4619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69653"/>
            <a:ext cx="3004820" cy="461645"/>
          </a:xfrm>
          <a:prstGeom prst="rect">
            <a:avLst/>
          </a:prstGeom>
        </p:spPr>
        <p:txBody>
          <a:bodyPr vert="horz" lIns="92382" tIns="46191" rIns="92382" bIns="46191" rtlCol="0" anchor="b"/>
          <a:lstStyle>
            <a:lvl1pPr algn="l">
              <a:defRPr sz="1200"/>
            </a:lvl1pPr>
          </a:lstStyle>
          <a:p>
            <a:endParaRPr lang="en-US"/>
          </a:p>
        </p:txBody>
      </p:sp>
      <p:sp>
        <p:nvSpPr>
          <p:cNvPr id="7" name="Slide Number Placeholder 6"/>
          <p:cNvSpPr>
            <a:spLocks noGrp="1"/>
          </p:cNvSpPr>
          <p:nvPr>
            <p:ph type="sldNum" sz="quarter" idx="5"/>
          </p:nvPr>
        </p:nvSpPr>
        <p:spPr>
          <a:xfrm>
            <a:off x="3927775" y="8769653"/>
            <a:ext cx="3004820" cy="461645"/>
          </a:xfrm>
          <a:prstGeom prst="rect">
            <a:avLst/>
          </a:prstGeom>
        </p:spPr>
        <p:txBody>
          <a:bodyPr vert="horz" lIns="92382" tIns="46191" rIns="92382" bIns="46191" rtlCol="0" anchor="b"/>
          <a:lstStyle>
            <a:lvl1pPr algn="r">
              <a:defRPr sz="1200"/>
            </a:lvl1pPr>
          </a:lstStyle>
          <a:p>
            <a:fld id="{34D74896-23F0-425E-8FA1-DD50CF0B23C5}" type="slidenum">
              <a:rPr lang="en-US" smtClean="0"/>
              <a:pPr/>
              <a:t>‹#›</a:t>
            </a:fld>
            <a:endParaRPr lang="en-US"/>
          </a:p>
        </p:txBody>
      </p:sp>
    </p:spTree>
    <p:extLst>
      <p:ext uri="{BB962C8B-B14F-4D97-AF65-F5344CB8AC3E}">
        <p14:creationId xmlns:p14="http://schemas.microsoft.com/office/powerpoint/2010/main" val="1940095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2E9896C-F9EB-4BCC-A779-6E5D684756FF}" type="slidenum">
              <a:rPr lang="en-US" smtClean="0"/>
              <a:pPr fontAlgn="base">
                <a:spcBef>
                  <a:spcPct val="0"/>
                </a:spcBef>
                <a:spcAft>
                  <a:spcPct val="0"/>
                </a:spcAft>
                <a:defRPr/>
              </a:pPr>
              <a:t>1</a:t>
            </a:fld>
            <a:endParaRPr lang="en-US" dirty="0" smtClean="0"/>
          </a:p>
        </p:txBody>
      </p:sp>
      <p:sp>
        <p:nvSpPr>
          <p:cNvPr id="1638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following slide will show an animation of the system in action</a:t>
            </a:r>
            <a:r>
              <a:rPr lang="en-US" baseline="0" dirty="0" smtClean="0"/>
              <a:t> followed by this same chart to specifically show the flexible capacity opportunity.  Generation Storage allows the generator to produce added capacity that is now flexible all along the </a:t>
            </a:r>
            <a:r>
              <a:rPr lang="en-US" baseline="0" dirty="0" err="1" smtClean="0"/>
              <a:t>diagnol</a:t>
            </a:r>
            <a:r>
              <a:rPr lang="en-US" baseline="0" dirty="0" smtClean="0"/>
              <a:t> slope of the temperature </a:t>
            </a:r>
            <a:r>
              <a:rPr lang="en-US" baseline="0" dirty="0" err="1" smtClean="0"/>
              <a:t>derate</a:t>
            </a:r>
            <a:endParaRPr lang="en-US" dirty="0"/>
          </a:p>
        </p:txBody>
      </p:sp>
      <p:sp>
        <p:nvSpPr>
          <p:cNvPr id="4" name="Slide Number Placeholder 3"/>
          <p:cNvSpPr>
            <a:spLocks noGrp="1"/>
          </p:cNvSpPr>
          <p:nvPr>
            <p:ph type="sldNum" sz="quarter" idx="10"/>
          </p:nvPr>
        </p:nvSpPr>
        <p:spPr/>
        <p:txBody>
          <a:bodyPr/>
          <a:lstStyle/>
          <a:p>
            <a:fld id="{34D74896-23F0-425E-8FA1-DD50CF0B23C5}" type="slidenum">
              <a:rPr lang="en-US" smtClean="0"/>
              <a:pPr/>
              <a:t>4</a:t>
            </a:fld>
            <a:endParaRPr lang="en-US"/>
          </a:p>
        </p:txBody>
      </p:sp>
    </p:spTree>
    <p:extLst>
      <p:ext uri="{BB962C8B-B14F-4D97-AF65-F5344CB8AC3E}">
        <p14:creationId xmlns:p14="http://schemas.microsoft.com/office/powerpoint/2010/main" val="23850259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hyperlink" Target="mailto:presenter@tas.com" TargetMode="External"/><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hyperlink" Target="http://www.tas.com/"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33400" y="2130425"/>
            <a:ext cx="7391400" cy="1146175"/>
          </a:xfrm>
        </p:spPr>
        <p:txBody>
          <a:bodyPr>
            <a:noAutofit/>
          </a:bodyPr>
          <a:lstStyle>
            <a:lvl1pPr algn="l">
              <a:defRPr sz="4000" b="1" baseline="0">
                <a:effectLst/>
                <a:latin typeface="Calibri" pitchFamily="34" charset="0"/>
                <a:ea typeface="Calibri" pitchFamily="34" charset="0"/>
                <a:cs typeface="Calibri" pitchFamily="34" charset="0"/>
              </a:defRPr>
            </a:lvl1pPr>
          </a:lstStyle>
          <a:p>
            <a:r>
              <a:rPr lang="en-US" dirty="0" smtClean="0"/>
              <a:t>Master Title</a:t>
            </a:r>
            <a:endParaRPr lang="en-US" dirty="0"/>
          </a:p>
        </p:txBody>
      </p:sp>
      <p:sp>
        <p:nvSpPr>
          <p:cNvPr id="3" name="Subtitle 2"/>
          <p:cNvSpPr>
            <a:spLocks noGrp="1"/>
          </p:cNvSpPr>
          <p:nvPr>
            <p:ph type="subTitle" idx="1" hasCustomPrompt="1"/>
          </p:nvPr>
        </p:nvSpPr>
        <p:spPr>
          <a:xfrm>
            <a:off x="533400" y="3962400"/>
            <a:ext cx="7239000" cy="685800"/>
          </a:xfrm>
        </p:spPr>
        <p:txBody>
          <a:bodyPr>
            <a:normAutofit/>
          </a:bodyPr>
          <a:lstStyle>
            <a:lvl1pPr marL="0" indent="0" algn="l">
              <a:buNone/>
              <a:defRPr sz="1800" baseline="0">
                <a:solidFill>
                  <a:schemeClr val="tx1">
                    <a:tint val="75000"/>
                  </a:schemeClr>
                </a:solidFill>
                <a:latin typeface="Calibri" pitchFamily="34" charset="0"/>
                <a:cs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Date</a:t>
            </a:r>
            <a:endParaRPr lang="en-US" dirty="0"/>
          </a:p>
        </p:txBody>
      </p:sp>
      <p:sp>
        <p:nvSpPr>
          <p:cNvPr id="4" name="Date Placeholder 3"/>
          <p:cNvSpPr>
            <a:spLocks noGrp="1"/>
          </p:cNvSpPr>
          <p:nvPr>
            <p:ph type="dt" sz="half" idx="10"/>
          </p:nvPr>
        </p:nvSpPr>
        <p:spPr/>
        <p:txBody>
          <a:bodyPr/>
          <a:lstStyle>
            <a:lvl1pPr>
              <a:defRPr>
                <a:latin typeface="Calibri" pitchFamily="34" charset="0"/>
                <a:cs typeface="Calibri" pitchFamily="34" charset="0"/>
              </a:defRPr>
            </a:lvl1pPr>
          </a:lstStyle>
          <a:p>
            <a:fld id="{FD3CC018-51A6-4B8A-AFF0-BFACAE490642}" type="datetime1">
              <a:rPr lang="en-US" smtClean="0"/>
              <a:t>4/5/2013</a:t>
            </a:fld>
            <a:endParaRPr lang="en-US" dirty="0"/>
          </a:p>
        </p:txBody>
      </p:sp>
      <p:sp>
        <p:nvSpPr>
          <p:cNvPr id="5" name="Footer Placeholder 4"/>
          <p:cNvSpPr>
            <a:spLocks noGrp="1"/>
          </p:cNvSpPr>
          <p:nvPr>
            <p:ph type="ftr" sz="quarter" idx="11"/>
          </p:nvPr>
        </p:nvSpPr>
        <p:spPr/>
        <p:txBody>
          <a:bodyPr/>
          <a:lstStyle>
            <a:lvl1pPr>
              <a:defRPr sz="1000">
                <a:latin typeface="Calibri" pitchFamily="34" charset="0"/>
                <a:cs typeface="Calibri" pitchFamily="34" charset="0"/>
              </a:defRPr>
            </a:lvl1pPr>
          </a:lstStyle>
          <a:p>
            <a:r>
              <a:rPr lang="en-US" dirty="0" smtClean="0"/>
              <a:t>© 2012 TAS Energy. All Rights Reserved.</a:t>
            </a:r>
            <a:endParaRPr lang="en-US" dirty="0"/>
          </a:p>
        </p:txBody>
      </p:sp>
      <p:sp>
        <p:nvSpPr>
          <p:cNvPr id="6" name="Slide Number Placeholder 5"/>
          <p:cNvSpPr>
            <a:spLocks noGrp="1"/>
          </p:cNvSpPr>
          <p:nvPr>
            <p:ph type="sldNum" sz="quarter" idx="12"/>
          </p:nvPr>
        </p:nvSpPr>
        <p:spPr/>
        <p:txBody>
          <a:bodyPr/>
          <a:lstStyle>
            <a:lvl1pPr>
              <a:defRPr>
                <a:latin typeface="Calibri" pitchFamily="34" charset="0"/>
                <a:cs typeface="Calibri" pitchFamily="34" charset="0"/>
              </a:defRPr>
            </a:lvl1pPr>
          </a:lstStyle>
          <a:p>
            <a:fld id="{900E74F1-AE1D-480A-9842-E9CF9EF3329B}" type="slidenum">
              <a:rPr lang="en-US" smtClean="0"/>
              <a:pPr/>
              <a:t>‹#›</a:t>
            </a:fld>
            <a:endParaRPr lang="en-US" dirty="0"/>
          </a:p>
        </p:txBody>
      </p:sp>
    </p:spTree>
    <p:extLst>
      <p:ext uri="{BB962C8B-B14F-4D97-AF65-F5344CB8AC3E}">
        <p14:creationId xmlns:p14="http://schemas.microsoft.com/office/powerpoint/2010/main" val="2884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 y="381000"/>
            <a:ext cx="7162800" cy="503238"/>
          </a:xfrm>
        </p:spPr>
        <p:txBody>
          <a:bodyPr>
            <a:noAutofit/>
          </a:bodyPr>
          <a:lstStyle>
            <a:lvl1pPr algn="l">
              <a:defRPr sz="3600" b="0" baseline="0">
                <a:solidFill>
                  <a:schemeClr val="bg1"/>
                </a:solidFill>
                <a:latin typeface="Calibri" pitchFamily="34" charset="0"/>
                <a:cs typeface="Calibri" pitchFamily="34" charset="0"/>
              </a:defRPr>
            </a:lvl1pPr>
          </a:lstStyle>
          <a:p>
            <a:r>
              <a:rPr lang="en-US" dirty="0" smtClean="0"/>
              <a:t>SLIDE TITLE</a:t>
            </a:r>
            <a:endParaRPr lang="en-US" dirty="0"/>
          </a:p>
        </p:txBody>
      </p:sp>
      <p:sp>
        <p:nvSpPr>
          <p:cNvPr id="3" name="Content Placeholder 2"/>
          <p:cNvSpPr>
            <a:spLocks noGrp="1"/>
          </p:cNvSpPr>
          <p:nvPr>
            <p:ph idx="1"/>
          </p:nvPr>
        </p:nvSpPr>
        <p:spPr>
          <a:xfrm>
            <a:off x="457200" y="1189037"/>
            <a:ext cx="8229600" cy="4983163"/>
          </a:xfrm>
        </p:spPr>
        <p:txBody>
          <a:bodyPr/>
          <a:lstStyle>
            <a:lvl1pPr>
              <a:defRPr sz="2400" baseline="0">
                <a:latin typeface="Calibri" pitchFamily="34" charset="0"/>
                <a:cs typeface="Calibri" pitchFamily="34" charset="0"/>
              </a:defRPr>
            </a:lvl1pPr>
            <a:lvl2pPr>
              <a:defRPr sz="2000" baseline="0">
                <a:latin typeface="Calibri" pitchFamily="34" charset="0"/>
                <a:cs typeface="Calibri" pitchFamily="34" charset="0"/>
              </a:defRPr>
            </a:lvl2pPr>
            <a:lvl3pPr>
              <a:defRPr sz="2000" baseline="0">
                <a:latin typeface="Calibri" pitchFamily="34" charset="0"/>
                <a:cs typeface="Calibri" pitchFamily="34" charset="0"/>
              </a:defRPr>
            </a:lvl3pPr>
            <a:lvl4pPr>
              <a:defRPr sz="2000" baseline="0">
                <a:latin typeface="Calibri" pitchFamily="34" charset="0"/>
                <a:cs typeface="Calibri" pitchFamily="34" charset="0"/>
              </a:defRPr>
            </a:lvl4pPr>
            <a:lvl5pPr>
              <a:defRPr sz="2000" baseline="0">
                <a:latin typeface="Calibri" pitchFamily="34" charset="0"/>
                <a:cs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atin typeface="Calibri" pitchFamily="34" charset="0"/>
                <a:cs typeface="Calibri" pitchFamily="34" charset="0"/>
              </a:defRPr>
            </a:lvl1pPr>
          </a:lstStyle>
          <a:p>
            <a:fld id="{7E1DF5EB-2299-42B6-9ABF-B627485223DB}" type="datetime1">
              <a:rPr lang="en-US" smtClean="0"/>
              <a:t>4/5/2013</a:t>
            </a:fld>
            <a:endParaRPr lang="en-US" dirty="0"/>
          </a:p>
        </p:txBody>
      </p:sp>
      <p:sp>
        <p:nvSpPr>
          <p:cNvPr id="5" name="Footer Placeholder 4"/>
          <p:cNvSpPr>
            <a:spLocks noGrp="1"/>
          </p:cNvSpPr>
          <p:nvPr>
            <p:ph type="ftr" sz="quarter" idx="11"/>
          </p:nvPr>
        </p:nvSpPr>
        <p:spPr/>
        <p:txBody>
          <a:bodyPr/>
          <a:lstStyle>
            <a:lvl1pPr algn="ctr">
              <a:defRPr sz="1000">
                <a:latin typeface="Calibri" pitchFamily="34" charset="0"/>
                <a:cs typeface="Calibri" pitchFamily="34" charset="0"/>
              </a:defRPr>
            </a:lvl1pPr>
          </a:lstStyle>
          <a:p>
            <a:r>
              <a:rPr lang="en-US" dirty="0" smtClean="0"/>
              <a:t>© 2012 TAS Energy. All Rights Reserved.</a:t>
            </a:r>
            <a:endParaRPr lang="en-US" dirty="0"/>
          </a:p>
        </p:txBody>
      </p:sp>
      <p:sp>
        <p:nvSpPr>
          <p:cNvPr id="6" name="Slide Number Placeholder 5"/>
          <p:cNvSpPr>
            <a:spLocks noGrp="1"/>
          </p:cNvSpPr>
          <p:nvPr>
            <p:ph type="sldNum" sz="quarter" idx="12"/>
          </p:nvPr>
        </p:nvSpPr>
        <p:spPr/>
        <p:txBody>
          <a:bodyPr/>
          <a:lstStyle>
            <a:lvl1pPr>
              <a:defRPr>
                <a:latin typeface="Calibri" pitchFamily="34" charset="0"/>
                <a:cs typeface="Calibri" pitchFamily="34" charset="0"/>
              </a:defRPr>
            </a:lvl1pPr>
          </a:lstStyle>
          <a:p>
            <a:fld id="{900E74F1-AE1D-480A-9842-E9CF9EF3329B}" type="slidenum">
              <a:rPr lang="en-US" smtClean="0"/>
              <a:pPr/>
              <a:t>‹#›</a:t>
            </a:fld>
            <a:endParaRPr lang="en-US" dirty="0"/>
          </a:p>
        </p:txBody>
      </p:sp>
    </p:spTree>
    <p:extLst>
      <p:ext uri="{BB962C8B-B14F-4D97-AF65-F5344CB8AC3E}">
        <p14:creationId xmlns:p14="http://schemas.microsoft.com/office/powerpoint/2010/main" val="54753935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33400" y="1828800"/>
            <a:ext cx="7391400" cy="1146175"/>
          </a:xfrm>
        </p:spPr>
        <p:txBody>
          <a:bodyPr>
            <a:normAutofit/>
          </a:bodyPr>
          <a:lstStyle>
            <a:lvl1pPr algn="l">
              <a:defRPr sz="3200" baseline="0">
                <a:latin typeface="Calibri" pitchFamily="34" charset="0"/>
                <a:ea typeface="Calibri" pitchFamily="34" charset="0"/>
                <a:cs typeface="Calibri" pitchFamily="34" charset="0"/>
              </a:defRPr>
            </a:lvl1pPr>
          </a:lstStyle>
          <a:p>
            <a:r>
              <a:rPr lang="en-US" dirty="0" smtClean="0"/>
              <a:t>Thank you!</a:t>
            </a:r>
            <a:endParaRPr lang="en-US" dirty="0"/>
          </a:p>
        </p:txBody>
      </p:sp>
      <p:sp>
        <p:nvSpPr>
          <p:cNvPr id="3" name="Subtitle 2"/>
          <p:cNvSpPr>
            <a:spLocks noGrp="1"/>
          </p:cNvSpPr>
          <p:nvPr>
            <p:ph type="subTitle" idx="1" hasCustomPrompt="1"/>
          </p:nvPr>
        </p:nvSpPr>
        <p:spPr>
          <a:xfrm>
            <a:off x="533400" y="3048000"/>
            <a:ext cx="7239000" cy="1752600"/>
          </a:xfrm>
        </p:spPr>
        <p:txBody>
          <a:bodyPr/>
          <a:lstStyle>
            <a:lvl1pPr marL="0" indent="0" algn="l">
              <a:buNone/>
              <a:defRPr sz="1800" baseline="0">
                <a:solidFill>
                  <a:schemeClr val="tx1">
                    <a:tint val="75000"/>
                  </a:schemeClr>
                </a:solidFill>
                <a:latin typeface="Calibri" pitchFamily="34" charset="0"/>
                <a:cs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b="1" dirty="0" smtClean="0"/>
              <a:t>Presenter Contact Information</a:t>
            </a:r>
          </a:p>
          <a:p>
            <a:r>
              <a:rPr lang="en-US" dirty="0" smtClean="0"/>
              <a:t>713-877-8700 main</a:t>
            </a:r>
          </a:p>
          <a:p>
            <a:r>
              <a:rPr lang="en-US" dirty="0" smtClean="0"/>
              <a:t>713-xxx-xxxx cellular</a:t>
            </a:r>
          </a:p>
          <a:p>
            <a:r>
              <a:rPr lang="en-US" dirty="0" smtClean="0">
                <a:hlinkClick r:id="rId3"/>
              </a:rPr>
              <a:t>presenter@tas.com</a:t>
            </a:r>
            <a:endParaRPr lang="en-US" dirty="0" smtClean="0"/>
          </a:p>
          <a:p>
            <a:r>
              <a:rPr lang="en-US" dirty="0" smtClean="0">
                <a:hlinkClick r:id="rId4"/>
              </a:rPr>
              <a:t>www.tas.com</a:t>
            </a:r>
            <a:endParaRPr lang="en-US" dirty="0" smtClean="0"/>
          </a:p>
        </p:txBody>
      </p:sp>
      <p:sp>
        <p:nvSpPr>
          <p:cNvPr id="4" name="Date Placeholder 3"/>
          <p:cNvSpPr>
            <a:spLocks noGrp="1"/>
          </p:cNvSpPr>
          <p:nvPr>
            <p:ph type="dt" sz="half" idx="10"/>
          </p:nvPr>
        </p:nvSpPr>
        <p:spPr>
          <a:xfrm>
            <a:off x="457200" y="6356350"/>
            <a:ext cx="2133600" cy="365125"/>
          </a:xfrm>
        </p:spPr>
        <p:txBody>
          <a:bodyPr/>
          <a:lstStyle>
            <a:lvl1pPr>
              <a:defRPr>
                <a:latin typeface="Calibri" pitchFamily="34" charset="0"/>
                <a:cs typeface="Calibri" pitchFamily="34" charset="0"/>
              </a:defRPr>
            </a:lvl1pPr>
          </a:lstStyle>
          <a:p>
            <a:fld id="{A222AE5F-61BF-413E-A0D5-09E0F14FC890}" type="datetime1">
              <a:rPr lang="en-US" smtClean="0"/>
              <a:t>4/5/2013</a:t>
            </a:fld>
            <a:endParaRPr lang="en-US" dirty="0"/>
          </a:p>
        </p:txBody>
      </p:sp>
      <p:sp>
        <p:nvSpPr>
          <p:cNvPr id="5" name="Footer Placeholder 4"/>
          <p:cNvSpPr>
            <a:spLocks noGrp="1"/>
          </p:cNvSpPr>
          <p:nvPr>
            <p:ph type="ftr" sz="quarter" idx="11"/>
          </p:nvPr>
        </p:nvSpPr>
        <p:spPr>
          <a:xfrm>
            <a:off x="3124200" y="6356350"/>
            <a:ext cx="2895600" cy="365125"/>
          </a:xfrm>
        </p:spPr>
        <p:txBody>
          <a:bodyPr/>
          <a:lstStyle>
            <a:lvl1pPr algn="ctr">
              <a:defRPr sz="1000">
                <a:latin typeface="Calibri" pitchFamily="34" charset="0"/>
                <a:cs typeface="Calibri" pitchFamily="34" charset="0"/>
              </a:defRPr>
            </a:lvl1pPr>
          </a:lstStyle>
          <a:p>
            <a:r>
              <a:rPr lang="en-US" dirty="0" smtClean="0"/>
              <a:t>© 2012 TAS Energy. All Rights Reserved.</a:t>
            </a:r>
            <a:endParaRPr lang="en-US" dirty="0"/>
          </a:p>
        </p:txBody>
      </p:sp>
      <p:sp>
        <p:nvSpPr>
          <p:cNvPr id="6" name="Slide Number Placeholder 5"/>
          <p:cNvSpPr>
            <a:spLocks noGrp="1"/>
          </p:cNvSpPr>
          <p:nvPr>
            <p:ph type="sldNum" sz="quarter" idx="12"/>
          </p:nvPr>
        </p:nvSpPr>
        <p:spPr>
          <a:xfrm>
            <a:off x="6553200" y="6356350"/>
            <a:ext cx="2133600" cy="365125"/>
          </a:xfrm>
        </p:spPr>
        <p:txBody>
          <a:bodyPr/>
          <a:lstStyle>
            <a:lvl1pPr>
              <a:defRPr>
                <a:latin typeface="Calibri" pitchFamily="34" charset="0"/>
                <a:cs typeface="Calibri" pitchFamily="34" charset="0"/>
              </a:defRPr>
            </a:lvl1pPr>
          </a:lstStyle>
          <a:p>
            <a:fld id="{900E74F1-AE1D-480A-9842-E9CF9EF3329B}" type="slidenum">
              <a:rPr lang="en-US" smtClean="0"/>
              <a:pPr/>
              <a:t>‹#›</a:t>
            </a:fld>
            <a:endParaRPr lang="en-US" dirty="0"/>
          </a:p>
        </p:txBody>
      </p:sp>
    </p:spTree>
    <p:extLst>
      <p:ext uri="{BB962C8B-B14F-4D97-AF65-F5344CB8AC3E}">
        <p14:creationId xmlns:p14="http://schemas.microsoft.com/office/powerpoint/2010/main" val="33534547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SLIDE TITLE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Calibri" pitchFamily="34" charset="0"/>
                <a:cs typeface="Calibri" pitchFamily="34" charset="0"/>
              </a:defRPr>
            </a:lvl1pPr>
          </a:lstStyle>
          <a:p>
            <a:fld id="{D46D64D4-72AA-40A9-A361-54A2ABE7DC89}" type="datetime1">
              <a:rPr lang="en-US" smtClean="0"/>
              <a:t>4/5/2013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chemeClr val="tx1">
                    <a:tint val="75000"/>
                  </a:schemeClr>
                </a:solidFill>
                <a:latin typeface="Calibri" pitchFamily="34" charset="0"/>
                <a:cs typeface="Calibri" pitchFamily="34" charset="0"/>
              </a:defRPr>
            </a:lvl1pPr>
          </a:lstStyle>
          <a:p>
            <a:r>
              <a:rPr lang="en-US" dirty="0" smtClean="0"/>
              <a:t>© 2012 TAS Energy. All Rights Reserved.</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Calibri" pitchFamily="34" charset="0"/>
                <a:cs typeface="Calibri" pitchFamily="34" charset="0"/>
              </a:defRPr>
            </a:lvl1pPr>
          </a:lstStyle>
          <a:p>
            <a:fld id="{900E74F1-AE1D-480A-9842-E9CF9EF3329B}" type="slidenum">
              <a:rPr lang="en-US" smtClean="0"/>
              <a:pPr/>
              <a:t>‹#›</a:t>
            </a:fld>
            <a:endParaRPr lang="en-US" dirty="0"/>
          </a:p>
        </p:txBody>
      </p:sp>
    </p:spTree>
    <p:extLst>
      <p:ext uri="{BB962C8B-B14F-4D97-AF65-F5344CB8AC3E}">
        <p14:creationId xmlns:p14="http://schemas.microsoft.com/office/powerpoint/2010/main" val="93284022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timing>
    <p:tnLst>
      <p:par>
        <p:cTn id="1" dur="indefinite" restart="never" nodeType="tmRoot"/>
      </p:par>
    </p:tnLst>
  </p:timing>
  <p:hf hdr="0"/>
  <p:txStyles>
    <p:titleStyle>
      <a:lvl1pPr algn="l" defTabSz="914400" rtl="0" eaLnBrk="1" latinLnBrk="0" hangingPunct="1">
        <a:spcBef>
          <a:spcPct val="0"/>
        </a:spcBef>
        <a:buNone/>
        <a:defRPr sz="3600" kern="1200" baseline="0">
          <a:solidFill>
            <a:schemeClr val="tx1"/>
          </a:solidFill>
          <a:latin typeface="Calibri" pitchFamily="34" charset="0"/>
          <a:ea typeface="+mj-ea"/>
          <a:cs typeface="Calibri" pitchFamily="34" charset="0"/>
        </a:defRPr>
      </a:lvl1pPr>
    </p:titleStyle>
    <p:bodyStyle>
      <a:lvl1pPr marL="342900" indent="-342900" algn="l" defTabSz="914400" rtl="0" eaLnBrk="1" latinLnBrk="0" hangingPunct="1">
        <a:spcBef>
          <a:spcPct val="20000"/>
        </a:spcBef>
        <a:buFont typeface="Arial" pitchFamily="34" charset="0"/>
        <a:buChar char="•"/>
        <a:defRPr sz="2400" kern="1200" baseline="0">
          <a:solidFill>
            <a:schemeClr val="tx1"/>
          </a:solidFill>
          <a:latin typeface="Calibri" pitchFamily="34" charset="0"/>
          <a:ea typeface="+mn-ea"/>
          <a:cs typeface="Calibri" pitchFamily="34" charset="0"/>
        </a:defRPr>
      </a:lvl1pPr>
      <a:lvl2pPr marL="742950" indent="-285750" algn="l" defTabSz="914400" rtl="0" eaLnBrk="1" latinLnBrk="0" hangingPunct="1">
        <a:spcBef>
          <a:spcPct val="20000"/>
        </a:spcBef>
        <a:buFont typeface="Arial" pitchFamily="34" charset="0"/>
        <a:buChar char="–"/>
        <a:defRPr sz="2000" kern="1200" baseline="0">
          <a:solidFill>
            <a:schemeClr val="tx1"/>
          </a:solidFill>
          <a:latin typeface="Calibri" pitchFamily="34" charset="0"/>
          <a:ea typeface="+mn-ea"/>
          <a:cs typeface="Calibri" pitchFamily="34" charset="0"/>
        </a:defRPr>
      </a:lvl2pPr>
      <a:lvl3pPr marL="1143000" indent="-228600" algn="l" defTabSz="914400" rtl="0" eaLnBrk="1" latinLnBrk="0" hangingPunct="1">
        <a:spcBef>
          <a:spcPct val="20000"/>
        </a:spcBef>
        <a:buFont typeface="Arial" pitchFamily="34" charset="0"/>
        <a:buChar char="•"/>
        <a:defRPr sz="2000" kern="1200" baseline="0">
          <a:solidFill>
            <a:schemeClr val="tx1"/>
          </a:solidFill>
          <a:latin typeface="Calibri" pitchFamily="34" charset="0"/>
          <a:ea typeface="+mn-ea"/>
          <a:cs typeface="Calibri" pitchFamily="34" charset="0"/>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Calibri" pitchFamily="34" charset="0"/>
          <a:ea typeface="+mn-ea"/>
          <a:cs typeface="Calibri" pitchFamily="34" charset="0"/>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Calibri" pitchFamily="34" charset="0"/>
          <a:ea typeface="+mn-ea"/>
          <a:cs typeface="Calibr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ksoutherland@tas.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6200" y="2590800"/>
            <a:ext cx="7772400" cy="1470025"/>
          </a:xfrm>
        </p:spPr>
        <p:txBody>
          <a:bodyPr/>
          <a:lstStyle/>
          <a:p>
            <a:pPr eaLnBrk="1" hangingPunct="1"/>
            <a:r>
              <a:rPr lang="en-US" dirty="0" smtClean="0"/>
              <a:t>Generation Storage™: </a:t>
            </a:r>
            <a:br>
              <a:rPr lang="en-US" dirty="0" smtClean="0"/>
            </a:br>
            <a:r>
              <a:rPr lang="en-US" dirty="0" smtClean="0"/>
              <a:t>Tapping Texas’ Hidden, Flexible, Peak Capacity</a:t>
            </a:r>
            <a:endParaRPr lang="en-US" sz="2400" dirty="0" smtClean="0"/>
          </a:p>
        </p:txBody>
      </p:sp>
      <p:sp>
        <p:nvSpPr>
          <p:cNvPr id="5" name="Subtitle 2"/>
          <p:cNvSpPr>
            <a:spLocks noGrp="1"/>
          </p:cNvSpPr>
          <p:nvPr>
            <p:ph type="subTitle" idx="1"/>
          </p:nvPr>
        </p:nvSpPr>
        <p:spPr>
          <a:xfrm>
            <a:off x="-9526" y="5334000"/>
            <a:ext cx="6105525" cy="1752600"/>
          </a:xfrm>
        </p:spPr>
        <p:txBody>
          <a:bodyPr rtlCol="0">
            <a:normAutofit/>
          </a:bodyPr>
          <a:lstStyle/>
          <a:p>
            <a:pPr eaLnBrk="1" fontAlgn="auto" hangingPunct="1">
              <a:spcAft>
                <a:spcPts val="0"/>
              </a:spcAft>
              <a:buFont typeface="Arial" charset="0"/>
              <a:buNone/>
              <a:defRPr/>
            </a:pPr>
            <a:r>
              <a:rPr lang="en-US" sz="1600" dirty="0" smtClean="0">
                <a:solidFill>
                  <a:srgbClr val="002060"/>
                </a:solidFill>
              </a:rPr>
              <a:t>Kelsey Southerland			</a:t>
            </a:r>
          </a:p>
          <a:p>
            <a:pPr eaLnBrk="1" fontAlgn="auto" hangingPunct="1">
              <a:spcAft>
                <a:spcPts val="0"/>
              </a:spcAft>
              <a:buFont typeface="Arial" charset="0"/>
              <a:buNone/>
              <a:defRPr/>
            </a:pPr>
            <a:r>
              <a:rPr lang="en-US" sz="1600" dirty="0" smtClean="0">
                <a:solidFill>
                  <a:srgbClr val="002060"/>
                </a:solidFill>
              </a:rPr>
              <a:t>Director of Government Relations	</a:t>
            </a:r>
          </a:p>
          <a:p>
            <a:pPr eaLnBrk="1" fontAlgn="auto" hangingPunct="1">
              <a:spcAft>
                <a:spcPts val="0"/>
              </a:spcAft>
              <a:buFont typeface="Arial" charset="0"/>
              <a:buNone/>
              <a:defRPr/>
            </a:pPr>
            <a:r>
              <a:rPr lang="en-US" sz="1200" dirty="0" smtClean="0">
                <a:solidFill>
                  <a:srgbClr val="002060"/>
                </a:solidFill>
                <a:hlinkClick r:id="rId3"/>
              </a:rPr>
              <a:t>ksoutherland@tas.com</a:t>
            </a:r>
            <a:r>
              <a:rPr lang="en-US" sz="1200" dirty="0" smtClean="0">
                <a:solidFill>
                  <a:srgbClr val="002060"/>
                </a:solidFill>
              </a:rPr>
              <a:t>			</a:t>
            </a:r>
          </a:p>
        </p:txBody>
      </p:sp>
    </p:spTree>
    <p:extLst>
      <p:ext uri="{BB962C8B-B14F-4D97-AF65-F5344CB8AC3E}">
        <p14:creationId xmlns:p14="http://schemas.microsoft.com/office/powerpoint/2010/main" val="20874840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 New Grid, A New Market, Evolving Technology</a:t>
            </a:r>
            <a:endParaRPr lang="en-US" sz="2800" dirty="0"/>
          </a:p>
        </p:txBody>
      </p:sp>
      <p:sp>
        <p:nvSpPr>
          <p:cNvPr id="3" name="Content Placeholder 2"/>
          <p:cNvSpPr>
            <a:spLocks noGrp="1"/>
          </p:cNvSpPr>
          <p:nvPr>
            <p:ph idx="1"/>
          </p:nvPr>
        </p:nvSpPr>
        <p:spPr/>
        <p:txBody>
          <a:bodyPr>
            <a:normAutofit fontScale="85000" lnSpcReduction="10000"/>
          </a:bodyPr>
          <a:lstStyle/>
          <a:p>
            <a:r>
              <a:rPr lang="en-US" dirty="0" smtClean="0"/>
              <a:t>Today, with:</a:t>
            </a:r>
          </a:p>
          <a:p>
            <a:pPr marL="914400" lvl="1" indent="-457200">
              <a:buFont typeface="+mj-lt"/>
              <a:buAutoNum type="arabicPeriod"/>
            </a:pPr>
            <a:r>
              <a:rPr lang="en-US" dirty="0" smtClean="0"/>
              <a:t>The integration of renewables and significant wind supply in TX</a:t>
            </a:r>
          </a:p>
          <a:p>
            <a:pPr marL="914400" lvl="1" indent="-457200">
              <a:buFont typeface="+mj-lt"/>
              <a:buAutoNum type="arabicPeriod"/>
            </a:pPr>
            <a:r>
              <a:rPr lang="en-US" dirty="0" smtClean="0"/>
              <a:t>Increasing peak demand without corresponding increase in peak supply, and </a:t>
            </a:r>
          </a:p>
          <a:p>
            <a:pPr marL="914400" lvl="1" indent="-457200">
              <a:buFont typeface="+mj-lt"/>
              <a:buAutoNum type="arabicPeriod"/>
            </a:pPr>
            <a:r>
              <a:rPr lang="en-US" dirty="0" smtClean="0"/>
              <a:t>The advancement of market systems</a:t>
            </a:r>
          </a:p>
          <a:p>
            <a:pPr marL="400050"/>
            <a:r>
              <a:rPr lang="en-US" dirty="0" smtClean="0"/>
              <a:t>Markets value peak shifting, flexible capacity, and ancillary services </a:t>
            </a:r>
          </a:p>
          <a:p>
            <a:pPr marL="400050"/>
            <a:r>
              <a:rPr lang="en-US" dirty="0"/>
              <a:t>More than simply power augmentation, Generation Storage could and should provide traditional storage benefits to the grid as </a:t>
            </a:r>
            <a:r>
              <a:rPr lang="en-US" dirty="0" smtClean="0"/>
              <a:t>well including </a:t>
            </a:r>
            <a:r>
              <a:rPr lang="en-US" dirty="0"/>
              <a:t>ancillary </a:t>
            </a:r>
            <a:r>
              <a:rPr lang="en-US" dirty="0" smtClean="0"/>
              <a:t>services: </a:t>
            </a:r>
            <a:r>
              <a:rPr lang="en-US" dirty="0" smtClean="0"/>
              <a:t>flexible </a:t>
            </a:r>
            <a:r>
              <a:rPr lang="en-US" dirty="0" smtClean="0"/>
              <a:t>capacity; regulation up/down </a:t>
            </a:r>
            <a:endParaRPr lang="en-US" dirty="0" smtClean="0"/>
          </a:p>
          <a:p>
            <a:pPr marL="400050"/>
            <a:r>
              <a:rPr lang="en-US" dirty="0" smtClean="0"/>
              <a:t>Customers </a:t>
            </a:r>
            <a:r>
              <a:rPr lang="en-US" dirty="0" smtClean="0"/>
              <a:t>have begun inquiring whether Generation Storage is treated like other storage systems and offered wholesale load treatment:</a:t>
            </a:r>
          </a:p>
          <a:p>
            <a:pPr marL="800100" lvl="1"/>
            <a:r>
              <a:rPr lang="en-US" dirty="0" smtClean="0"/>
              <a:t>These potential customers are interested in offering renewable integration services (utilizing night wind and prices for peak hour contribution)</a:t>
            </a:r>
          </a:p>
          <a:p>
            <a:pPr marL="800100" lvl="1"/>
            <a:r>
              <a:rPr lang="en-US" dirty="0" smtClean="0"/>
              <a:t>Providing more significant ancillary services capabilities</a:t>
            </a:r>
          </a:p>
          <a:p>
            <a:pPr marL="400050"/>
            <a:r>
              <a:rPr lang="en-US" dirty="0" smtClean="0"/>
              <a:t>If offered the same treatment as other storage providers, these systems will be designed to provide more services, utilizing full storage rather than partial</a:t>
            </a:r>
          </a:p>
        </p:txBody>
      </p:sp>
      <p:sp>
        <p:nvSpPr>
          <p:cNvPr id="4" name="Date Placeholder 3"/>
          <p:cNvSpPr>
            <a:spLocks noGrp="1"/>
          </p:cNvSpPr>
          <p:nvPr>
            <p:ph type="dt" sz="half" idx="10"/>
          </p:nvPr>
        </p:nvSpPr>
        <p:spPr/>
        <p:txBody>
          <a:bodyPr/>
          <a:lstStyle/>
          <a:p>
            <a:fld id="{7E1DF5EB-2299-42B6-9ABF-B627485223DB}" type="datetime1">
              <a:rPr lang="en-US" smtClean="0"/>
              <a:t>4/5/2013</a:t>
            </a:fld>
            <a:endParaRPr lang="en-US" dirty="0"/>
          </a:p>
        </p:txBody>
      </p:sp>
      <p:sp>
        <p:nvSpPr>
          <p:cNvPr id="5" name="Footer Placeholder 4"/>
          <p:cNvSpPr>
            <a:spLocks noGrp="1"/>
          </p:cNvSpPr>
          <p:nvPr>
            <p:ph type="ftr" sz="quarter" idx="11"/>
          </p:nvPr>
        </p:nvSpPr>
        <p:spPr/>
        <p:txBody>
          <a:bodyPr/>
          <a:lstStyle/>
          <a:p>
            <a:r>
              <a:rPr lang="en-US" smtClean="0"/>
              <a:t>© 2012 TAS Energy. All Rights Reserved.</a:t>
            </a:r>
            <a:endParaRPr lang="en-US" dirty="0"/>
          </a:p>
        </p:txBody>
      </p:sp>
      <p:sp>
        <p:nvSpPr>
          <p:cNvPr id="6" name="Slide Number Placeholder 5"/>
          <p:cNvSpPr>
            <a:spLocks noGrp="1"/>
          </p:cNvSpPr>
          <p:nvPr>
            <p:ph type="sldNum" sz="quarter" idx="12"/>
          </p:nvPr>
        </p:nvSpPr>
        <p:spPr/>
        <p:txBody>
          <a:bodyPr/>
          <a:lstStyle/>
          <a:p>
            <a:fld id="{900E74F1-AE1D-480A-9842-E9CF9EF3329B}" type="slidenum">
              <a:rPr lang="en-US" smtClean="0"/>
              <a:pPr/>
              <a:t>10</a:t>
            </a:fld>
            <a:endParaRPr lang="en-US" dirty="0"/>
          </a:p>
        </p:txBody>
      </p:sp>
    </p:spTree>
    <p:extLst>
      <p:ext uri="{BB962C8B-B14F-4D97-AF65-F5344CB8AC3E}">
        <p14:creationId xmlns:p14="http://schemas.microsoft.com/office/powerpoint/2010/main" val="6255302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Than Just Capacity</a:t>
            </a:r>
            <a:endParaRPr lang="en-US" dirty="0"/>
          </a:p>
        </p:txBody>
      </p:sp>
      <p:sp>
        <p:nvSpPr>
          <p:cNvPr id="4" name="Footer Placeholder 3"/>
          <p:cNvSpPr>
            <a:spLocks noGrp="1"/>
          </p:cNvSpPr>
          <p:nvPr>
            <p:ph type="ftr" sz="quarter" idx="11"/>
          </p:nvPr>
        </p:nvSpPr>
        <p:spPr/>
        <p:txBody>
          <a:bodyPr/>
          <a:lstStyle/>
          <a:p>
            <a:r>
              <a:rPr lang="en-US" smtClean="0"/>
              <a:t>© 2012 TAS Energy. All Rights Reserved.</a:t>
            </a:r>
            <a:endParaRPr lang="en-US" dirty="0"/>
          </a:p>
        </p:txBody>
      </p:sp>
      <p:sp>
        <p:nvSpPr>
          <p:cNvPr id="19" name="Rectangle 18"/>
          <p:cNvSpPr/>
          <p:nvPr/>
        </p:nvSpPr>
        <p:spPr>
          <a:xfrm>
            <a:off x="3881436" y="17192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Action Button: Custom 19">
            <a:hlinkClick r:id="" action="ppaction://noaction" highlightClick="1"/>
          </p:cNvPr>
          <p:cNvSpPr/>
          <p:nvPr/>
        </p:nvSpPr>
        <p:spPr>
          <a:xfrm>
            <a:off x="3881436" y="1719262"/>
            <a:ext cx="3276600" cy="152400"/>
          </a:xfrm>
          <a:prstGeom prst="actionButtonBlank">
            <a:avLst/>
          </a:prstGeom>
          <a:blipFill dpi="0" rotWithShape="1">
            <a:blip r:embed="rId2" cstate="print">
              <a:alphaModFix amt="23000"/>
              <a:lum bright="-88000"/>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Rectangle 20"/>
          <p:cNvSpPr/>
          <p:nvPr/>
        </p:nvSpPr>
        <p:spPr>
          <a:xfrm>
            <a:off x="3881436" y="52244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2" name="Action Button: Custom 21">
            <a:hlinkClick r:id="" action="ppaction://noaction" highlightClick="1"/>
          </p:cNvPr>
          <p:cNvSpPr/>
          <p:nvPr/>
        </p:nvSpPr>
        <p:spPr>
          <a:xfrm>
            <a:off x="3881436" y="5224462"/>
            <a:ext cx="3276600" cy="152400"/>
          </a:xfrm>
          <a:prstGeom prst="actionButtonBlank">
            <a:avLst/>
          </a:prstGeom>
          <a:blipFill dpi="0" rotWithShape="1">
            <a:blip r:embed="rId2" cstate="print">
              <a:alphaModFix amt="23000"/>
              <a:lum bright="-88000"/>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23" name="Elbow Connector 22"/>
          <p:cNvCxnSpPr>
            <a:endCxn id="22" idx="0"/>
          </p:cNvCxnSpPr>
          <p:nvPr/>
        </p:nvCxnSpPr>
        <p:spPr>
          <a:xfrm rot="10800000" flipV="1">
            <a:off x="7158036" y="4310062"/>
            <a:ext cx="609600" cy="990600"/>
          </a:xfrm>
          <a:prstGeom prst="bentConnector3">
            <a:avLst>
              <a:gd name="adj1" fmla="val 1471"/>
            </a:avLst>
          </a:prstGeom>
          <a:ln w="38100">
            <a:solidFill>
              <a:srgbClr val="B9CDE5"/>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78" idx="2"/>
          </p:cNvCxnSpPr>
          <p:nvPr/>
        </p:nvCxnSpPr>
        <p:spPr>
          <a:xfrm rot="5400000">
            <a:off x="7729536" y="3967162"/>
            <a:ext cx="381000" cy="0"/>
          </a:xfrm>
          <a:prstGeom prst="line">
            <a:avLst/>
          </a:prstGeom>
          <a:ln w="38100">
            <a:solidFill>
              <a:srgbClr val="B9CDE5"/>
            </a:solidFill>
          </a:ln>
        </p:spPr>
        <p:style>
          <a:lnRef idx="1">
            <a:schemeClr val="accent1"/>
          </a:lnRef>
          <a:fillRef idx="0">
            <a:schemeClr val="accent1"/>
          </a:fillRef>
          <a:effectRef idx="0">
            <a:schemeClr val="accent1"/>
          </a:effectRef>
          <a:fontRef idx="minor">
            <a:schemeClr val="tx1"/>
          </a:fontRef>
        </p:style>
      </p:cxnSp>
      <p:cxnSp>
        <p:nvCxnSpPr>
          <p:cNvPr id="25" name="Shape 117"/>
          <p:cNvCxnSpPr>
            <a:stCxn id="60" idx="0"/>
            <a:endCxn id="20" idx="2"/>
          </p:cNvCxnSpPr>
          <p:nvPr/>
        </p:nvCxnSpPr>
        <p:spPr>
          <a:xfrm rot="5400000" flipH="1" flipV="1">
            <a:off x="1500186" y="1119187"/>
            <a:ext cx="1704975" cy="3057525"/>
          </a:xfrm>
          <a:prstGeom prst="bentConnector2">
            <a:avLst/>
          </a:prstGeom>
          <a:ln w="38100">
            <a:solidFill>
              <a:schemeClr val="accent1">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3424236" y="5300662"/>
            <a:ext cx="457200" cy="9525"/>
          </a:xfrm>
          <a:prstGeom prst="straightConnector1">
            <a:avLst/>
          </a:prstGeom>
          <a:ln w="38100">
            <a:solidFill>
              <a:schemeClr val="accent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flipV="1">
            <a:off x="2047873" y="3933825"/>
            <a:ext cx="9525" cy="2438400"/>
          </a:xfrm>
          <a:prstGeom prst="line">
            <a:avLst/>
          </a:prstGeom>
          <a:ln w="381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3881436" y="50720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9" name="Rectangle 28"/>
          <p:cNvSpPr/>
          <p:nvPr/>
        </p:nvSpPr>
        <p:spPr>
          <a:xfrm>
            <a:off x="3881436" y="49196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 name="Rectangle 29"/>
          <p:cNvSpPr/>
          <p:nvPr/>
        </p:nvSpPr>
        <p:spPr>
          <a:xfrm>
            <a:off x="3881436" y="47672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1" name="Rectangle 30"/>
          <p:cNvSpPr/>
          <p:nvPr/>
        </p:nvSpPr>
        <p:spPr>
          <a:xfrm>
            <a:off x="3881436" y="46148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2" name="Rectangle 31"/>
          <p:cNvSpPr/>
          <p:nvPr/>
        </p:nvSpPr>
        <p:spPr>
          <a:xfrm>
            <a:off x="3881436" y="44624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3" name="Rectangle 32"/>
          <p:cNvSpPr/>
          <p:nvPr/>
        </p:nvSpPr>
        <p:spPr>
          <a:xfrm>
            <a:off x="3881436" y="43100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4" name="Rectangle 33"/>
          <p:cNvSpPr/>
          <p:nvPr/>
        </p:nvSpPr>
        <p:spPr>
          <a:xfrm>
            <a:off x="3881436" y="41576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5" name="Rectangle 34"/>
          <p:cNvSpPr/>
          <p:nvPr/>
        </p:nvSpPr>
        <p:spPr>
          <a:xfrm>
            <a:off x="3881436" y="40052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Rectangle 35"/>
          <p:cNvSpPr/>
          <p:nvPr/>
        </p:nvSpPr>
        <p:spPr>
          <a:xfrm>
            <a:off x="3881436" y="38528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7" name="Rectangle 36"/>
          <p:cNvSpPr/>
          <p:nvPr/>
        </p:nvSpPr>
        <p:spPr>
          <a:xfrm>
            <a:off x="3881436" y="37004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8" name="Rectangle 37"/>
          <p:cNvSpPr/>
          <p:nvPr/>
        </p:nvSpPr>
        <p:spPr>
          <a:xfrm>
            <a:off x="3881436" y="35480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9" name="Rectangle 38"/>
          <p:cNvSpPr/>
          <p:nvPr/>
        </p:nvSpPr>
        <p:spPr>
          <a:xfrm>
            <a:off x="3881436" y="33956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0" name="Rectangle 39"/>
          <p:cNvSpPr/>
          <p:nvPr/>
        </p:nvSpPr>
        <p:spPr>
          <a:xfrm>
            <a:off x="3881436" y="32432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1" name="Rectangle 40"/>
          <p:cNvSpPr/>
          <p:nvPr/>
        </p:nvSpPr>
        <p:spPr>
          <a:xfrm>
            <a:off x="3881436" y="30908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2" name="Rectangle 41"/>
          <p:cNvSpPr/>
          <p:nvPr/>
        </p:nvSpPr>
        <p:spPr>
          <a:xfrm>
            <a:off x="3881436" y="29384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3" name="Rectangle 42"/>
          <p:cNvSpPr/>
          <p:nvPr/>
        </p:nvSpPr>
        <p:spPr>
          <a:xfrm>
            <a:off x="3881436" y="27860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4" name="Rectangle 43"/>
          <p:cNvSpPr/>
          <p:nvPr/>
        </p:nvSpPr>
        <p:spPr>
          <a:xfrm>
            <a:off x="3881436" y="26336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5" name="Rectangle 44"/>
          <p:cNvSpPr/>
          <p:nvPr/>
        </p:nvSpPr>
        <p:spPr>
          <a:xfrm>
            <a:off x="3881436" y="24812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6" name="Rectangle 45"/>
          <p:cNvSpPr/>
          <p:nvPr/>
        </p:nvSpPr>
        <p:spPr>
          <a:xfrm>
            <a:off x="3881436" y="23288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7" name="Rectangle 46"/>
          <p:cNvSpPr/>
          <p:nvPr/>
        </p:nvSpPr>
        <p:spPr>
          <a:xfrm>
            <a:off x="3881436" y="21764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8" name="Rectangle 47"/>
          <p:cNvSpPr/>
          <p:nvPr/>
        </p:nvSpPr>
        <p:spPr>
          <a:xfrm>
            <a:off x="3881436" y="20240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9" name="Rectangle 48"/>
          <p:cNvSpPr/>
          <p:nvPr/>
        </p:nvSpPr>
        <p:spPr>
          <a:xfrm>
            <a:off x="3881436" y="18716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0" name="Rectangle 49"/>
          <p:cNvSpPr/>
          <p:nvPr/>
        </p:nvSpPr>
        <p:spPr>
          <a:xfrm>
            <a:off x="3881436" y="1566862"/>
            <a:ext cx="3276600" cy="152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1" name="Arc 50"/>
          <p:cNvSpPr/>
          <p:nvPr/>
        </p:nvSpPr>
        <p:spPr>
          <a:xfrm>
            <a:off x="3881436" y="1109662"/>
            <a:ext cx="3276600" cy="838200"/>
          </a:xfrm>
          <a:prstGeom prst="arc">
            <a:avLst>
              <a:gd name="adj1" fmla="val 10745785"/>
              <a:gd name="adj2" fmla="val 55632"/>
            </a:avLst>
          </a:prstGeom>
          <a:solidFill>
            <a:schemeClr val="bg2"/>
          </a:solidFill>
          <a:ln w="25400">
            <a:solidFill>
              <a:schemeClr val="tx2"/>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52" name="Straight Connector 51"/>
          <p:cNvCxnSpPr>
            <a:endCxn id="51" idx="2"/>
          </p:cNvCxnSpPr>
          <p:nvPr/>
        </p:nvCxnSpPr>
        <p:spPr>
          <a:xfrm flipV="1">
            <a:off x="3881436" y="1555750"/>
            <a:ext cx="3273425" cy="11112"/>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nvGrpSpPr>
          <p:cNvPr id="53" name="Group 66"/>
          <p:cNvGrpSpPr>
            <a:grpSpLocks/>
          </p:cNvGrpSpPr>
          <p:nvPr/>
        </p:nvGrpSpPr>
        <p:grpSpPr bwMode="auto">
          <a:xfrm>
            <a:off x="1824036" y="4310062"/>
            <a:ext cx="965200" cy="539750"/>
            <a:chOff x="380997" y="4648207"/>
            <a:chExt cx="1859280" cy="914398"/>
          </a:xfrm>
        </p:grpSpPr>
        <p:sp>
          <p:nvSpPr>
            <p:cNvPr id="54" name="AutoShape 1027"/>
            <p:cNvSpPr>
              <a:spLocks noChangeAspect="1" noChangeArrowheads="1"/>
            </p:cNvSpPr>
            <p:nvPr/>
          </p:nvSpPr>
          <p:spPr bwMode="auto">
            <a:xfrm rot="16200000" flipV="1">
              <a:off x="1463038" y="4785366"/>
              <a:ext cx="914398" cy="640080"/>
            </a:xfrm>
            <a:prstGeom prst="flowChartManualOperation">
              <a:avLst/>
            </a:prstGeom>
            <a:solidFill>
              <a:srgbClr val="FF0505"/>
            </a:solidFill>
            <a:ln w="12699">
              <a:solidFill>
                <a:schemeClr val="tx1"/>
              </a:solidFill>
              <a:miter lim="800000"/>
              <a:headEnd type="none" w="sm" len="sm"/>
              <a:tailEnd type="none" w="sm" len="sm"/>
            </a:ln>
          </p:spPr>
          <p:txBody>
            <a:bodyPr wrap="none" anchor="ctr"/>
            <a:lstStyle/>
            <a:p>
              <a:pPr eaLnBrk="0" hangingPunct="0"/>
              <a:endParaRPr lang="en-US" dirty="0">
                <a:latin typeface="Calibri" pitchFamily="34" charset="0"/>
              </a:endParaRPr>
            </a:p>
          </p:txBody>
        </p:sp>
        <p:sp>
          <p:nvSpPr>
            <p:cNvPr id="55" name="AutoShape 1028"/>
            <p:cNvSpPr>
              <a:spLocks noChangeAspect="1" noChangeArrowheads="1"/>
            </p:cNvSpPr>
            <p:nvPr/>
          </p:nvSpPr>
          <p:spPr bwMode="auto">
            <a:xfrm rot="-5400000">
              <a:off x="243838" y="4785366"/>
              <a:ext cx="914398" cy="640080"/>
            </a:xfrm>
            <a:prstGeom prst="flowChartManualOperation">
              <a:avLst/>
            </a:prstGeom>
            <a:solidFill>
              <a:srgbClr val="3366CC"/>
            </a:solidFill>
            <a:ln w="12699">
              <a:solidFill>
                <a:schemeClr val="tx1"/>
              </a:solidFill>
              <a:miter lim="800000"/>
              <a:headEnd type="none" w="sm" len="sm"/>
              <a:tailEnd type="none" w="sm" len="sm"/>
            </a:ln>
          </p:spPr>
          <p:txBody>
            <a:bodyPr wrap="none" anchor="ctr"/>
            <a:lstStyle/>
            <a:p>
              <a:pPr eaLnBrk="0" hangingPunct="0"/>
              <a:endParaRPr lang="en-US" dirty="0">
                <a:latin typeface="Calibri" pitchFamily="34" charset="0"/>
              </a:endParaRPr>
            </a:p>
          </p:txBody>
        </p:sp>
        <p:sp>
          <p:nvSpPr>
            <p:cNvPr id="56" name="AutoShape 1029"/>
            <p:cNvSpPr>
              <a:spLocks noChangeAspect="1" noChangeArrowheads="1"/>
            </p:cNvSpPr>
            <p:nvPr/>
          </p:nvSpPr>
          <p:spPr bwMode="auto">
            <a:xfrm rot="-5400000">
              <a:off x="1005838" y="4785362"/>
              <a:ext cx="609598" cy="640080"/>
            </a:xfrm>
            <a:prstGeom prst="flowChartProcess">
              <a:avLst/>
            </a:prstGeom>
            <a:gradFill rotWithShape="0">
              <a:gsLst>
                <a:gs pos="0">
                  <a:srgbClr val="0033CC"/>
                </a:gs>
                <a:gs pos="100000">
                  <a:srgbClr val="FF0000"/>
                </a:gs>
              </a:gsLst>
              <a:lin ang="0" scaled="1"/>
            </a:gradFill>
            <a:ln w="12699">
              <a:solidFill>
                <a:schemeClr val="tx1"/>
              </a:solidFill>
              <a:miter lim="800000"/>
              <a:headEnd type="none" w="sm" len="sm"/>
              <a:tailEnd type="none" w="sm" len="sm"/>
            </a:ln>
          </p:spPr>
          <p:txBody>
            <a:bodyPr wrap="none" anchor="ctr"/>
            <a:lstStyle/>
            <a:p>
              <a:pPr eaLnBrk="0" hangingPunct="0"/>
              <a:endParaRPr lang="en-US" dirty="0">
                <a:latin typeface="Calibri" pitchFamily="34" charset="0"/>
              </a:endParaRPr>
            </a:p>
          </p:txBody>
        </p:sp>
      </p:grpSp>
      <p:sp>
        <p:nvSpPr>
          <p:cNvPr id="57" name="Rectangle 56"/>
          <p:cNvSpPr/>
          <p:nvPr/>
        </p:nvSpPr>
        <p:spPr>
          <a:xfrm>
            <a:off x="1547811" y="3973512"/>
            <a:ext cx="276225" cy="9429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8" name="Snip Single Corner Rectangle 57"/>
          <p:cNvSpPr/>
          <p:nvPr/>
        </p:nvSpPr>
        <p:spPr>
          <a:xfrm>
            <a:off x="1203324" y="3635375"/>
            <a:ext cx="620712" cy="338137"/>
          </a:xfrm>
          <a:prstGeom prst="snip1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9" name="Snip Same Side Corner Rectangle 58"/>
          <p:cNvSpPr/>
          <p:nvPr/>
        </p:nvSpPr>
        <p:spPr>
          <a:xfrm rot="5400000">
            <a:off x="761205" y="3666331"/>
            <a:ext cx="608013" cy="276225"/>
          </a:xfrm>
          <a:prstGeom prst="snip2SameRect">
            <a:avLst>
              <a:gd name="adj1" fmla="val 37500"/>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0" name="Rectangle 59"/>
          <p:cNvSpPr/>
          <p:nvPr/>
        </p:nvSpPr>
        <p:spPr>
          <a:xfrm>
            <a:off x="720724" y="3500437"/>
            <a:ext cx="206375" cy="608013"/>
          </a:xfrm>
          <a:prstGeom prst="rect">
            <a:avLst/>
          </a:prstGeom>
          <a:solidFill>
            <a:schemeClr val="tx2">
              <a:lumMod val="40000"/>
              <a:lumOff val="60000"/>
              <a:alpha val="62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1" name="Rectangle 60"/>
          <p:cNvSpPr/>
          <p:nvPr/>
        </p:nvSpPr>
        <p:spPr>
          <a:xfrm>
            <a:off x="376236" y="3500437"/>
            <a:ext cx="344488" cy="6080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2" name="Right Triangle 61"/>
          <p:cNvSpPr>
            <a:spLocks noChangeAspect="1"/>
          </p:cNvSpPr>
          <p:nvPr/>
        </p:nvSpPr>
        <p:spPr>
          <a:xfrm rot="16200000">
            <a:off x="239711" y="3498850"/>
            <a:ext cx="115888" cy="119062"/>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3" name="Right Triangle 62"/>
          <p:cNvSpPr>
            <a:spLocks noChangeAspect="1"/>
          </p:cNvSpPr>
          <p:nvPr/>
        </p:nvSpPr>
        <p:spPr>
          <a:xfrm rot="16200000">
            <a:off x="239711" y="3633788"/>
            <a:ext cx="115887" cy="119062"/>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4" name="Right Triangle 63"/>
          <p:cNvSpPr>
            <a:spLocks noChangeAspect="1"/>
          </p:cNvSpPr>
          <p:nvPr/>
        </p:nvSpPr>
        <p:spPr>
          <a:xfrm rot="16200000">
            <a:off x="239711" y="3768725"/>
            <a:ext cx="115888" cy="119062"/>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5" name="Right Triangle 64"/>
          <p:cNvSpPr>
            <a:spLocks noChangeAspect="1"/>
          </p:cNvSpPr>
          <p:nvPr/>
        </p:nvSpPr>
        <p:spPr>
          <a:xfrm rot="16200000">
            <a:off x="239711" y="3903663"/>
            <a:ext cx="115887" cy="119062"/>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6" name="Can 65"/>
          <p:cNvSpPr/>
          <p:nvPr/>
        </p:nvSpPr>
        <p:spPr>
          <a:xfrm>
            <a:off x="2752724" y="2782887"/>
            <a:ext cx="381000" cy="2133600"/>
          </a:xfrm>
          <a:prstGeom prst="can">
            <a:avLst/>
          </a:prstGeom>
          <a:gradFill>
            <a:gsLst>
              <a:gs pos="0">
                <a:srgbClr val="000082"/>
              </a:gs>
              <a:gs pos="30000">
                <a:srgbClr val="66008F"/>
              </a:gs>
              <a:gs pos="64999">
                <a:srgbClr val="BA0066"/>
              </a:gs>
              <a:gs pos="89999">
                <a:srgbClr val="FF0000"/>
              </a:gs>
              <a:gs pos="100000">
                <a:srgbClr val="FF8200"/>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67" name="Group 91"/>
          <p:cNvGrpSpPr>
            <a:grpSpLocks/>
          </p:cNvGrpSpPr>
          <p:nvPr/>
        </p:nvGrpSpPr>
        <p:grpSpPr bwMode="auto">
          <a:xfrm>
            <a:off x="3119436" y="5148262"/>
            <a:ext cx="304800" cy="304800"/>
            <a:chOff x="1905000" y="1219200"/>
            <a:chExt cx="1066800" cy="1143000"/>
          </a:xfrm>
        </p:grpSpPr>
        <p:sp>
          <p:nvSpPr>
            <p:cNvPr id="68" name="Trapezoid 67"/>
            <p:cNvSpPr/>
            <p:nvPr/>
          </p:nvSpPr>
          <p:spPr>
            <a:xfrm>
              <a:off x="1905000" y="2058593"/>
              <a:ext cx="1066800" cy="303608"/>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9" name="Oval 68"/>
            <p:cNvSpPr/>
            <p:nvPr/>
          </p:nvSpPr>
          <p:spPr>
            <a:xfrm>
              <a:off x="1905000" y="1219200"/>
              <a:ext cx="1066800" cy="10656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70" name="Cloud 69"/>
          <p:cNvSpPr/>
          <p:nvPr/>
        </p:nvSpPr>
        <p:spPr>
          <a:xfrm>
            <a:off x="2600324" y="2401887"/>
            <a:ext cx="609600" cy="228600"/>
          </a:xfrm>
          <a:prstGeom prst="cloud">
            <a:avLst/>
          </a:prstGeom>
          <a:solidFill>
            <a:schemeClr val="bg1">
              <a:lumMod val="85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71" name="Straight Arrow Connector 70"/>
          <p:cNvCxnSpPr/>
          <p:nvPr/>
        </p:nvCxnSpPr>
        <p:spPr>
          <a:xfrm rot="16200000" flipV="1">
            <a:off x="315911" y="4637087"/>
            <a:ext cx="1052513" cy="17463"/>
          </a:xfrm>
          <a:prstGeom prst="straightConnector1">
            <a:avLst/>
          </a:prstGeom>
          <a:ln w="38100">
            <a:solidFill>
              <a:schemeClr val="accent1">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sp>
        <p:nvSpPr>
          <p:cNvPr id="72" name="Rounded Rectangle 71"/>
          <p:cNvSpPr/>
          <p:nvPr/>
        </p:nvSpPr>
        <p:spPr>
          <a:xfrm>
            <a:off x="1062036" y="4386262"/>
            <a:ext cx="457200" cy="381000"/>
          </a:xfrm>
          <a:prstGeom prst="round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3" name="Lightning Bolt 72"/>
          <p:cNvSpPr/>
          <p:nvPr/>
        </p:nvSpPr>
        <p:spPr>
          <a:xfrm>
            <a:off x="1138236" y="4233862"/>
            <a:ext cx="228600" cy="304800"/>
          </a:xfrm>
          <a:prstGeom prst="lightningBol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4" name="Cloud 73"/>
          <p:cNvSpPr/>
          <p:nvPr/>
        </p:nvSpPr>
        <p:spPr>
          <a:xfrm>
            <a:off x="2738436" y="2024062"/>
            <a:ext cx="533400" cy="228600"/>
          </a:xfrm>
          <a:prstGeom prst="cloud">
            <a:avLst/>
          </a:prstGeom>
          <a:solidFill>
            <a:schemeClr val="bg1">
              <a:lumMod val="85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5" name="Sun 74"/>
          <p:cNvSpPr/>
          <p:nvPr/>
        </p:nvSpPr>
        <p:spPr>
          <a:xfrm>
            <a:off x="3195636" y="5224462"/>
            <a:ext cx="152400" cy="152400"/>
          </a:xfrm>
          <a:prstGeom prst="su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8" name="Rounded Rectangle 77"/>
          <p:cNvSpPr/>
          <p:nvPr/>
        </p:nvSpPr>
        <p:spPr>
          <a:xfrm>
            <a:off x="7462836" y="2709862"/>
            <a:ext cx="914400" cy="1066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0" name="TextBox 68"/>
          <p:cNvSpPr txBox="1">
            <a:spLocks noChangeArrowheads="1"/>
          </p:cNvSpPr>
          <p:nvPr/>
        </p:nvSpPr>
        <p:spPr bwMode="auto">
          <a:xfrm>
            <a:off x="7539036" y="3243262"/>
            <a:ext cx="838200" cy="461963"/>
          </a:xfrm>
          <a:prstGeom prst="rect">
            <a:avLst/>
          </a:prstGeom>
          <a:noFill/>
          <a:ln w="9525">
            <a:noFill/>
            <a:miter lim="800000"/>
            <a:headEnd/>
            <a:tailEnd/>
          </a:ln>
        </p:spPr>
        <p:txBody>
          <a:bodyPr anchor="ctr">
            <a:spAutoFit/>
          </a:bodyPr>
          <a:lstStyle/>
          <a:p>
            <a:r>
              <a:rPr lang="en-US" sz="1200" dirty="0">
                <a:latin typeface="Calibri" pitchFamily="34" charset="0"/>
                <a:cs typeface="Calibri" pitchFamily="34" charset="0"/>
              </a:rPr>
              <a:t>CHILLER            PLANT</a:t>
            </a:r>
          </a:p>
        </p:txBody>
      </p:sp>
      <p:grpSp>
        <p:nvGrpSpPr>
          <p:cNvPr id="81" name="Group 91"/>
          <p:cNvGrpSpPr>
            <a:grpSpLocks/>
          </p:cNvGrpSpPr>
          <p:nvPr/>
        </p:nvGrpSpPr>
        <p:grpSpPr bwMode="auto">
          <a:xfrm rot="-5400000">
            <a:off x="7767636" y="4157662"/>
            <a:ext cx="304800" cy="304800"/>
            <a:chOff x="1905000" y="1219200"/>
            <a:chExt cx="1066800" cy="1143000"/>
          </a:xfrm>
        </p:grpSpPr>
        <p:sp>
          <p:nvSpPr>
            <p:cNvPr id="82" name="Trapezoid 81"/>
            <p:cNvSpPr/>
            <p:nvPr/>
          </p:nvSpPr>
          <p:spPr>
            <a:xfrm>
              <a:off x="1905000" y="2058593"/>
              <a:ext cx="1066800" cy="303608"/>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3" name="Oval 82"/>
            <p:cNvSpPr/>
            <p:nvPr/>
          </p:nvSpPr>
          <p:spPr>
            <a:xfrm>
              <a:off x="1905002" y="1219202"/>
              <a:ext cx="1066800" cy="10656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84" name="Sun 83"/>
          <p:cNvSpPr/>
          <p:nvPr/>
        </p:nvSpPr>
        <p:spPr>
          <a:xfrm rot="16200000">
            <a:off x="7843836" y="4233862"/>
            <a:ext cx="152400" cy="152400"/>
          </a:xfrm>
          <a:prstGeom prst="su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85" name="Shape 91"/>
          <p:cNvCxnSpPr>
            <a:stCxn id="20" idx="0"/>
            <a:endCxn id="78" idx="0"/>
          </p:cNvCxnSpPr>
          <p:nvPr/>
        </p:nvCxnSpPr>
        <p:spPr>
          <a:xfrm>
            <a:off x="7158036" y="1795462"/>
            <a:ext cx="762000" cy="914400"/>
          </a:xfrm>
          <a:prstGeom prst="bentConnector2">
            <a:avLst/>
          </a:prstGeom>
          <a:ln w="38100">
            <a:solidFill>
              <a:srgbClr val="B9CDE5"/>
            </a:solidFill>
            <a:tailEnd type="arrow"/>
          </a:ln>
        </p:spPr>
        <p:style>
          <a:lnRef idx="1">
            <a:schemeClr val="accent1"/>
          </a:lnRef>
          <a:fillRef idx="0">
            <a:schemeClr val="accent1"/>
          </a:fillRef>
          <a:effectRef idx="0">
            <a:schemeClr val="accent1"/>
          </a:effectRef>
          <a:fontRef idx="minor">
            <a:schemeClr val="tx1"/>
          </a:fontRef>
        </p:style>
      </p:cxnSp>
      <p:sp>
        <p:nvSpPr>
          <p:cNvPr id="86" name="TextBox 95"/>
          <p:cNvSpPr txBox="1">
            <a:spLocks noChangeArrowheads="1"/>
          </p:cNvSpPr>
          <p:nvPr/>
        </p:nvSpPr>
        <p:spPr bwMode="auto">
          <a:xfrm>
            <a:off x="2433636" y="5453062"/>
            <a:ext cx="1676400" cy="276225"/>
          </a:xfrm>
          <a:prstGeom prst="rect">
            <a:avLst/>
          </a:prstGeom>
          <a:noFill/>
          <a:ln w="9525">
            <a:noFill/>
            <a:miter lim="800000"/>
            <a:headEnd/>
            <a:tailEnd/>
          </a:ln>
        </p:spPr>
        <p:txBody>
          <a:bodyPr>
            <a:spAutoFit/>
          </a:bodyPr>
          <a:lstStyle/>
          <a:p>
            <a:r>
              <a:rPr lang="en-US" sz="1200" dirty="0">
                <a:latin typeface="Calibri" pitchFamily="34" charset="0"/>
                <a:cs typeface="Calibri" pitchFamily="34" charset="0"/>
              </a:rPr>
              <a:t>SECONDARY PUMP</a:t>
            </a:r>
          </a:p>
        </p:txBody>
      </p:sp>
      <p:sp>
        <p:nvSpPr>
          <p:cNvPr id="87" name="TextBox 96"/>
          <p:cNvSpPr txBox="1">
            <a:spLocks noChangeArrowheads="1"/>
          </p:cNvSpPr>
          <p:nvPr/>
        </p:nvSpPr>
        <p:spPr bwMode="auto">
          <a:xfrm rot="-5400000">
            <a:off x="7846218" y="4079080"/>
            <a:ext cx="914400" cy="461963"/>
          </a:xfrm>
          <a:prstGeom prst="rect">
            <a:avLst/>
          </a:prstGeom>
          <a:noFill/>
          <a:ln w="9525">
            <a:noFill/>
            <a:miter lim="800000"/>
            <a:headEnd/>
            <a:tailEnd/>
          </a:ln>
        </p:spPr>
        <p:txBody>
          <a:bodyPr>
            <a:spAutoFit/>
          </a:bodyPr>
          <a:lstStyle/>
          <a:p>
            <a:pPr algn="ctr"/>
            <a:r>
              <a:rPr lang="en-US" sz="1200" dirty="0">
                <a:latin typeface="Calibri" pitchFamily="34" charset="0"/>
                <a:cs typeface="Calibri" pitchFamily="34" charset="0"/>
              </a:rPr>
              <a:t>PRIMARY PUMP</a:t>
            </a:r>
          </a:p>
        </p:txBody>
      </p:sp>
      <p:sp>
        <p:nvSpPr>
          <p:cNvPr id="88" name="TextBox 87"/>
          <p:cNvSpPr txBox="1">
            <a:spLocks noChangeArrowheads="1"/>
          </p:cNvSpPr>
          <p:nvPr/>
        </p:nvSpPr>
        <p:spPr bwMode="auto">
          <a:xfrm>
            <a:off x="5329236" y="5834062"/>
            <a:ext cx="838200" cy="354013"/>
          </a:xfrm>
          <a:prstGeom prst="rect">
            <a:avLst/>
          </a:prstGeom>
          <a:solidFill>
            <a:srgbClr val="92D050"/>
          </a:solidFill>
          <a:ln w="9525">
            <a:solidFill>
              <a:schemeClr val="tx1"/>
            </a:solidFill>
            <a:miter lim="800000"/>
            <a:headEnd/>
            <a:tailEnd/>
          </a:ln>
        </p:spPr>
        <p:txBody>
          <a:bodyPr wrap="none" anchor="ctr" anchorCtr="1"/>
          <a:lstStyle/>
          <a:p>
            <a:pPr>
              <a:defRPr/>
            </a:pPr>
            <a:r>
              <a:rPr lang="en-US" sz="1200" dirty="0">
                <a:latin typeface="+mn-lt"/>
              </a:rPr>
              <a:t>  </a:t>
            </a:r>
            <a:r>
              <a:rPr lang="en-US" sz="1200" dirty="0">
                <a:latin typeface="Calibri" pitchFamily="34" charset="0"/>
                <a:cs typeface="Calibri" pitchFamily="34" charset="0"/>
              </a:rPr>
              <a:t>START </a:t>
            </a:r>
          </a:p>
          <a:p>
            <a:pPr>
              <a:defRPr/>
            </a:pPr>
            <a:r>
              <a:rPr lang="en-US" sz="1200" dirty="0">
                <a:latin typeface="Calibri" pitchFamily="34" charset="0"/>
                <a:cs typeface="Calibri" pitchFamily="34" charset="0"/>
              </a:rPr>
              <a:t>CHILLER</a:t>
            </a:r>
          </a:p>
        </p:txBody>
      </p:sp>
      <p:sp>
        <p:nvSpPr>
          <p:cNvPr id="89" name="TextBox 88"/>
          <p:cNvSpPr txBox="1">
            <a:spLocks noChangeArrowheads="1"/>
          </p:cNvSpPr>
          <p:nvPr/>
        </p:nvSpPr>
        <p:spPr bwMode="auto">
          <a:xfrm>
            <a:off x="6167436" y="5834062"/>
            <a:ext cx="838200" cy="354013"/>
          </a:xfrm>
          <a:prstGeom prst="rect">
            <a:avLst/>
          </a:prstGeom>
          <a:solidFill>
            <a:srgbClr val="FF0000"/>
          </a:solidFill>
          <a:ln w="9525">
            <a:solidFill>
              <a:schemeClr val="tx1"/>
            </a:solidFill>
            <a:miter lim="800000"/>
            <a:headEnd/>
            <a:tailEnd/>
          </a:ln>
        </p:spPr>
        <p:txBody>
          <a:bodyPr wrap="none" anchor="ctr" anchorCtr="1"/>
          <a:lstStyle/>
          <a:p>
            <a:pPr>
              <a:defRPr/>
            </a:pPr>
            <a:r>
              <a:rPr lang="en-US" sz="1200" dirty="0">
                <a:latin typeface="+mn-lt"/>
              </a:rPr>
              <a:t>   </a:t>
            </a:r>
            <a:r>
              <a:rPr lang="en-US" sz="1200" dirty="0">
                <a:latin typeface="Calibri" pitchFamily="34" charset="0"/>
                <a:cs typeface="Calibri" pitchFamily="34" charset="0"/>
              </a:rPr>
              <a:t>STOP</a:t>
            </a:r>
          </a:p>
          <a:p>
            <a:pPr>
              <a:defRPr/>
            </a:pPr>
            <a:r>
              <a:rPr lang="en-US" sz="1200" dirty="0">
                <a:latin typeface="Calibri" pitchFamily="34" charset="0"/>
                <a:cs typeface="Calibri" pitchFamily="34" charset="0"/>
              </a:rPr>
              <a:t>CHILLER</a:t>
            </a:r>
          </a:p>
        </p:txBody>
      </p:sp>
      <p:sp>
        <p:nvSpPr>
          <p:cNvPr id="90" name="TextBox 100"/>
          <p:cNvSpPr txBox="1">
            <a:spLocks noChangeArrowheads="1"/>
          </p:cNvSpPr>
          <p:nvPr/>
        </p:nvSpPr>
        <p:spPr bwMode="auto">
          <a:xfrm>
            <a:off x="2433636" y="6215062"/>
            <a:ext cx="1676400" cy="261938"/>
          </a:xfrm>
          <a:prstGeom prst="rect">
            <a:avLst/>
          </a:prstGeom>
          <a:noFill/>
          <a:ln w="9525">
            <a:solidFill>
              <a:schemeClr val="tx1"/>
            </a:solidFill>
            <a:miter lim="800000"/>
            <a:headEnd/>
            <a:tailEnd/>
          </a:ln>
        </p:spPr>
        <p:txBody>
          <a:bodyPr wrap="none"/>
          <a:lstStyle/>
          <a:p>
            <a:pPr algn="ctr"/>
            <a:r>
              <a:rPr lang="en-US" sz="1200" dirty="0" smtClean="0">
                <a:latin typeface="Calibri" pitchFamily="34" charset="0"/>
                <a:cs typeface="Calibri" pitchFamily="34" charset="0"/>
              </a:rPr>
              <a:t>BURN </a:t>
            </a:r>
            <a:r>
              <a:rPr lang="en-US" sz="1200" dirty="0">
                <a:latin typeface="Calibri" pitchFamily="34" charset="0"/>
                <a:cs typeface="Calibri" pitchFamily="34" charset="0"/>
              </a:rPr>
              <a:t>CYCLE</a:t>
            </a:r>
          </a:p>
        </p:txBody>
      </p:sp>
      <p:sp>
        <p:nvSpPr>
          <p:cNvPr id="91" name="TextBox 102"/>
          <p:cNvSpPr txBox="1">
            <a:spLocks noChangeArrowheads="1"/>
          </p:cNvSpPr>
          <p:nvPr/>
        </p:nvSpPr>
        <p:spPr bwMode="auto">
          <a:xfrm>
            <a:off x="5329236" y="6194425"/>
            <a:ext cx="1676400" cy="276225"/>
          </a:xfrm>
          <a:prstGeom prst="rect">
            <a:avLst/>
          </a:prstGeom>
          <a:noFill/>
          <a:ln w="9525">
            <a:solidFill>
              <a:schemeClr val="tx1"/>
            </a:solidFill>
            <a:miter lim="800000"/>
            <a:headEnd/>
            <a:tailEnd/>
          </a:ln>
        </p:spPr>
        <p:txBody>
          <a:bodyPr>
            <a:spAutoFit/>
          </a:bodyPr>
          <a:lstStyle/>
          <a:p>
            <a:pPr algn="ctr"/>
            <a:r>
              <a:rPr lang="en-US" sz="1200" dirty="0" smtClean="0">
                <a:latin typeface="Calibri" pitchFamily="34" charset="0"/>
                <a:cs typeface="Calibri" pitchFamily="34" charset="0"/>
              </a:rPr>
              <a:t>BUILD </a:t>
            </a:r>
            <a:r>
              <a:rPr lang="en-US" sz="1200" dirty="0">
                <a:latin typeface="Calibri" pitchFamily="34" charset="0"/>
                <a:cs typeface="Calibri" pitchFamily="34" charset="0"/>
              </a:rPr>
              <a:t>CYCLE</a:t>
            </a:r>
          </a:p>
        </p:txBody>
      </p:sp>
      <p:sp>
        <p:nvSpPr>
          <p:cNvPr id="92" name="Rectangle 91"/>
          <p:cNvSpPr/>
          <p:nvPr/>
        </p:nvSpPr>
        <p:spPr>
          <a:xfrm>
            <a:off x="3881436" y="1566862"/>
            <a:ext cx="3276600" cy="3810000"/>
          </a:xfrm>
          <a:prstGeom prst="rect">
            <a:avLst/>
          </a:prstGeom>
          <a:solidFill>
            <a:schemeClr val="bg1">
              <a:alpha val="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3" name="TextBox 104"/>
          <p:cNvSpPr txBox="1">
            <a:spLocks noChangeArrowheads="1"/>
          </p:cNvSpPr>
          <p:nvPr/>
        </p:nvSpPr>
        <p:spPr bwMode="auto">
          <a:xfrm>
            <a:off x="4948236" y="3243262"/>
            <a:ext cx="1295400" cy="369888"/>
          </a:xfrm>
          <a:prstGeom prst="rect">
            <a:avLst/>
          </a:prstGeom>
          <a:noFill/>
          <a:ln w="9525">
            <a:noFill/>
            <a:miter lim="800000"/>
            <a:headEnd/>
            <a:tailEnd/>
          </a:ln>
        </p:spPr>
        <p:txBody>
          <a:bodyPr>
            <a:spAutoFit/>
          </a:bodyPr>
          <a:lstStyle/>
          <a:p>
            <a:pPr algn="ctr"/>
            <a:r>
              <a:rPr lang="en-US" dirty="0">
                <a:latin typeface="Calibri" pitchFamily="34" charset="0"/>
                <a:cs typeface="Calibri" pitchFamily="34" charset="0"/>
              </a:rPr>
              <a:t>TES TANK</a:t>
            </a:r>
          </a:p>
        </p:txBody>
      </p:sp>
      <p:sp>
        <p:nvSpPr>
          <p:cNvPr id="94" name="TextBox 105"/>
          <p:cNvSpPr txBox="1">
            <a:spLocks noChangeArrowheads="1"/>
          </p:cNvSpPr>
          <p:nvPr/>
        </p:nvSpPr>
        <p:spPr bwMode="auto">
          <a:xfrm>
            <a:off x="4795836" y="1871662"/>
            <a:ext cx="1524000" cy="276225"/>
          </a:xfrm>
          <a:prstGeom prst="rect">
            <a:avLst/>
          </a:prstGeom>
          <a:noFill/>
          <a:ln w="9525">
            <a:noFill/>
            <a:miter lim="800000"/>
            <a:headEnd/>
            <a:tailEnd/>
          </a:ln>
        </p:spPr>
        <p:txBody>
          <a:bodyPr>
            <a:spAutoFit/>
          </a:bodyPr>
          <a:lstStyle/>
          <a:p>
            <a:pPr algn="ctr"/>
            <a:r>
              <a:rPr lang="en-US" sz="1200" dirty="0">
                <a:latin typeface="Calibri" pitchFamily="34" charset="0"/>
                <a:cs typeface="Calibri" pitchFamily="34" charset="0"/>
              </a:rPr>
              <a:t>UPPER DIFFUSER</a:t>
            </a:r>
          </a:p>
        </p:txBody>
      </p:sp>
      <p:sp>
        <p:nvSpPr>
          <p:cNvPr id="95" name="TextBox 106"/>
          <p:cNvSpPr txBox="1">
            <a:spLocks noChangeArrowheads="1"/>
          </p:cNvSpPr>
          <p:nvPr/>
        </p:nvSpPr>
        <p:spPr bwMode="auto">
          <a:xfrm>
            <a:off x="4795836" y="4995862"/>
            <a:ext cx="1600200" cy="276225"/>
          </a:xfrm>
          <a:prstGeom prst="rect">
            <a:avLst/>
          </a:prstGeom>
          <a:noFill/>
          <a:ln w="9525">
            <a:noFill/>
            <a:miter lim="800000"/>
            <a:headEnd/>
            <a:tailEnd/>
          </a:ln>
        </p:spPr>
        <p:txBody>
          <a:bodyPr>
            <a:spAutoFit/>
          </a:bodyPr>
          <a:lstStyle/>
          <a:p>
            <a:pPr algn="ctr"/>
            <a:r>
              <a:rPr lang="en-US" sz="1200" dirty="0">
                <a:latin typeface="Calibri" pitchFamily="34" charset="0"/>
                <a:cs typeface="Calibri" pitchFamily="34" charset="0"/>
              </a:rPr>
              <a:t>LOWER DIFFUSER</a:t>
            </a:r>
          </a:p>
        </p:txBody>
      </p:sp>
      <p:sp>
        <p:nvSpPr>
          <p:cNvPr id="96" name="TextBox 107"/>
          <p:cNvSpPr txBox="1">
            <a:spLocks noChangeArrowheads="1"/>
          </p:cNvSpPr>
          <p:nvPr/>
        </p:nvSpPr>
        <p:spPr bwMode="auto">
          <a:xfrm>
            <a:off x="1976436" y="4005262"/>
            <a:ext cx="685800" cy="369888"/>
          </a:xfrm>
          <a:prstGeom prst="rect">
            <a:avLst/>
          </a:prstGeom>
          <a:noFill/>
          <a:ln w="9525">
            <a:noFill/>
            <a:miter lim="800000"/>
            <a:headEnd/>
            <a:tailEnd/>
          </a:ln>
        </p:spPr>
        <p:txBody>
          <a:bodyPr>
            <a:spAutoFit/>
          </a:bodyPr>
          <a:lstStyle/>
          <a:p>
            <a:r>
              <a:rPr lang="en-US" dirty="0">
                <a:latin typeface="Calibri" pitchFamily="34" charset="0"/>
                <a:cs typeface="Calibri" pitchFamily="34" charset="0"/>
              </a:rPr>
              <a:t>GTG</a:t>
            </a:r>
          </a:p>
        </p:txBody>
      </p:sp>
      <p:sp>
        <p:nvSpPr>
          <p:cNvPr id="97" name="TextBox 96"/>
          <p:cNvSpPr txBox="1">
            <a:spLocks noChangeArrowheads="1"/>
          </p:cNvSpPr>
          <p:nvPr/>
        </p:nvSpPr>
        <p:spPr bwMode="auto">
          <a:xfrm>
            <a:off x="2432962" y="5865812"/>
            <a:ext cx="838200" cy="354013"/>
          </a:xfrm>
          <a:prstGeom prst="rect">
            <a:avLst/>
          </a:prstGeom>
          <a:solidFill>
            <a:srgbClr val="92D050"/>
          </a:solidFill>
          <a:ln w="9525">
            <a:solidFill>
              <a:schemeClr val="tx1"/>
            </a:solidFill>
            <a:miter lim="800000"/>
            <a:headEnd/>
            <a:tailEnd/>
          </a:ln>
        </p:spPr>
        <p:txBody>
          <a:bodyPr wrap="none" anchor="ctr" anchorCtr="1"/>
          <a:lstStyle/>
          <a:p>
            <a:pPr algn="ctr">
              <a:defRPr/>
            </a:pPr>
            <a:r>
              <a:rPr lang="en-US" sz="1200" dirty="0">
                <a:latin typeface="Calibri" pitchFamily="34" charset="0"/>
                <a:cs typeface="Calibri" pitchFamily="34" charset="0"/>
              </a:rPr>
              <a:t>  START </a:t>
            </a:r>
          </a:p>
          <a:p>
            <a:pPr algn="ctr">
              <a:defRPr/>
            </a:pPr>
            <a:r>
              <a:rPr lang="en-US" sz="1200" dirty="0" smtClean="0">
                <a:latin typeface="Calibri" pitchFamily="34" charset="0"/>
                <a:cs typeface="Calibri" pitchFamily="34" charset="0"/>
              </a:rPr>
              <a:t>PUMP</a:t>
            </a:r>
            <a:endParaRPr lang="en-US" sz="1200" dirty="0">
              <a:latin typeface="Calibri" pitchFamily="34" charset="0"/>
              <a:cs typeface="Calibri" pitchFamily="34" charset="0"/>
            </a:endParaRPr>
          </a:p>
        </p:txBody>
      </p:sp>
      <p:sp>
        <p:nvSpPr>
          <p:cNvPr id="98" name="TextBox 97"/>
          <p:cNvSpPr txBox="1">
            <a:spLocks noChangeArrowheads="1"/>
          </p:cNvSpPr>
          <p:nvPr/>
        </p:nvSpPr>
        <p:spPr bwMode="auto">
          <a:xfrm>
            <a:off x="3271162" y="5865812"/>
            <a:ext cx="838200" cy="354013"/>
          </a:xfrm>
          <a:prstGeom prst="rect">
            <a:avLst/>
          </a:prstGeom>
          <a:solidFill>
            <a:srgbClr val="FF0000"/>
          </a:solidFill>
          <a:ln w="9525">
            <a:solidFill>
              <a:schemeClr val="tx1"/>
            </a:solidFill>
            <a:miter lim="800000"/>
            <a:headEnd/>
            <a:tailEnd/>
          </a:ln>
        </p:spPr>
        <p:txBody>
          <a:bodyPr wrap="none" anchor="ctr" anchorCtr="1"/>
          <a:lstStyle/>
          <a:p>
            <a:pPr algn="ctr">
              <a:defRPr/>
            </a:pPr>
            <a:r>
              <a:rPr lang="en-US" sz="1200" dirty="0" smtClean="0">
                <a:latin typeface="Calibri" pitchFamily="34" charset="0"/>
                <a:cs typeface="Calibri" pitchFamily="34" charset="0"/>
              </a:rPr>
              <a:t>STOP</a:t>
            </a:r>
            <a:endParaRPr lang="en-US" sz="1200" dirty="0">
              <a:latin typeface="Calibri" pitchFamily="34" charset="0"/>
              <a:cs typeface="Calibri" pitchFamily="34" charset="0"/>
            </a:endParaRPr>
          </a:p>
          <a:p>
            <a:pPr algn="ctr">
              <a:defRPr/>
            </a:pPr>
            <a:r>
              <a:rPr lang="en-US" sz="1200" dirty="0" smtClean="0">
                <a:latin typeface="Calibri" pitchFamily="34" charset="0"/>
                <a:cs typeface="Calibri" pitchFamily="34" charset="0"/>
              </a:rPr>
              <a:t>PUMP</a:t>
            </a:r>
            <a:endParaRPr lang="en-US" sz="1200" dirty="0">
              <a:latin typeface="Calibri" pitchFamily="34" charset="0"/>
              <a:cs typeface="Calibri" pitchFamily="34" charset="0"/>
            </a:endParaRPr>
          </a:p>
        </p:txBody>
      </p:sp>
      <p:sp>
        <p:nvSpPr>
          <p:cNvPr id="3" name="Date Placeholder 2"/>
          <p:cNvSpPr>
            <a:spLocks noGrp="1"/>
          </p:cNvSpPr>
          <p:nvPr>
            <p:ph type="dt" sz="half" idx="10"/>
          </p:nvPr>
        </p:nvSpPr>
        <p:spPr/>
        <p:txBody>
          <a:bodyPr/>
          <a:lstStyle/>
          <a:p>
            <a:fld id="{0B0D69CF-3FB6-40B1-BBE2-D7B55B885529}" type="datetime1">
              <a:rPr lang="en-US" smtClean="0"/>
              <a:t>4/5/2013</a:t>
            </a:fld>
            <a:endParaRPr lang="en-US" dirty="0"/>
          </a:p>
        </p:txBody>
      </p:sp>
      <p:sp>
        <p:nvSpPr>
          <p:cNvPr id="5" name="Slide Number Placeholder 4"/>
          <p:cNvSpPr>
            <a:spLocks noGrp="1"/>
          </p:cNvSpPr>
          <p:nvPr>
            <p:ph type="sldNum" sz="quarter" idx="12"/>
          </p:nvPr>
        </p:nvSpPr>
        <p:spPr/>
        <p:txBody>
          <a:bodyPr/>
          <a:lstStyle/>
          <a:p>
            <a:fld id="{900E74F1-AE1D-480A-9842-E9CF9EF3329B}" type="slidenum">
              <a:rPr lang="en-US" smtClean="0"/>
              <a:pPr/>
              <a:t>11</a:t>
            </a:fld>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62054" y="2749549"/>
            <a:ext cx="741364" cy="572872"/>
          </a:xfrm>
          <a:prstGeom prst="rect">
            <a:avLst/>
          </a:prstGeom>
        </p:spPr>
      </p:pic>
      <p:sp>
        <p:nvSpPr>
          <p:cNvPr id="8" name="TextBox 7"/>
          <p:cNvSpPr txBox="1"/>
          <p:nvPr/>
        </p:nvSpPr>
        <p:spPr>
          <a:xfrm>
            <a:off x="58241" y="5172075"/>
            <a:ext cx="1918195" cy="1200329"/>
          </a:xfrm>
          <a:prstGeom prst="rect">
            <a:avLst/>
          </a:prstGeom>
          <a:solidFill>
            <a:srgbClr val="FFFF00"/>
          </a:solidFill>
        </p:spPr>
        <p:txBody>
          <a:bodyPr wrap="square" rtlCol="0">
            <a:spAutoFit/>
          </a:bodyPr>
          <a:lstStyle/>
          <a:p>
            <a:r>
              <a:rPr lang="en-US" sz="1200" dirty="0" smtClean="0"/>
              <a:t>Simply adjust the pump for the full range of power according to grid need- under two min response, no heavy maintenance impact</a:t>
            </a:r>
            <a:endParaRPr lang="en-US" sz="1200" dirty="0"/>
          </a:p>
        </p:txBody>
      </p:sp>
      <p:sp>
        <p:nvSpPr>
          <p:cNvPr id="7" name="Right Arrow 6"/>
          <p:cNvSpPr/>
          <p:nvPr/>
        </p:nvSpPr>
        <p:spPr>
          <a:xfrm rot="19506152">
            <a:off x="1910198" y="5471195"/>
            <a:ext cx="457200" cy="3524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4013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grpId="0" nodeType="withEffect">
                                  <p:stCondLst>
                                    <p:cond delay="0"/>
                                  </p:stCondLst>
                                  <p:endCondLst>
                                    <p:cond evt="onNext" delay="0">
                                      <p:tgtEl>
                                        <p:sldTgt/>
                                      </p:tgtEl>
                                    </p:cond>
                                  </p:endCondLst>
                                  <p:childTnLst>
                                    <p:animRot by="-43200000">
                                      <p:cBhvr>
                                        <p:cTn id="6" dur="5000" fill="hold"/>
                                        <p:tgtEl>
                                          <p:spTgt spid="75"/>
                                        </p:tgtEl>
                                        <p:attrNameLst>
                                          <p:attrName>r</p:attrName>
                                        </p:attrNameLst>
                                      </p:cBhvr>
                                    </p:animRot>
                                  </p:childTnLst>
                                </p:cTn>
                              </p:par>
                            </p:childTnLst>
                          </p:cTn>
                        </p:par>
                        <p:par>
                          <p:cTn id="7" fill="hold">
                            <p:stCondLst>
                              <p:cond delay="5000"/>
                            </p:stCondLst>
                            <p:childTnLst>
                              <p:par>
                                <p:cTn id="8" presetID="7" presetClass="emph" presetSubtype="2" fill="hold" nodeType="afterEffect">
                                  <p:stCondLst>
                                    <p:cond delay="0"/>
                                  </p:stCondLst>
                                  <p:childTnLst>
                                    <p:animClr clrSpc="rgb" dir="cw">
                                      <p:cBhvr>
                                        <p:cTn id="9" dur="1000" fill="hold"/>
                                        <p:tgtEl>
                                          <p:spTgt spid="26"/>
                                        </p:tgtEl>
                                        <p:attrNameLst>
                                          <p:attrName>stroke.color</p:attrName>
                                        </p:attrNameLst>
                                      </p:cBhvr>
                                      <p:to>
                                        <a:schemeClr val="accent1"/>
                                      </p:to>
                                    </p:animClr>
                                    <p:set>
                                      <p:cBhvr>
                                        <p:cTn id="10" dur="1000" fill="hold"/>
                                        <p:tgtEl>
                                          <p:spTgt spid="26"/>
                                        </p:tgtEl>
                                        <p:attrNameLst>
                                          <p:attrName>stroke.on</p:attrName>
                                        </p:attrNameLst>
                                      </p:cBhvr>
                                      <p:to>
                                        <p:strVal val="true"/>
                                      </p:to>
                                    </p:set>
                                  </p:childTnLst>
                                </p:cTn>
                              </p:par>
                            </p:childTnLst>
                          </p:cTn>
                        </p:par>
                        <p:par>
                          <p:cTn id="11" fill="hold">
                            <p:stCondLst>
                              <p:cond delay="6000"/>
                            </p:stCondLst>
                            <p:childTnLst>
                              <p:par>
                                <p:cTn id="12" presetID="7" presetClass="emph" presetSubtype="2" fill="hold" nodeType="afterEffect">
                                  <p:stCondLst>
                                    <p:cond delay="0"/>
                                  </p:stCondLst>
                                  <p:childTnLst>
                                    <p:animClr clrSpc="rgb" dir="cw">
                                      <p:cBhvr>
                                        <p:cTn id="13" dur="2000" fill="hold"/>
                                        <p:tgtEl>
                                          <p:spTgt spid="27"/>
                                        </p:tgtEl>
                                        <p:attrNameLst>
                                          <p:attrName>stroke.color</p:attrName>
                                        </p:attrNameLst>
                                      </p:cBhvr>
                                      <p:to>
                                        <a:srgbClr val="4F81BD"/>
                                      </p:to>
                                    </p:animClr>
                                    <p:set>
                                      <p:cBhvr>
                                        <p:cTn id="14" dur="2000" fill="hold"/>
                                        <p:tgtEl>
                                          <p:spTgt spid="27"/>
                                        </p:tgtEl>
                                        <p:attrNameLst>
                                          <p:attrName>stroke.on</p:attrName>
                                        </p:attrNameLst>
                                      </p:cBhvr>
                                      <p:to>
                                        <p:strVal val="true"/>
                                      </p:to>
                                    </p:set>
                                  </p:childTnLst>
                                </p:cTn>
                              </p:par>
                            </p:childTnLst>
                          </p:cTn>
                        </p:par>
                        <p:par>
                          <p:cTn id="15" fill="hold">
                            <p:stCondLst>
                              <p:cond delay="8000"/>
                            </p:stCondLst>
                            <p:childTnLst>
                              <p:par>
                                <p:cTn id="16" presetID="7" presetClass="emph" presetSubtype="2" fill="hold" nodeType="afterEffect">
                                  <p:stCondLst>
                                    <p:cond delay="0"/>
                                  </p:stCondLst>
                                  <p:childTnLst>
                                    <p:animClr clrSpc="rgb" dir="cw">
                                      <p:cBhvr>
                                        <p:cTn id="17" dur="2000" fill="hold"/>
                                        <p:tgtEl>
                                          <p:spTgt spid="71"/>
                                        </p:tgtEl>
                                        <p:attrNameLst>
                                          <p:attrName>stroke.color</p:attrName>
                                        </p:attrNameLst>
                                      </p:cBhvr>
                                      <p:to>
                                        <a:srgbClr val="4F81BD"/>
                                      </p:to>
                                    </p:animClr>
                                    <p:set>
                                      <p:cBhvr>
                                        <p:cTn id="18" dur="2000" fill="hold"/>
                                        <p:tgtEl>
                                          <p:spTgt spid="71"/>
                                        </p:tgtEl>
                                        <p:attrNameLst>
                                          <p:attrName>stroke.on</p:attrName>
                                        </p:attrNameLst>
                                      </p:cBhvr>
                                      <p:to>
                                        <p:strVal val="true"/>
                                      </p:to>
                                    </p:set>
                                  </p:childTnLst>
                                </p:cTn>
                              </p:par>
                              <p:par>
                                <p:cTn id="19" presetID="7" presetClass="emph" presetSubtype="2" fill="hold" nodeType="withEffect">
                                  <p:stCondLst>
                                    <p:cond delay="0"/>
                                  </p:stCondLst>
                                  <p:childTnLst>
                                    <p:animClr clrSpc="rgb" dir="cw">
                                      <p:cBhvr>
                                        <p:cTn id="20" dur="2000" fill="hold"/>
                                        <p:tgtEl>
                                          <p:spTgt spid="25"/>
                                        </p:tgtEl>
                                        <p:attrNameLst>
                                          <p:attrName>stroke.color</p:attrName>
                                        </p:attrNameLst>
                                      </p:cBhvr>
                                      <p:to>
                                        <a:srgbClr val="FF3300"/>
                                      </p:to>
                                    </p:animClr>
                                    <p:set>
                                      <p:cBhvr>
                                        <p:cTn id="21" dur="2000" fill="hold"/>
                                        <p:tgtEl>
                                          <p:spTgt spid="25"/>
                                        </p:tgtEl>
                                        <p:attrNameLst>
                                          <p:attrName>stroke.on</p:attrName>
                                        </p:attrNameLst>
                                      </p:cBhvr>
                                      <p:to>
                                        <p:strVal val="true"/>
                                      </p:to>
                                    </p:set>
                                  </p:childTnLst>
                                </p:cTn>
                              </p:par>
                            </p:childTnLst>
                          </p:cTn>
                        </p:par>
                        <p:par>
                          <p:cTn id="22" fill="hold">
                            <p:stCondLst>
                              <p:cond delay="10000"/>
                            </p:stCondLst>
                            <p:childTnLst>
                              <p:par>
                                <p:cTn id="23" presetID="1" presetClass="emph" presetSubtype="2" accel="50000" fill="hold" nodeType="afterEffect">
                                  <p:stCondLst>
                                    <p:cond delay="0"/>
                                  </p:stCondLst>
                                  <p:childTnLst>
                                    <p:animClr clrSpc="rgb" dir="cw">
                                      <p:cBhvr>
                                        <p:cTn id="24" dur="1000" fill="hold"/>
                                        <p:tgtEl>
                                          <p:spTgt spid="50"/>
                                        </p:tgtEl>
                                        <p:attrNameLst>
                                          <p:attrName>fillcolor</p:attrName>
                                        </p:attrNameLst>
                                      </p:cBhvr>
                                      <p:to>
                                        <a:srgbClr val="FF3300"/>
                                      </p:to>
                                    </p:animClr>
                                    <p:set>
                                      <p:cBhvr>
                                        <p:cTn id="25" dur="1000" fill="hold"/>
                                        <p:tgtEl>
                                          <p:spTgt spid="50"/>
                                        </p:tgtEl>
                                        <p:attrNameLst>
                                          <p:attrName>fill.type</p:attrName>
                                        </p:attrNameLst>
                                      </p:cBhvr>
                                      <p:to>
                                        <p:strVal val="solid"/>
                                      </p:to>
                                    </p:set>
                                    <p:set>
                                      <p:cBhvr>
                                        <p:cTn id="26" dur="1000" fill="hold"/>
                                        <p:tgtEl>
                                          <p:spTgt spid="50"/>
                                        </p:tgtEl>
                                        <p:attrNameLst>
                                          <p:attrName>fill.on</p:attrName>
                                        </p:attrNameLst>
                                      </p:cBhvr>
                                      <p:to>
                                        <p:strVal val="true"/>
                                      </p:to>
                                    </p:set>
                                  </p:childTnLst>
                                </p:cTn>
                              </p:par>
                              <p:par>
                                <p:cTn id="27" presetID="6" presetClass="emph" presetSubtype="0" fill="hold" nodeType="withEffect">
                                  <p:stCondLst>
                                    <p:cond delay="0"/>
                                  </p:stCondLst>
                                  <p:childTnLst>
                                    <p:animScale>
                                      <p:cBhvr>
                                        <p:cTn id="28" dur="2000" fill="hold"/>
                                        <p:tgtEl>
                                          <p:spTgt spid="70"/>
                                        </p:tgtEl>
                                      </p:cBhvr>
                                      <p:by x="150000" y="150000"/>
                                    </p:animScale>
                                  </p:childTnLst>
                                </p:cTn>
                              </p:par>
                              <p:par>
                                <p:cTn id="29" presetID="6" presetClass="emph" presetSubtype="0" fill="hold" nodeType="withEffect">
                                  <p:stCondLst>
                                    <p:cond delay="0"/>
                                  </p:stCondLst>
                                  <p:childTnLst>
                                    <p:animScale>
                                      <p:cBhvr>
                                        <p:cTn id="30" dur="2000" fill="hold"/>
                                        <p:tgtEl>
                                          <p:spTgt spid="74"/>
                                        </p:tgtEl>
                                      </p:cBhvr>
                                      <p:by x="150000" y="150000"/>
                                    </p:animScale>
                                  </p:childTnLst>
                                </p:cTn>
                              </p:par>
                              <p:par>
                                <p:cTn id="31" presetID="6" presetClass="emph" presetSubtype="0" fill="hold" grpId="0" nodeType="withEffect">
                                  <p:stCondLst>
                                    <p:cond delay="0"/>
                                  </p:stCondLst>
                                  <p:childTnLst>
                                    <p:animScale>
                                      <p:cBhvr>
                                        <p:cTn id="32" dur="2000" fill="hold"/>
                                        <p:tgtEl>
                                          <p:spTgt spid="73"/>
                                        </p:tgtEl>
                                      </p:cBhvr>
                                      <p:by x="150000" y="150000"/>
                                    </p:animScale>
                                  </p:childTnLst>
                                </p:cTn>
                              </p:par>
                            </p:childTnLst>
                          </p:cTn>
                        </p:par>
                        <p:par>
                          <p:cTn id="33" fill="hold">
                            <p:stCondLst>
                              <p:cond delay="12000"/>
                            </p:stCondLst>
                            <p:childTnLst>
                              <p:par>
                                <p:cTn id="34" presetID="1" presetClass="emph" presetSubtype="2" fill="hold" nodeType="afterEffect">
                                  <p:stCondLst>
                                    <p:cond delay="0"/>
                                  </p:stCondLst>
                                  <p:childTnLst>
                                    <p:animClr clrSpc="rgb" dir="cw">
                                      <p:cBhvr>
                                        <p:cTn id="35" dur="1000" fill="hold"/>
                                        <p:tgtEl>
                                          <p:spTgt spid="19"/>
                                        </p:tgtEl>
                                        <p:attrNameLst>
                                          <p:attrName>fillcolor</p:attrName>
                                        </p:attrNameLst>
                                      </p:cBhvr>
                                      <p:to>
                                        <a:srgbClr val="FF3300"/>
                                      </p:to>
                                    </p:animClr>
                                    <p:set>
                                      <p:cBhvr>
                                        <p:cTn id="36" dur="1000" fill="hold"/>
                                        <p:tgtEl>
                                          <p:spTgt spid="19"/>
                                        </p:tgtEl>
                                        <p:attrNameLst>
                                          <p:attrName>fill.type</p:attrName>
                                        </p:attrNameLst>
                                      </p:cBhvr>
                                      <p:to>
                                        <p:strVal val="solid"/>
                                      </p:to>
                                    </p:set>
                                    <p:set>
                                      <p:cBhvr>
                                        <p:cTn id="37" dur="1000" fill="hold"/>
                                        <p:tgtEl>
                                          <p:spTgt spid="19"/>
                                        </p:tgtEl>
                                        <p:attrNameLst>
                                          <p:attrName>fill.on</p:attrName>
                                        </p:attrNameLst>
                                      </p:cBhvr>
                                      <p:to>
                                        <p:strVal val="true"/>
                                      </p:to>
                                    </p:set>
                                  </p:childTnLst>
                                </p:cTn>
                              </p:par>
                            </p:childTnLst>
                          </p:cTn>
                        </p:par>
                        <p:par>
                          <p:cTn id="38" fill="hold">
                            <p:stCondLst>
                              <p:cond delay="13000"/>
                            </p:stCondLst>
                            <p:childTnLst>
                              <p:par>
                                <p:cTn id="39" presetID="1" presetClass="emph" presetSubtype="2" fill="hold" nodeType="afterEffect">
                                  <p:stCondLst>
                                    <p:cond delay="0"/>
                                  </p:stCondLst>
                                  <p:childTnLst>
                                    <p:animClr clrSpc="rgb" dir="cw">
                                      <p:cBhvr>
                                        <p:cTn id="40" dur="1000" fill="hold"/>
                                        <p:tgtEl>
                                          <p:spTgt spid="49"/>
                                        </p:tgtEl>
                                        <p:attrNameLst>
                                          <p:attrName>fillcolor</p:attrName>
                                        </p:attrNameLst>
                                      </p:cBhvr>
                                      <p:to>
                                        <a:srgbClr val="FF3300"/>
                                      </p:to>
                                    </p:animClr>
                                    <p:set>
                                      <p:cBhvr>
                                        <p:cTn id="41" dur="1000" fill="hold"/>
                                        <p:tgtEl>
                                          <p:spTgt spid="49"/>
                                        </p:tgtEl>
                                        <p:attrNameLst>
                                          <p:attrName>fill.type</p:attrName>
                                        </p:attrNameLst>
                                      </p:cBhvr>
                                      <p:to>
                                        <p:strVal val="solid"/>
                                      </p:to>
                                    </p:set>
                                    <p:set>
                                      <p:cBhvr>
                                        <p:cTn id="42" dur="1000" fill="hold"/>
                                        <p:tgtEl>
                                          <p:spTgt spid="49"/>
                                        </p:tgtEl>
                                        <p:attrNameLst>
                                          <p:attrName>fill.on</p:attrName>
                                        </p:attrNameLst>
                                      </p:cBhvr>
                                      <p:to>
                                        <p:strVal val="true"/>
                                      </p:to>
                                    </p:set>
                                  </p:childTnLst>
                                </p:cTn>
                              </p:par>
                            </p:childTnLst>
                          </p:cTn>
                        </p:par>
                        <p:par>
                          <p:cTn id="43" fill="hold">
                            <p:stCondLst>
                              <p:cond delay="14000"/>
                            </p:stCondLst>
                            <p:childTnLst>
                              <p:par>
                                <p:cTn id="44" presetID="1" presetClass="emph" presetSubtype="2" fill="hold" nodeType="afterEffect">
                                  <p:stCondLst>
                                    <p:cond delay="0"/>
                                  </p:stCondLst>
                                  <p:childTnLst>
                                    <p:animClr clrSpc="rgb" dir="cw">
                                      <p:cBhvr>
                                        <p:cTn id="45" dur="1000" fill="hold"/>
                                        <p:tgtEl>
                                          <p:spTgt spid="48"/>
                                        </p:tgtEl>
                                        <p:attrNameLst>
                                          <p:attrName>fillcolor</p:attrName>
                                        </p:attrNameLst>
                                      </p:cBhvr>
                                      <p:to>
                                        <a:srgbClr val="FF3300"/>
                                      </p:to>
                                    </p:animClr>
                                    <p:set>
                                      <p:cBhvr>
                                        <p:cTn id="46" dur="1000" fill="hold"/>
                                        <p:tgtEl>
                                          <p:spTgt spid="48"/>
                                        </p:tgtEl>
                                        <p:attrNameLst>
                                          <p:attrName>fill.type</p:attrName>
                                        </p:attrNameLst>
                                      </p:cBhvr>
                                      <p:to>
                                        <p:strVal val="solid"/>
                                      </p:to>
                                    </p:set>
                                    <p:set>
                                      <p:cBhvr>
                                        <p:cTn id="47" dur="1000" fill="hold"/>
                                        <p:tgtEl>
                                          <p:spTgt spid="48"/>
                                        </p:tgtEl>
                                        <p:attrNameLst>
                                          <p:attrName>fill.on</p:attrName>
                                        </p:attrNameLst>
                                      </p:cBhvr>
                                      <p:to>
                                        <p:strVal val="true"/>
                                      </p:to>
                                    </p:set>
                                  </p:childTnLst>
                                </p:cTn>
                              </p:par>
                            </p:childTnLst>
                          </p:cTn>
                        </p:par>
                        <p:par>
                          <p:cTn id="48" fill="hold">
                            <p:stCondLst>
                              <p:cond delay="15000"/>
                            </p:stCondLst>
                            <p:childTnLst>
                              <p:par>
                                <p:cTn id="49" presetID="1" presetClass="emph" presetSubtype="2" fill="hold" nodeType="afterEffect">
                                  <p:stCondLst>
                                    <p:cond delay="0"/>
                                  </p:stCondLst>
                                  <p:childTnLst>
                                    <p:animClr clrSpc="rgb" dir="cw">
                                      <p:cBhvr>
                                        <p:cTn id="50" dur="1000" fill="hold"/>
                                        <p:tgtEl>
                                          <p:spTgt spid="47"/>
                                        </p:tgtEl>
                                        <p:attrNameLst>
                                          <p:attrName>fillcolor</p:attrName>
                                        </p:attrNameLst>
                                      </p:cBhvr>
                                      <p:to>
                                        <a:srgbClr val="FF3300"/>
                                      </p:to>
                                    </p:animClr>
                                    <p:set>
                                      <p:cBhvr>
                                        <p:cTn id="51" dur="1000" fill="hold"/>
                                        <p:tgtEl>
                                          <p:spTgt spid="47"/>
                                        </p:tgtEl>
                                        <p:attrNameLst>
                                          <p:attrName>fill.type</p:attrName>
                                        </p:attrNameLst>
                                      </p:cBhvr>
                                      <p:to>
                                        <p:strVal val="solid"/>
                                      </p:to>
                                    </p:set>
                                    <p:set>
                                      <p:cBhvr>
                                        <p:cTn id="52" dur="1000" fill="hold"/>
                                        <p:tgtEl>
                                          <p:spTgt spid="47"/>
                                        </p:tgtEl>
                                        <p:attrNameLst>
                                          <p:attrName>fill.on</p:attrName>
                                        </p:attrNameLst>
                                      </p:cBhvr>
                                      <p:to>
                                        <p:strVal val="true"/>
                                      </p:to>
                                    </p:set>
                                  </p:childTnLst>
                                </p:cTn>
                              </p:par>
                            </p:childTnLst>
                          </p:cTn>
                        </p:par>
                        <p:par>
                          <p:cTn id="53" fill="hold">
                            <p:stCondLst>
                              <p:cond delay="16000"/>
                            </p:stCondLst>
                            <p:childTnLst>
                              <p:par>
                                <p:cTn id="54" presetID="1" presetClass="emph" presetSubtype="2" fill="hold" nodeType="afterEffect">
                                  <p:stCondLst>
                                    <p:cond delay="0"/>
                                  </p:stCondLst>
                                  <p:childTnLst>
                                    <p:animClr clrSpc="rgb" dir="cw">
                                      <p:cBhvr>
                                        <p:cTn id="55" dur="1000" fill="hold"/>
                                        <p:tgtEl>
                                          <p:spTgt spid="46"/>
                                        </p:tgtEl>
                                        <p:attrNameLst>
                                          <p:attrName>fillcolor</p:attrName>
                                        </p:attrNameLst>
                                      </p:cBhvr>
                                      <p:to>
                                        <a:srgbClr val="FF3300"/>
                                      </p:to>
                                    </p:animClr>
                                    <p:set>
                                      <p:cBhvr>
                                        <p:cTn id="56" dur="1000" fill="hold"/>
                                        <p:tgtEl>
                                          <p:spTgt spid="46"/>
                                        </p:tgtEl>
                                        <p:attrNameLst>
                                          <p:attrName>fill.type</p:attrName>
                                        </p:attrNameLst>
                                      </p:cBhvr>
                                      <p:to>
                                        <p:strVal val="solid"/>
                                      </p:to>
                                    </p:set>
                                    <p:set>
                                      <p:cBhvr>
                                        <p:cTn id="57" dur="1000" fill="hold"/>
                                        <p:tgtEl>
                                          <p:spTgt spid="46"/>
                                        </p:tgtEl>
                                        <p:attrNameLst>
                                          <p:attrName>fill.on</p:attrName>
                                        </p:attrNameLst>
                                      </p:cBhvr>
                                      <p:to>
                                        <p:strVal val="true"/>
                                      </p:to>
                                    </p:set>
                                  </p:childTnLst>
                                </p:cTn>
                              </p:par>
                            </p:childTnLst>
                          </p:cTn>
                        </p:par>
                        <p:par>
                          <p:cTn id="58" fill="hold">
                            <p:stCondLst>
                              <p:cond delay="17000"/>
                            </p:stCondLst>
                            <p:childTnLst>
                              <p:par>
                                <p:cTn id="59" presetID="1" presetClass="emph" presetSubtype="2" fill="hold" nodeType="afterEffect">
                                  <p:stCondLst>
                                    <p:cond delay="0"/>
                                  </p:stCondLst>
                                  <p:childTnLst>
                                    <p:animClr clrSpc="rgb" dir="cw">
                                      <p:cBhvr>
                                        <p:cTn id="60" dur="1000" fill="hold"/>
                                        <p:tgtEl>
                                          <p:spTgt spid="45"/>
                                        </p:tgtEl>
                                        <p:attrNameLst>
                                          <p:attrName>fillcolor</p:attrName>
                                        </p:attrNameLst>
                                      </p:cBhvr>
                                      <p:to>
                                        <a:srgbClr val="FF3300"/>
                                      </p:to>
                                    </p:animClr>
                                    <p:set>
                                      <p:cBhvr>
                                        <p:cTn id="61" dur="1000" fill="hold"/>
                                        <p:tgtEl>
                                          <p:spTgt spid="45"/>
                                        </p:tgtEl>
                                        <p:attrNameLst>
                                          <p:attrName>fill.type</p:attrName>
                                        </p:attrNameLst>
                                      </p:cBhvr>
                                      <p:to>
                                        <p:strVal val="solid"/>
                                      </p:to>
                                    </p:set>
                                    <p:set>
                                      <p:cBhvr>
                                        <p:cTn id="62" dur="1000" fill="hold"/>
                                        <p:tgtEl>
                                          <p:spTgt spid="45"/>
                                        </p:tgtEl>
                                        <p:attrNameLst>
                                          <p:attrName>fill.on</p:attrName>
                                        </p:attrNameLst>
                                      </p:cBhvr>
                                      <p:to>
                                        <p:strVal val="true"/>
                                      </p:to>
                                    </p:set>
                                  </p:childTnLst>
                                </p:cTn>
                              </p:par>
                            </p:childTnLst>
                          </p:cTn>
                        </p:par>
                        <p:par>
                          <p:cTn id="63" fill="hold">
                            <p:stCondLst>
                              <p:cond delay="18000"/>
                            </p:stCondLst>
                            <p:childTnLst>
                              <p:par>
                                <p:cTn id="64" presetID="1" presetClass="emph" presetSubtype="2" fill="hold" nodeType="afterEffect">
                                  <p:stCondLst>
                                    <p:cond delay="0"/>
                                  </p:stCondLst>
                                  <p:childTnLst>
                                    <p:animClr clrSpc="rgb" dir="cw">
                                      <p:cBhvr>
                                        <p:cTn id="65" dur="1000" fill="hold"/>
                                        <p:tgtEl>
                                          <p:spTgt spid="44"/>
                                        </p:tgtEl>
                                        <p:attrNameLst>
                                          <p:attrName>fillcolor</p:attrName>
                                        </p:attrNameLst>
                                      </p:cBhvr>
                                      <p:to>
                                        <a:srgbClr val="FF3300"/>
                                      </p:to>
                                    </p:animClr>
                                    <p:set>
                                      <p:cBhvr>
                                        <p:cTn id="66" dur="1000" fill="hold"/>
                                        <p:tgtEl>
                                          <p:spTgt spid="44"/>
                                        </p:tgtEl>
                                        <p:attrNameLst>
                                          <p:attrName>fill.type</p:attrName>
                                        </p:attrNameLst>
                                      </p:cBhvr>
                                      <p:to>
                                        <p:strVal val="solid"/>
                                      </p:to>
                                    </p:set>
                                    <p:set>
                                      <p:cBhvr>
                                        <p:cTn id="67" dur="1000" fill="hold"/>
                                        <p:tgtEl>
                                          <p:spTgt spid="44"/>
                                        </p:tgtEl>
                                        <p:attrNameLst>
                                          <p:attrName>fill.on</p:attrName>
                                        </p:attrNameLst>
                                      </p:cBhvr>
                                      <p:to>
                                        <p:strVal val="true"/>
                                      </p:to>
                                    </p:set>
                                  </p:childTnLst>
                                </p:cTn>
                              </p:par>
                            </p:childTnLst>
                          </p:cTn>
                        </p:par>
                        <p:par>
                          <p:cTn id="68" fill="hold">
                            <p:stCondLst>
                              <p:cond delay="19000"/>
                            </p:stCondLst>
                            <p:childTnLst>
                              <p:par>
                                <p:cTn id="69" presetID="1" presetClass="emph" presetSubtype="2" fill="hold" nodeType="afterEffect">
                                  <p:stCondLst>
                                    <p:cond delay="0"/>
                                  </p:stCondLst>
                                  <p:childTnLst>
                                    <p:animClr clrSpc="rgb" dir="cw">
                                      <p:cBhvr>
                                        <p:cTn id="70" dur="1000" fill="hold"/>
                                        <p:tgtEl>
                                          <p:spTgt spid="43"/>
                                        </p:tgtEl>
                                        <p:attrNameLst>
                                          <p:attrName>fillcolor</p:attrName>
                                        </p:attrNameLst>
                                      </p:cBhvr>
                                      <p:to>
                                        <a:srgbClr val="FF3300"/>
                                      </p:to>
                                    </p:animClr>
                                    <p:set>
                                      <p:cBhvr>
                                        <p:cTn id="71" dur="1000" fill="hold"/>
                                        <p:tgtEl>
                                          <p:spTgt spid="43"/>
                                        </p:tgtEl>
                                        <p:attrNameLst>
                                          <p:attrName>fill.type</p:attrName>
                                        </p:attrNameLst>
                                      </p:cBhvr>
                                      <p:to>
                                        <p:strVal val="solid"/>
                                      </p:to>
                                    </p:set>
                                    <p:set>
                                      <p:cBhvr>
                                        <p:cTn id="72" dur="1000" fill="hold"/>
                                        <p:tgtEl>
                                          <p:spTgt spid="43"/>
                                        </p:tgtEl>
                                        <p:attrNameLst>
                                          <p:attrName>fill.on</p:attrName>
                                        </p:attrNameLst>
                                      </p:cBhvr>
                                      <p:to>
                                        <p:strVal val="true"/>
                                      </p:to>
                                    </p:set>
                                  </p:childTnLst>
                                </p:cTn>
                              </p:par>
                            </p:childTnLst>
                          </p:cTn>
                        </p:par>
                        <p:par>
                          <p:cTn id="73" fill="hold">
                            <p:stCondLst>
                              <p:cond delay="20000"/>
                            </p:stCondLst>
                            <p:childTnLst>
                              <p:par>
                                <p:cTn id="74" presetID="1" presetClass="emph" presetSubtype="2" fill="hold" nodeType="afterEffect">
                                  <p:stCondLst>
                                    <p:cond delay="0"/>
                                  </p:stCondLst>
                                  <p:childTnLst>
                                    <p:animClr clrSpc="rgb" dir="cw">
                                      <p:cBhvr>
                                        <p:cTn id="75" dur="1000" fill="hold"/>
                                        <p:tgtEl>
                                          <p:spTgt spid="42"/>
                                        </p:tgtEl>
                                        <p:attrNameLst>
                                          <p:attrName>fillcolor</p:attrName>
                                        </p:attrNameLst>
                                      </p:cBhvr>
                                      <p:to>
                                        <a:srgbClr val="FF3300"/>
                                      </p:to>
                                    </p:animClr>
                                    <p:set>
                                      <p:cBhvr>
                                        <p:cTn id="76" dur="1000" fill="hold"/>
                                        <p:tgtEl>
                                          <p:spTgt spid="42"/>
                                        </p:tgtEl>
                                        <p:attrNameLst>
                                          <p:attrName>fill.type</p:attrName>
                                        </p:attrNameLst>
                                      </p:cBhvr>
                                      <p:to>
                                        <p:strVal val="solid"/>
                                      </p:to>
                                    </p:set>
                                    <p:set>
                                      <p:cBhvr>
                                        <p:cTn id="77" dur="1000" fill="hold"/>
                                        <p:tgtEl>
                                          <p:spTgt spid="42"/>
                                        </p:tgtEl>
                                        <p:attrNameLst>
                                          <p:attrName>fill.on</p:attrName>
                                        </p:attrNameLst>
                                      </p:cBhvr>
                                      <p:to>
                                        <p:strVal val="true"/>
                                      </p:to>
                                    </p:set>
                                  </p:childTnLst>
                                </p:cTn>
                              </p:par>
                            </p:childTnLst>
                          </p:cTn>
                        </p:par>
                        <p:par>
                          <p:cTn id="78" fill="hold">
                            <p:stCondLst>
                              <p:cond delay="21000"/>
                            </p:stCondLst>
                            <p:childTnLst>
                              <p:par>
                                <p:cTn id="79" presetID="1" presetClass="emph" presetSubtype="2" fill="hold" nodeType="afterEffect">
                                  <p:stCondLst>
                                    <p:cond delay="0"/>
                                  </p:stCondLst>
                                  <p:childTnLst>
                                    <p:animClr clrSpc="rgb" dir="cw">
                                      <p:cBhvr>
                                        <p:cTn id="80" dur="1000" fill="hold"/>
                                        <p:tgtEl>
                                          <p:spTgt spid="41"/>
                                        </p:tgtEl>
                                        <p:attrNameLst>
                                          <p:attrName>fillcolor</p:attrName>
                                        </p:attrNameLst>
                                      </p:cBhvr>
                                      <p:to>
                                        <a:srgbClr val="FF3300"/>
                                      </p:to>
                                    </p:animClr>
                                    <p:set>
                                      <p:cBhvr>
                                        <p:cTn id="81" dur="1000" fill="hold"/>
                                        <p:tgtEl>
                                          <p:spTgt spid="41"/>
                                        </p:tgtEl>
                                        <p:attrNameLst>
                                          <p:attrName>fill.type</p:attrName>
                                        </p:attrNameLst>
                                      </p:cBhvr>
                                      <p:to>
                                        <p:strVal val="solid"/>
                                      </p:to>
                                    </p:set>
                                    <p:set>
                                      <p:cBhvr>
                                        <p:cTn id="82" dur="1000" fill="hold"/>
                                        <p:tgtEl>
                                          <p:spTgt spid="41"/>
                                        </p:tgtEl>
                                        <p:attrNameLst>
                                          <p:attrName>fill.on</p:attrName>
                                        </p:attrNameLst>
                                      </p:cBhvr>
                                      <p:to>
                                        <p:strVal val="true"/>
                                      </p:to>
                                    </p:set>
                                  </p:childTnLst>
                                </p:cTn>
                              </p:par>
                            </p:childTnLst>
                          </p:cTn>
                        </p:par>
                        <p:par>
                          <p:cTn id="83" fill="hold">
                            <p:stCondLst>
                              <p:cond delay="22000"/>
                            </p:stCondLst>
                            <p:childTnLst>
                              <p:par>
                                <p:cTn id="84" presetID="1" presetClass="emph" presetSubtype="2" fill="hold" nodeType="afterEffect">
                                  <p:stCondLst>
                                    <p:cond delay="0"/>
                                  </p:stCondLst>
                                  <p:childTnLst>
                                    <p:animClr clrSpc="rgb" dir="cw">
                                      <p:cBhvr>
                                        <p:cTn id="85" dur="1000" fill="hold"/>
                                        <p:tgtEl>
                                          <p:spTgt spid="40"/>
                                        </p:tgtEl>
                                        <p:attrNameLst>
                                          <p:attrName>fillcolor</p:attrName>
                                        </p:attrNameLst>
                                      </p:cBhvr>
                                      <p:to>
                                        <a:srgbClr val="FF3300"/>
                                      </p:to>
                                    </p:animClr>
                                    <p:set>
                                      <p:cBhvr>
                                        <p:cTn id="86" dur="1000" fill="hold"/>
                                        <p:tgtEl>
                                          <p:spTgt spid="40"/>
                                        </p:tgtEl>
                                        <p:attrNameLst>
                                          <p:attrName>fill.type</p:attrName>
                                        </p:attrNameLst>
                                      </p:cBhvr>
                                      <p:to>
                                        <p:strVal val="solid"/>
                                      </p:to>
                                    </p:set>
                                    <p:set>
                                      <p:cBhvr>
                                        <p:cTn id="87" dur="1000" fill="hold"/>
                                        <p:tgtEl>
                                          <p:spTgt spid="40"/>
                                        </p:tgtEl>
                                        <p:attrNameLst>
                                          <p:attrName>fill.on</p:attrName>
                                        </p:attrNameLst>
                                      </p:cBhvr>
                                      <p:to>
                                        <p:strVal val="true"/>
                                      </p:to>
                                    </p:set>
                                  </p:childTnLst>
                                </p:cTn>
                              </p:par>
                            </p:childTnLst>
                          </p:cTn>
                        </p:par>
                        <p:par>
                          <p:cTn id="88" fill="hold">
                            <p:stCondLst>
                              <p:cond delay="23000"/>
                            </p:stCondLst>
                            <p:childTnLst>
                              <p:par>
                                <p:cTn id="89" presetID="1" presetClass="emph" presetSubtype="2" fill="hold" nodeType="afterEffect">
                                  <p:stCondLst>
                                    <p:cond delay="0"/>
                                  </p:stCondLst>
                                  <p:childTnLst>
                                    <p:animClr clrSpc="rgb" dir="cw">
                                      <p:cBhvr>
                                        <p:cTn id="90" dur="1000" fill="hold"/>
                                        <p:tgtEl>
                                          <p:spTgt spid="39"/>
                                        </p:tgtEl>
                                        <p:attrNameLst>
                                          <p:attrName>fillcolor</p:attrName>
                                        </p:attrNameLst>
                                      </p:cBhvr>
                                      <p:to>
                                        <a:srgbClr val="FF3300"/>
                                      </p:to>
                                    </p:animClr>
                                    <p:set>
                                      <p:cBhvr>
                                        <p:cTn id="91" dur="1000" fill="hold"/>
                                        <p:tgtEl>
                                          <p:spTgt spid="39"/>
                                        </p:tgtEl>
                                        <p:attrNameLst>
                                          <p:attrName>fill.type</p:attrName>
                                        </p:attrNameLst>
                                      </p:cBhvr>
                                      <p:to>
                                        <p:strVal val="solid"/>
                                      </p:to>
                                    </p:set>
                                    <p:set>
                                      <p:cBhvr>
                                        <p:cTn id="92" dur="1000" fill="hold"/>
                                        <p:tgtEl>
                                          <p:spTgt spid="39"/>
                                        </p:tgtEl>
                                        <p:attrNameLst>
                                          <p:attrName>fill.on</p:attrName>
                                        </p:attrNameLst>
                                      </p:cBhvr>
                                      <p:to>
                                        <p:strVal val="true"/>
                                      </p:to>
                                    </p:set>
                                  </p:childTnLst>
                                </p:cTn>
                              </p:par>
                            </p:childTnLst>
                          </p:cTn>
                        </p:par>
                        <p:par>
                          <p:cTn id="93" fill="hold">
                            <p:stCondLst>
                              <p:cond delay="24000"/>
                            </p:stCondLst>
                            <p:childTnLst>
                              <p:par>
                                <p:cTn id="94" presetID="1" presetClass="emph" presetSubtype="2" fill="hold" nodeType="afterEffect">
                                  <p:stCondLst>
                                    <p:cond delay="0"/>
                                  </p:stCondLst>
                                  <p:childTnLst>
                                    <p:animClr clrSpc="rgb" dir="cw">
                                      <p:cBhvr>
                                        <p:cTn id="95" dur="1000" fill="hold"/>
                                        <p:tgtEl>
                                          <p:spTgt spid="38"/>
                                        </p:tgtEl>
                                        <p:attrNameLst>
                                          <p:attrName>fillcolor</p:attrName>
                                        </p:attrNameLst>
                                      </p:cBhvr>
                                      <p:to>
                                        <a:srgbClr val="FF3300"/>
                                      </p:to>
                                    </p:animClr>
                                    <p:set>
                                      <p:cBhvr>
                                        <p:cTn id="96" dur="1000" fill="hold"/>
                                        <p:tgtEl>
                                          <p:spTgt spid="38"/>
                                        </p:tgtEl>
                                        <p:attrNameLst>
                                          <p:attrName>fill.type</p:attrName>
                                        </p:attrNameLst>
                                      </p:cBhvr>
                                      <p:to>
                                        <p:strVal val="solid"/>
                                      </p:to>
                                    </p:set>
                                    <p:set>
                                      <p:cBhvr>
                                        <p:cTn id="97" dur="1000" fill="hold"/>
                                        <p:tgtEl>
                                          <p:spTgt spid="38"/>
                                        </p:tgtEl>
                                        <p:attrNameLst>
                                          <p:attrName>fill.on</p:attrName>
                                        </p:attrNameLst>
                                      </p:cBhvr>
                                      <p:to>
                                        <p:strVal val="true"/>
                                      </p:to>
                                    </p:set>
                                  </p:childTnLst>
                                </p:cTn>
                              </p:par>
                            </p:childTnLst>
                          </p:cTn>
                        </p:par>
                        <p:par>
                          <p:cTn id="98" fill="hold">
                            <p:stCondLst>
                              <p:cond delay="25000"/>
                            </p:stCondLst>
                            <p:childTnLst>
                              <p:par>
                                <p:cTn id="99" presetID="1" presetClass="emph" presetSubtype="2" fill="hold" nodeType="afterEffect">
                                  <p:stCondLst>
                                    <p:cond delay="0"/>
                                  </p:stCondLst>
                                  <p:childTnLst>
                                    <p:animClr clrSpc="rgb" dir="cw">
                                      <p:cBhvr>
                                        <p:cTn id="100" dur="1000" fill="hold"/>
                                        <p:tgtEl>
                                          <p:spTgt spid="37"/>
                                        </p:tgtEl>
                                        <p:attrNameLst>
                                          <p:attrName>fillcolor</p:attrName>
                                        </p:attrNameLst>
                                      </p:cBhvr>
                                      <p:to>
                                        <a:srgbClr val="FF3300"/>
                                      </p:to>
                                    </p:animClr>
                                    <p:set>
                                      <p:cBhvr>
                                        <p:cTn id="101" dur="1000" fill="hold"/>
                                        <p:tgtEl>
                                          <p:spTgt spid="37"/>
                                        </p:tgtEl>
                                        <p:attrNameLst>
                                          <p:attrName>fill.type</p:attrName>
                                        </p:attrNameLst>
                                      </p:cBhvr>
                                      <p:to>
                                        <p:strVal val="solid"/>
                                      </p:to>
                                    </p:set>
                                    <p:set>
                                      <p:cBhvr>
                                        <p:cTn id="102" dur="1000" fill="hold"/>
                                        <p:tgtEl>
                                          <p:spTgt spid="37"/>
                                        </p:tgtEl>
                                        <p:attrNameLst>
                                          <p:attrName>fill.on</p:attrName>
                                        </p:attrNameLst>
                                      </p:cBhvr>
                                      <p:to>
                                        <p:strVal val="true"/>
                                      </p:to>
                                    </p:set>
                                  </p:childTnLst>
                                </p:cTn>
                              </p:par>
                            </p:childTnLst>
                          </p:cTn>
                        </p:par>
                        <p:par>
                          <p:cTn id="103" fill="hold">
                            <p:stCondLst>
                              <p:cond delay="26000"/>
                            </p:stCondLst>
                            <p:childTnLst>
                              <p:par>
                                <p:cTn id="104" presetID="1" presetClass="emph" presetSubtype="2" fill="hold" nodeType="afterEffect">
                                  <p:stCondLst>
                                    <p:cond delay="0"/>
                                  </p:stCondLst>
                                  <p:childTnLst>
                                    <p:animClr clrSpc="rgb" dir="cw">
                                      <p:cBhvr>
                                        <p:cTn id="105" dur="1000" fill="hold"/>
                                        <p:tgtEl>
                                          <p:spTgt spid="36"/>
                                        </p:tgtEl>
                                        <p:attrNameLst>
                                          <p:attrName>fillcolor</p:attrName>
                                        </p:attrNameLst>
                                      </p:cBhvr>
                                      <p:to>
                                        <a:srgbClr val="FF3300"/>
                                      </p:to>
                                    </p:animClr>
                                    <p:set>
                                      <p:cBhvr>
                                        <p:cTn id="106" dur="1000" fill="hold"/>
                                        <p:tgtEl>
                                          <p:spTgt spid="36"/>
                                        </p:tgtEl>
                                        <p:attrNameLst>
                                          <p:attrName>fill.type</p:attrName>
                                        </p:attrNameLst>
                                      </p:cBhvr>
                                      <p:to>
                                        <p:strVal val="solid"/>
                                      </p:to>
                                    </p:set>
                                    <p:set>
                                      <p:cBhvr>
                                        <p:cTn id="107" dur="1000" fill="hold"/>
                                        <p:tgtEl>
                                          <p:spTgt spid="36"/>
                                        </p:tgtEl>
                                        <p:attrNameLst>
                                          <p:attrName>fill.on</p:attrName>
                                        </p:attrNameLst>
                                      </p:cBhvr>
                                      <p:to>
                                        <p:strVal val="true"/>
                                      </p:to>
                                    </p:set>
                                  </p:childTnLst>
                                </p:cTn>
                              </p:par>
                            </p:childTnLst>
                          </p:cTn>
                        </p:par>
                        <p:par>
                          <p:cTn id="108" fill="hold">
                            <p:stCondLst>
                              <p:cond delay="27000"/>
                            </p:stCondLst>
                            <p:childTnLst>
                              <p:par>
                                <p:cTn id="109" presetID="1" presetClass="emph" presetSubtype="2" fill="hold" nodeType="afterEffect">
                                  <p:stCondLst>
                                    <p:cond delay="0"/>
                                  </p:stCondLst>
                                  <p:childTnLst>
                                    <p:animClr clrSpc="rgb" dir="cw">
                                      <p:cBhvr>
                                        <p:cTn id="110" dur="1000" fill="hold"/>
                                        <p:tgtEl>
                                          <p:spTgt spid="35"/>
                                        </p:tgtEl>
                                        <p:attrNameLst>
                                          <p:attrName>fillcolor</p:attrName>
                                        </p:attrNameLst>
                                      </p:cBhvr>
                                      <p:to>
                                        <a:srgbClr val="FF3300"/>
                                      </p:to>
                                    </p:animClr>
                                    <p:set>
                                      <p:cBhvr>
                                        <p:cTn id="111" dur="1000" fill="hold"/>
                                        <p:tgtEl>
                                          <p:spTgt spid="35"/>
                                        </p:tgtEl>
                                        <p:attrNameLst>
                                          <p:attrName>fill.type</p:attrName>
                                        </p:attrNameLst>
                                      </p:cBhvr>
                                      <p:to>
                                        <p:strVal val="solid"/>
                                      </p:to>
                                    </p:set>
                                    <p:set>
                                      <p:cBhvr>
                                        <p:cTn id="112" dur="1000" fill="hold"/>
                                        <p:tgtEl>
                                          <p:spTgt spid="35"/>
                                        </p:tgtEl>
                                        <p:attrNameLst>
                                          <p:attrName>fill.on</p:attrName>
                                        </p:attrNameLst>
                                      </p:cBhvr>
                                      <p:to>
                                        <p:strVal val="true"/>
                                      </p:to>
                                    </p:set>
                                  </p:childTnLst>
                                </p:cTn>
                              </p:par>
                            </p:childTnLst>
                          </p:cTn>
                        </p:par>
                        <p:par>
                          <p:cTn id="113" fill="hold">
                            <p:stCondLst>
                              <p:cond delay="28000"/>
                            </p:stCondLst>
                            <p:childTnLst>
                              <p:par>
                                <p:cTn id="114" presetID="1" presetClass="emph" presetSubtype="2" fill="hold" nodeType="afterEffect">
                                  <p:stCondLst>
                                    <p:cond delay="0"/>
                                  </p:stCondLst>
                                  <p:childTnLst>
                                    <p:animClr clrSpc="rgb" dir="cw">
                                      <p:cBhvr>
                                        <p:cTn id="115" dur="1000" fill="hold"/>
                                        <p:tgtEl>
                                          <p:spTgt spid="34"/>
                                        </p:tgtEl>
                                        <p:attrNameLst>
                                          <p:attrName>fillcolor</p:attrName>
                                        </p:attrNameLst>
                                      </p:cBhvr>
                                      <p:to>
                                        <a:srgbClr val="FF3300"/>
                                      </p:to>
                                    </p:animClr>
                                    <p:set>
                                      <p:cBhvr>
                                        <p:cTn id="116" dur="1000" fill="hold"/>
                                        <p:tgtEl>
                                          <p:spTgt spid="34"/>
                                        </p:tgtEl>
                                        <p:attrNameLst>
                                          <p:attrName>fill.type</p:attrName>
                                        </p:attrNameLst>
                                      </p:cBhvr>
                                      <p:to>
                                        <p:strVal val="solid"/>
                                      </p:to>
                                    </p:set>
                                    <p:set>
                                      <p:cBhvr>
                                        <p:cTn id="117" dur="1000" fill="hold"/>
                                        <p:tgtEl>
                                          <p:spTgt spid="34"/>
                                        </p:tgtEl>
                                        <p:attrNameLst>
                                          <p:attrName>fill.on</p:attrName>
                                        </p:attrNameLst>
                                      </p:cBhvr>
                                      <p:to>
                                        <p:strVal val="true"/>
                                      </p:to>
                                    </p:set>
                                  </p:childTnLst>
                                </p:cTn>
                              </p:par>
                            </p:childTnLst>
                          </p:cTn>
                        </p:par>
                        <p:par>
                          <p:cTn id="118" fill="hold">
                            <p:stCondLst>
                              <p:cond delay="29000"/>
                            </p:stCondLst>
                            <p:childTnLst>
                              <p:par>
                                <p:cTn id="119" presetID="1" presetClass="emph" presetSubtype="2" fill="hold" nodeType="afterEffect">
                                  <p:stCondLst>
                                    <p:cond delay="0"/>
                                  </p:stCondLst>
                                  <p:childTnLst>
                                    <p:animClr clrSpc="rgb" dir="cw">
                                      <p:cBhvr>
                                        <p:cTn id="120" dur="1000" fill="hold"/>
                                        <p:tgtEl>
                                          <p:spTgt spid="33"/>
                                        </p:tgtEl>
                                        <p:attrNameLst>
                                          <p:attrName>fillcolor</p:attrName>
                                        </p:attrNameLst>
                                      </p:cBhvr>
                                      <p:to>
                                        <a:srgbClr val="FF3300"/>
                                      </p:to>
                                    </p:animClr>
                                    <p:set>
                                      <p:cBhvr>
                                        <p:cTn id="121" dur="1000" fill="hold"/>
                                        <p:tgtEl>
                                          <p:spTgt spid="33"/>
                                        </p:tgtEl>
                                        <p:attrNameLst>
                                          <p:attrName>fill.type</p:attrName>
                                        </p:attrNameLst>
                                      </p:cBhvr>
                                      <p:to>
                                        <p:strVal val="solid"/>
                                      </p:to>
                                    </p:set>
                                    <p:set>
                                      <p:cBhvr>
                                        <p:cTn id="122" dur="1000" fill="hold"/>
                                        <p:tgtEl>
                                          <p:spTgt spid="33"/>
                                        </p:tgtEl>
                                        <p:attrNameLst>
                                          <p:attrName>fill.on</p:attrName>
                                        </p:attrNameLst>
                                      </p:cBhvr>
                                      <p:to>
                                        <p:strVal val="true"/>
                                      </p:to>
                                    </p:set>
                                  </p:childTnLst>
                                </p:cTn>
                              </p:par>
                            </p:childTnLst>
                          </p:cTn>
                        </p:par>
                        <p:par>
                          <p:cTn id="123" fill="hold">
                            <p:stCondLst>
                              <p:cond delay="30000"/>
                            </p:stCondLst>
                            <p:childTnLst>
                              <p:par>
                                <p:cTn id="124" presetID="1" presetClass="emph" presetSubtype="2" fill="hold" nodeType="afterEffect">
                                  <p:stCondLst>
                                    <p:cond delay="0"/>
                                  </p:stCondLst>
                                  <p:childTnLst>
                                    <p:animClr clrSpc="rgb" dir="cw">
                                      <p:cBhvr>
                                        <p:cTn id="125" dur="1000" fill="hold"/>
                                        <p:tgtEl>
                                          <p:spTgt spid="32"/>
                                        </p:tgtEl>
                                        <p:attrNameLst>
                                          <p:attrName>fillcolor</p:attrName>
                                        </p:attrNameLst>
                                      </p:cBhvr>
                                      <p:to>
                                        <a:srgbClr val="FF3300"/>
                                      </p:to>
                                    </p:animClr>
                                    <p:set>
                                      <p:cBhvr>
                                        <p:cTn id="126" dur="1000" fill="hold"/>
                                        <p:tgtEl>
                                          <p:spTgt spid="32"/>
                                        </p:tgtEl>
                                        <p:attrNameLst>
                                          <p:attrName>fill.type</p:attrName>
                                        </p:attrNameLst>
                                      </p:cBhvr>
                                      <p:to>
                                        <p:strVal val="solid"/>
                                      </p:to>
                                    </p:set>
                                    <p:set>
                                      <p:cBhvr>
                                        <p:cTn id="127" dur="1000" fill="hold"/>
                                        <p:tgtEl>
                                          <p:spTgt spid="32"/>
                                        </p:tgtEl>
                                        <p:attrNameLst>
                                          <p:attrName>fill.on</p:attrName>
                                        </p:attrNameLst>
                                      </p:cBhvr>
                                      <p:to>
                                        <p:strVal val="true"/>
                                      </p:to>
                                    </p:set>
                                  </p:childTnLst>
                                </p:cTn>
                              </p:par>
                            </p:childTnLst>
                          </p:cTn>
                        </p:par>
                        <p:par>
                          <p:cTn id="128" fill="hold">
                            <p:stCondLst>
                              <p:cond delay="31000"/>
                            </p:stCondLst>
                            <p:childTnLst>
                              <p:par>
                                <p:cTn id="129" presetID="1" presetClass="emph" presetSubtype="2" fill="hold" nodeType="afterEffect">
                                  <p:stCondLst>
                                    <p:cond delay="0"/>
                                  </p:stCondLst>
                                  <p:childTnLst>
                                    <p:animClr clrSpc="rgb" dir="cw">
                                      <p:cBhvr>
                                        <p:cTn id="130" dur="1000" fill="hold"/>
                                        <p:tgtEl>
                                          <p:spTgt spid="31"/>
                                        </p:tgtEl>
                                        <p:attrNameLst>
                                          <p:attrName>fillcolor</p:attrName>
                                        </p:attrNameLst>
                                      </p:cBhvr>
                                      <p:to>
                                        <a:srgbClr val="FF3300"/>
                                      </p:to>
                                    </p:animClr>
                                    <p:set>
                                      <p:cBhvr>
                                        <p:cTn id="131" dur="1000" fill="hold"/>
                                        <p:tgtEl>
                                          <p:spTgt spid="31"/>
                                        </p:tgtEl>
                                        <p:attrNameLst>
                                          <p:attrName>fill.type</p:attrName>
                                        </p:attrNameLst>
                                      </p:cBhvr>
                                      <p:to>
                                        <p:strVal val="solid"/>
                                      </p:to>
                                    </p:set>
                                    <p:set>
                                      <p:cBhvr>
                                        <p:cTn id="132" dur="1000" fill="hold"/>
                                        <p:tgtEl>
                                          <p:spTgt spid="31"/>
                                        </p:tgtEl>
                                        <p:attrNameLst>
                                          <p:attrName>fill.on</p:attrName>
                                        </p:attrNameLst>
                                      </p:cBhvr>
                                      <p:to>
                                        <p:strVal val="true"/>
                                      </p:to>
                                    </p:set>
                                  </p:childTnLst>
                                </p:cTn>
                              </p:par>
                            </p:childTnLst>
                          </p:cTn>
                        </p:par>
                        <p:par>
                          <p:cTn id="133" fill="hold">
                            <p:stCondLst>
                              <p:cond delay="32000"/>
                            </p:stCondLst>
                            <p:childTnLst>
                              <p:par>
                                <p:cTn id="134" presetID="1" presetClass="emph" presetSubtype="2" fill="hold" nodeType="afterEffect">
                                  <p:stCondLst>
                                    <p:cond delay="0"/>
                                  </p:stCondLst>
                                  <p:childTnLst>
                                    <p:animClr clrSpc="rgb" dir="cw">
                                      <p:cBhvr>
                                        <p:cTn id="135" dur="1000" fill="hold"/>
                                        <p:tgtEl>
                                          <p:spTgt spid="30"/>
                                        </p:tgtEl>
                                        <p:attrNameLst>
                                          <p:attrName>fillcolor</p:attrName>
                                        </p:attrNameLst>
                                      </p:cBhvr>
                                      <p:to>
                                        <a:srgbClr val="FF3300"/>
                                      </p:to>
                                    </p:animClr>
                                    <p:set>
                                      <p:cBhvr>
                                        <p:cTn id="136" dur="1000" fill="hold"/>
                                        <p:tgtEl>
                                          <p:spTgt spid="30"/>
                                        </p:tgtEl>
                                        <p:attrNameLst>
                                          <p:attrName>fill.type</p:attrName>
                                        </p:attrNameLst>
                                      </p:cBhvr>
                                      <p:to>
                                        <p:strVal val="solid"/>
                                      </p:to>
                                    </p:set>
                                    <p:set>
                                      <p:cBhvr>
                                        <p:cTn id="137" dur="1000" fill="hold"/>
                                        <p:tgtEl>
                                          <p:spTgt spid="30"/>
                                        </p:tgtEl>
                                        <p:attrNameLst>
                                          <p:attrName>fill.on</p:attrName>
                                        </p:attrNameLst>
                                      </p:cBhvr>
                                      <p:to>
                                        <p:strVal val="true"/>
                                      </p:to>
                                    </p:set>
                                  </p:childTnLst>
                                </p:cTn>
                              </p:par>
                            </p:childTnLst>
                          </p:cTn>
                        </p:par>
                        <p:par>
                          <p:cTn id="138" fill="hold">
                            <p:stCondLst>
                              <p:cond delay="33000"/>
                            </p:stCondLst>
                            <p:childTnLst>
                              <p:par>
                                <p:cTn id="139" presetID="1" presetClass="emph" presetSubtype="2" accel="50000" fill="hold" nodeType="afterEffect">
                                  <p:stCondLst>
                                    <p:cond delay="0"/>
                                  </p:stCondLst>
                                  <p:childTnLst>
                                    <p:animClr clrSpc="rgb" dir="cw">
                                      <p:cBhvr>
                                        <p:cTn id="140" dur="1000" fill="hold"/>
                                        <p:tgtEl>
                                          <p:spTgt spid="29"/>
                                        </p:tgtEl>
                                        <p:attrNameLst>
                                          <p:attrName>fillcolor</p:attrName>
                                        </p:attrNameLst>
                                      </p:cBhvr>
                                      <p:to>
                                        <a:srgbClr val="FF3300"/>
                                      </p:to>
                                    </p:animClr>
                                    <p:set>
                                      <p:cBhvr>
                                        <p:cTn id="141" dur="1000" fill="hold"/>
                                        <p:tgtEl>
                                          <p:spTgt spid="29"/>
                                        </p:tgtEl>
                                        <p:attrNameLst>
                                          <p:attrName>fill.type</p:attrName>
                                        </p:attrNameLst>
                                      </p:cBhvr>
                                      <p:to>
                                        <p:strVal val="solid"/>
                                      </p:to>
                                    </p:set>
                                    <p:set>
                                      <p:cBhvr>
                                        <p:cTn id="142" dur="1000" fill="hold"/>
                                        <p:tgtEl>
                                          <p:spTgt spid="29"/>
                                        </p:tgtEl>
                                        <p:attrNameLst>
                                          <p:attrName>fill.on</p:attrName>
                                        </p:attrNameLst>
                                      </p:cBhvr>
                                      <p:to>
                                        <p:strVal val="true"/>
                                      </p:to>
                                    </p:set>
                                  </p:childTnLst>
                                </p:cTn>
                              </p:par>
                            </p:childTnLst>
                          </p:cTn>
                        </p:par>
                        <p:par>
                          <p:cTn id="143" fill="hold">
                            <p:stCondLst>
                              <p:cond delay="34000"/>
                            </p:stCondLst>
                            <p:childTnLst>
                              <p:par>
                                <p:cTn id="144" presetID="1" presetClass="emph" presetSubtype="2" fill="hold" nodeType="afterEffect">
                                  <p:stCondLst>
                                    <p:cond delay="0"/>
                                  </p:stCondLst>
                                  <p:childTnLst>
                                    <p:animClr clrSpc="rgb" dir="cw">
                                      <p:cBhvr>
                                        <p:cTn id="145" dur="1000" fill="hold"/>
                                        <p:tgtEl>
                                          <p:spTgt spid="28"/>
                                        </p:tgtEl>
                                        <p:attrNameLst>
                                          <p:attrName>fillcolor</p:attrName>
                                        </p:attrNameLst>
                                      </p:cBhvr>
                                      <p:to>
                                        <a:srgbClr val="FF3300"/>
                                      </p:to>
                                    </p:animClr>
                                    <p:set>
                                      <p:cBhvr>
                                        <p:cTn id="146" dur="1000" fill="hold"/>
                                        <p:tgtEl>
                                          <p:spTgt spid="28"/>
                                        </p:tgtEl>
                                        <p:attrNameLst>
                                          <p:attrName>fill.type</p:attrName>
                                        </p:attrNameLst>
                                      </p:cBhvr>
                                      <p:to>
                                        <p:strVal val="solid"/>
                                      </p:to>
                                    </p:set>
                                    <p:set>
                                      <p:cBhvr>
                                        <p:cTn id="147" dur="1000" fill="hold"/>
                                        <p:tgtEl>
                                          <p:spTgt spid="28"/>
                                        </p:tgtEl>
                                        <p:attrNameLst>
                                          <p:attrName>fill.on</p:attrName>
                                        </p:attrNameLst>
                                      </p:cBhvr>
                                      <p:to>
                                        <p:strVal val="true"/>
                                      </p:to>
                                    </p:set>
                                  </p:childTnLst>
                                </p:cTn>
                              </p:par>
                            </p:childTnLst>
                          </p:cTn>
                        </p:par>
                        <p:par>
                          <p:cTn id="148" fill="hold">
                            <p:stCondLst>
                              <p:cond delay="35000"/>
                            </p:stCondLst>
                            <p:childTnLst>
                              <p:par>
                                <p:cTn id="149" presetID="1" presetClass="emph" presetSubtype="2" fill="hold" nodeType="afterEffect">
                                  <p:stCondLst>
                                    <p:cond delay="0"/>
                                  </p:stCondLst>
                                  <p:childTnLst>
                                    <p:animClr clrSpc="rgb" dir="cw">
                                      <p:cBhvr>
                                        <p:cTn id="150" dur="1000" fill="hold"/>
                                        <p:tgtEl>
                                          <p:spTgt spid="21"/>
                                        </p:tgtEl>
                                        <p:attrNameLst>
                                          <p:attrName>fillcolor</p:attrName>
                                        </p:attrNameLst>
                                      </p:cBhvr>
                                      <p:to>
                                        <a:srgbClr val="FF3300"/>
                                      </p:to>
                                    </p:animClr>
                                    <p:set>
                                      <p:cBhvr>
                                        <p:cTn id="151" dur="1000" fill="hold"/>
                                        <p:tgtEl>
                                          <p:spTgt spid="21"/>
                                        </p:tgtEl>
                                        <p:attrNameLst>
                                          <p:attrName>fill.type</p:attrName>
                                        </p:attrNameLst>
                                      </p:cBhvr>
                                      <p:to>
                                        <p:strVal val="solid"/>
                                      </p:to>
                                    </p:set>
                                    <p:set>
                                      <p:cBhvr>
                                        <p:cTn id="152" dur="1000" fill="hold"/>
                                        <p:tgtEl>
                                          <p:spTgt spid="21"/>
                                        </p:tgtEl>
                                        <p:attrNameLst>
                                          <p:attrName>fill.on</p:attrName>
                                        </p:attrNameLst>
                                      </p:cBhvr>
                                      <p:to>
                                        <p:strVal val="true"/>
                                      </p:to>
                                    </p:set>
                                  </p:childTnLst>
                                </p:cTn>
                              </p:par>
                            </p:childTnLst>
                          </p:cTn>
                        </p:par>
                        <p:par>
                          <p:cTn id="153" fill="hold">
                            <p:stCondLst>
                              <p:cond delay="36000"/>
                            </p:stCondLst>
                            <p:childTnLst>
                              <p:par>
                                <p:cTn id="154" presetID="6" presetClass="emph" presetSubtype="0" fill="hold" nodeType="afterEffect">
                                  <p:stCondLst>
                                    <p:cond delay="0"/>
                                  </p:stCondLst>
                                  <p:childTnLst>
                                    <p:animScale>
                                      <p:cBhvr>
                                        <p:cTn id="155" dur="2000" fill="hold"/>
                                        <p:tgtEl>
                                          <p:spTgt spid="70"/>
                                        </p:tgtEl>
                                      </p:cBhvr>
                                      <p:by x="66000" y="66000"/>
                                    </p:animScale>
                                  </p:childTnLst>
                                </p:cTn>
                              </p:par>
                              <p:par>
                                <p:cTn id="156" presetID="6" presetClass="emph" presetSubtype="0" fill="hold" nodeType="withEffect">
                                  <p:stCondLst>
                                    <p:cond delay="0"/>
                                  </p:stCondLst>
                                  <p:childTnLst>
                                    <p:animScale>
                                      <p:cBhvr>
                                        <p:cTn id="157" dur="2000" fill="hold"/>
                                        <p:tgtEl>
                                          <p:spTgt spid="74"/>
                                        </p:tgtEl>
                                      </p:cBhvr>
                                      <p:by x="66000" y="66000"/>
                                    </p:animScale>
                                  </p:childTnLst>
                                </p:cTn>
                              </p:par>
                              <p:par>
                                <p:cTn id="158" presetID="6" presetClass="emph" presetSubtype="0" fill="hold" grpId="1" nodeType="withEffect">
                                  <p:stCondLst>
                                    <p:cond delay="0"/>
                                  </p:stCondLst>
                                  <p:childTnLst>
                                    <p:animScale>
                                      <p:cBhvr>
                                        <p:cTn id="159" dur="2000" fill="hold"/>
                                        <p:tgtEl>
                                          <p:spTgt spid="73"/>
                                        </p:tgtEl>
                                      </p:cBhvr>
                                      <p:by x="66000" y="66000"/>
                                    </p:animScale>
                                  </p:childTnLst>
                                </p:cTn>
                              </p:par>
                            </p:childTnLst>
                          </p:cTn>
                        </p:par>
                        <p:par>
                          <p:cTn id="160" fill="hold">
                            <p:stCondLst>
                              <p:cond delay="38000"/>
                            </p:stCondLst>
                            <p:childTnLst>
                              <p:par>
                                <p:cTn id="161" presetID="7" presetClass="emph" presetSubtype="2" fill="hold" nodeType="afterEffect">
                                  <p:stCondLst>
                                    <p:cond delay="0"/>
                                  </p:stCondLst>
                                  <p:childTnLst>
                                    <p:animClr clrSpc="rgb" dir="cw">
                                      <p:cBhvr>
                                        <p:cTn id="162" dur="2000" fill="hold"/>
                                        <p:tgtEl>
                                          <p:spTgt spid="26"/>
                                        </p:tgtEl>
                                        <p:attrNameLst>
                                          <p:attrName>stroke.color</p:attrName>
                                        </p:attrNameLst>
                                      </p:cBhvr>
                                      <p:to>
                                        <a:srgbClr val="FF0000"/>
                                      </p:to>
                                    </p:animClr>
                                    <p:set>
                                      <p:cBhvr>
                                        <p:cTn id="163" dur="2000" fill="hold"/>
                                        <p:tgtEl>
                                          <p:spTgt spid="26"/>
                                        </p:tgtEl>
                                        <p:attrNameLst>
                                          <p:attrName>stroke.on</p:attrName>
                                        </p:attrNameLst>
                                      </p:cBhvr>
                                      <p:to>
                                        <p:strVal val="true"/>
                                      </p:to>
                                    </p:set>
                                  </p:childTnLst>
                                </p:cTn>
                              </p:par>
                            </p:childTnLst>
                          </p:cTn>
                        </p:par>
                        <p:par>
                          <p:cTn id="164" fill="hold">
                            <p:stCondLst>
                              <p:cond delay="40000"/>
                            </p:stCondLst>
                            <p:childTnLst>
                              <p:par>
                                <p:cTn id="165" presetID="7" presetClass="emph" presetSubtype="2" fill="hold" nodeType="afterEffect">
                                  <p:stCondLst>
                                    <p:cond delay="0"/>
                                  </p:stCondLst>
                                  <p:childTnLst>
                                    <p:animClr clrSpc="rgb" dir="cw">
                                      <p:cBhvr>
                                        <p:cTn id="166" dur="2000" fill="hold"/>
                                        <p:tgtEl>
                                          <p:spTgt spid="27"/>
                                        </p:tgtEl>
                                        <p:attrNameLst>
                                          <p:attrName>stroke.color</p:attrName>
                                        </p:attrNameLst>
                                      </p:cBhvr>
                                      <p:to>
                                        <a:srgbClr val="FF0000"/>
                                      </p:to>
                                    </p:animClr>
                                    <p:set>
                                      <p:cBhvr>
                                        <p:cTn id="167" dur="2000" fill="hold"/>
                                        <p:tgtEl>
                                          <p:spTgt spid="27"/>
                                        </p:tgtEl>
                                        <p:attrNameLst>
                                          <p:attrName>stroke.on</p:attrName>
                                        </p:attrNameLst>
                                      </p:cBhvr>
                                      <p:to>
                                        <p:strVal val="true"/>
                                      </p:to>
                                    </p:set>
                                  </p:childTnLst>
                                </p:cTn>
                              </p:par>
                            </p:childTnLst>
                          </p:cTn>
                        </p:par>
                        <p:par>
                          <p:cTn id="168" fill="hold">
                            <p:stCondLst>
                              <p:cond delay="42000"/>
                            </p:stCondLst>
                            <p:childTnLst>
                              <p:par>
                                <p:cTn id="169" presetID="7" presetClass="emph" presetSubtype="2" fill="hold" nodeType="afterEffect">
                                  <p:stCondLst>
                                    <p:cond delay="0"/>
                                  </p:stCondLst>
                                  <p:childTnLst>
                                    <p:animClr clrSpc="rgb" dir="cw">
                                      <p:cBhvr>
                                        <p:cTn id="170" dur="2000" fill="hold"/>
                                        <p:tgtEl>
                                          <p:spTgt spid="71"/>
                                        </p:tgtEl>
                                        <p:attrNameLst>
                                          <p:attrName>stroke.color</p:attrName>
                                        </p:attrNameLst>
                                      </p:cBhvr>
                                      <p:to>
                                        <a:srgbClr val="FF0000"/>
                                      </p:to>
                                    </p:animClr>
                                    <p:set>
                                      <p:cBhvr>
                                        <p:cTn id="171" dur="2000" fill="hold"/>
                                        <p:tgtEl>
                                          <p:spTgt spid="71"/>
                                        </p:tgtEl>
                                        <p:attrNameLst>
                                          <p:attrName>stroke.on</p:attrName>
                                        </p:attrNameLst>
                                      </p:cBhvr>
                                      <p:to>
                                        <p:strVal val="true"/>
                                      </p:to>
                                    </p:set>
                                  </p:childTnLst>
                                </p:cTn>
                              </p:par>
                            </p:childTnLst>
                          </p:cTn>
                        </p:par>
                        <p:par>
                          <p:cTn id="172" fill="hold">
                            <p:stCondLst>
                              <p:cond delay="44000"/>
                            </p:stCondLst>
                            <p:childTnLst>
                              <p:par>
                                <p:cTn id="173" presetID="7" presetClass="emph" presetSubtype="2" fill="hold" nodeType="afterEffect">
                                  <p:stCondLst>
                                    <p:cond delay="0"/>
                                  </p:stCondLst>
                                  <p:childTnLst>
                                    <p:animClr clrSpc="rgb" dir="cw">
                                      <p:cBhvr>
                                        <p:cTn id="174" dur="2000" fill="hold"/>
                                        <p:tgtEl>
                                          <p:spTgt spid="25"/>
                                        </p:tgtEl>
                                        <p:attrNameLst>
                                          <p:attrName>stroke.color</p:attrName>
                                        </p:attrNameLst>
                                      </p:cBhvr>
                                      <p:to>
                                        <a:srgbClr val="B9CDE5"/>
                                      </p:to>
                                    </p:animClr>
                                    <p:set>
                                      <p:cBhvr>
                                        <p:cTn id="175" dur="2000" fill="hold"/>
                                        <p:tgtEl>
                                          <p:spTgt spid="25"/>
                                        </p:tgtEl>
                                        <p:attrNameLst>
                                          <p:attrName>stroke.on</p:attrName>
                                        </p:attrNameLst>
                                      </p:cBhvr>
                                      <p:to>
                                        <p:strVal val="true"/>
                                      </p:to>
                                    </p:set>
                                  </p:childTnLst>
                                </p:cTn>
                              </p:par>
                              <p:par>
                                <p:cTn id="176" presetID="7" presetClass="emph" presetSubtype="2" fill="hold" nodeType="withEffect">
                                  <p:stCondLst>
                                    <p:cond delay="0"/>
                                  </p:stCondLst>
                                  <p:childTnLst>
                                    <p:animClr clrSpc="rgb" dir="cw">
                                      <p:cBhvr>
                                        <p:cTn id="177" dur="2000" fill="hold"/>
                                        <p:tgtEl>
                                          <p:spTgt spid="71"/>
                                        </p:tgtEl>
                                        <p:attrNameLst>
                                          <p:attrName>stroke.color</p:attrName>
                                        </p:attrNameLst>
                                      </p:cBhvr>
                                      <p:to>
                                        <a:srgbClr val="B9CDE5"/>
                                      </p:to>
                                    </p:animClr>
                                    <p:set>
                                      <p:cBhvr>
                                        <p:cTn id="178" dur="2000" fill="hold"/>
                                        <p:tgtEl>
                                          <p:spTgt spid="71"/>
                                        </p:tgtEl>
                                        <p:attrNameLst>
                                          <p:attrName>stroke.on</p:attrName>
                                        </p:attrNameLst>
                                      </p:cBhvr>
                                      <p:to>
                                        <p:strVal val="true"/>
                                      </p:to>
                                    </p:set>
                                  </p:childTnLst>
                                </p:cTn>
                              </p:par>
                              <p:par>
                                <p:cTn id="179" presetID="7" presetClass="emph" presetSubtype="2" fill="hold" nodeType="withEffect">
                                  <p:stCondLst>
                                    <p:cond delay="0"/>
                                  </p:stCondLst>
                                  <p:childTnLst>
                                    <p:animClr clrSpc="rgb" dir="cw">
                                      <p:cBhvr>
                                        <p:cTn id="180" dur="2000" fill="hold"/>
                                        <p:tgtEl>
                                          <p:spTgt spid="27"/>
                                        </p:tgtEl>
                                        <p:attrNameLst>
                                          <p:attrName>stroke.color</p:attrName>
                                        </p:attrNameLst>
                                      </p:cBhvr>
                                      <p:to>
                                        <a:srgbClr val="B9CDE5"/>
                                      </p:to>
                                    </p:animClr>
                                    <p:set>
                                      <p:cBhvr>
                                        <p:cTn id="181" dur="2000" fill="hold"/>
                                        <p:tgtEl>
                                          <p:spTgt spid="27"/>
                                        </p:tgtEl>
                                        <p:attrNameLst>
                                          <p:attrName>stroke.on</p:attrName>
                                        </p:attrNameLst>
                                      </p:cBhvr>
                                      <p:to>
                                        <p:strVal val="true"/>
                                      </p:to>
                                    </p:set>
                                  </p:childTnLst>
                                </p:cTn>
                              </p:par>
                              <p:par>
                                <p:cTn id="182" presetID="7" presetClass="emph" presetSubtype="2" fill="hold" nodeType="withEffect">
                                  <p:stCondLst>
                                    <p:cond delay="0"/>
                                  </p:stCondLst>
                                  <p:childTnLst>
                                    <p:animClr clrSpc="rgb" dir="cw">
                                      <p:cBhvr>
                                        <p:cTn id="183" dur="2000" fill="hold"/>
                                        <p:tgtEl>
                                          <p:spTgt spid="71"/>
                                        </p:tgtEl>
                                        <p:attrNameLst>
                                          <p:attrName>stroke.color</p:attrName>
                                        </p:attrNameLst>
                                      </p:cBhvr>
                                      <p:to>
                                        <a:srgbClr val="B9CDE5"/>
                                      </p:to>
                                    </p:animClr>
                                    <p:set>
                                      <p:cBhvr>
                                        <p:cTn id="184" dur="2000" fill="hold"/>
                                        <p:tgtEl>
                                          <p:spTgt spid="71"/>
                                        </p:tgtEl>
                                        <p:attrNameLst>
                                          <p:attrName>stroke.on</p:attrName>
                                        </p:attrNameLst>
                                      </p:cBhvr>
                                      <p:to>
                                        <p:strVal val="true"/>
                                      </p:to>
                                    </p:set>
                                  </p:childTnLst>
                                </p:cTn>
                              </p:par>
                              <p:par>
                                <p:cTn id="185" presetID="7" presetClass="emph" presetSubtype="2" fill="hold" nodeType="withEffect">
                                  <p:stCondLst>
                                    <p:cond delay="0"/>
                                  </p:stCondLst>
                                  <p:childTnLst>
                                    <p:animClr clrSpc="rgb" dir="cw">
                                      <p:cBhvr>
                                        <p:cTn id="186" dur="2000" fill="hold"/>
                                        <p:tgtEl>
                                          <p:spTgt spid="26"/>
                                        </p:tgtEl>
                                        <p:attrNameLst>
                                          <p:attrName>stroke.color</p:attrName>
                                        </p:attrNameLst>
                                      </p:cBhvr>
                                      <p:to>
                                        <a:srgbClr val="B9CDE5"/>
                                      </p:to>
                                    </p:animClr>
                                    <p:set>
                                      <p:cBhvr>
                                        <p:cTn id="187" dur="2000" fill="hold"/>
                                        <p:tgtEl>
                                          <p:spTgt spid="26"/>
                                        </p:tgtEl>
                                        <p:attrNameLst>
                                          <p:attrName>stroke.on</p:attrName>
                                        </p:attrNameLst>
                                      </p:cBhvr>
                                      <p:to>
                                        <p:strVal val="true"/>
                                      </p:to>
                                    </p:set>
                                  </p:childTnLst>
                                </p:cTn>
                              </p:par>
                            </p:childTnLst>
                          </p:cTn>
                        </p:par>
                      </p:childTnLst>
                    </p:cTn>
                  </p:par>
                  <p:par>
                    <p:cTn id="188" fill="hold">
                      <p:stCondLst>
                        <p:cond delay="indefinite"/>
                      </p:stCondLst>
                      <p:childTnLst>
                        <p:par>
                          <p:cTn id="189" fill="hold">
                            <p:stCondLst>
                              <p:cond delay="0"/>
                            </p:stCondLst>
                            <p:childTnLst>
                              <p:par>
                                <p:cTn id="190" presetID="26" presetClass="emph" presetSubtype="0" fill="remove" grpId="0" nodeType="clickEffect">
                                  <p:stCondLst>
                                    <p:cond delay="0"/>
                                  </p:stCondLst>
                                  <p:childTnLst>
                                    <p:animEffect transition="out" filter="fade">
                                      <p:cBhvr>
                                        <p:cTn id="191" dur="500" tmFilter="0, 0; .2, .5; .8, .5; 1, 0"/>
                                        <p:tgtEl>
                                          <p:spTgt spid="88"/>
                                        </p:tgtEl>
                                      </p:cBhvr>
                                    </p:animEffect>
                                    <p:animScale>
                                      <p:cBhvr>
                                        <p:cTn id="192" dur="250" autoRev="1" fill="hold"/>
                                        <p:tgtEl>
                                          <p:spTgt spid="88"/>
                                        </p:tgtEl>
                                      </p:cBhvr>
                                      <p:by x="105000" y="105000"/>
                                    </p:animScale>
                                  </p:childTnLst>
                                </p:cTn>
                              </p:par>
                            </p:childTnLst>
                          </p:cTn>
                        </p:par>
                        <p:par>
                          <p:cTn id="193" fill="hold">
                            <p:stCondLst>
                              <p:cond delay="500"/>
                            </p:stCondLst>
                            <p:childTnLst>
                              <p:par>
                                <p:cTn id="194" presetID="8" presetClass="emph" presetSubtype="0" repeatCount="indefinite" fill="hold" grpId="0" nodeType="afterEffect">
                                  <p:stCondLst>
                                    <p:cond delay="0"/>
                                  </p:stCondLst>
                                  <p:endCondLst>
                                    <p:cond evt="onNext" delay="0">
                                      <p:tgtEl>
                                        <p:sldTgt/>
                                      </p:tgtEl>
                                    </p:cond>
                                  </p:endCondLst>
                                  <p:childTnLst>
                                    <p:animRot by="-21600000">
                                      <p:cBhvr>
                                        <p:cTn id="195" dur="2000" fill="hold"/>
                                        <p:tgtEl>
                                          <p:spTgt spid="84"/>
                                        </p:tgtEl>
                                        <p:attrNameLst>
                                          <p:attrName>r</p:attrName>
                                        </p:attrNameLst>
                                      </p:cBhvr>
                                    </p:animRot>
                                  </p:childTnLst>
                                </p:cTn>
                              </p:par>
                              <p:par>
                                <p:cTn id="196" presetID="7" presetClass="emph" presetSubtype="2" fill="hold" nodeType="withEffect">
                                  <p:stCondLst>
                                    <p:cond delay="0"/>
                                  </p:stCondLst>
                                  <p:childTnLst>
                                    <p:animClr clrSpc="rgb" dir="cw">
                                      <p:cBhvr>
                                        <p:cTn id="197" dur="2000" fill="hold"/>
                                        <p:tgtEl>
                                          <p:spTgt spid="85"/>
                                        </p:tgtEl>
                                        <p:attrNameLst>
                                          <p:attrName>stroke.color</p:attrName>
                                        </p:attrNameLst>
                                      </p:cBhvr>
                                      <p:to>
                                        <a:srgbClr val="FF0000"/>
                                      </p:to>
                                    </p:animClr>
                                    <p:set>
                                      <p:cBhvr>
                                        <p:cTn id="198" dur="2000" fill="hold"/>
                                        <p:tgtEl>
                                          <p:spTgt spid="85"/>
                                        </p:tgtEl>
                                        <p:attrNameLst>
                                          <p:attrName>stroke.on</p:attrName>
                                        </p:attrNameLst>
                                      </p:cBhvr>
                                      <p:to>
                                        <p:strVal val="true"/>
                                      </p:to>
                                    </p:set>
                                  </p:childTnLst>
                                </p:cTn>
                              </p:par>
                            </p:childTnLst>
                          </p:cTn>
                        </p:par>
                        <p:par>
                          <p:cTn id="199" fill="hold">
                            <p:stCondLst>
                              <p:cond delay="2500"/>
                            </p:stCondLst>
                            <p:childTnLst>
                              <p:par>
                                <p:cTn id="200" presetID="7" presetClass="emph" presetSubtype="2" fill="hold" nodeType="afterEffect">
                                  <p:stCondLst>
                                    <p:cond delay="0"/>
                                  </p:stCondLst>
                                  <p:childTnLst>
                                    <p:animClr clrSpc="rgb" dir="cw">
                                      <p:cBhvr>
                                        <p:cTn id="201" dur="2000" fill="hold"/>
                                        <p:tgtEl>
                                          <p:spTgt spid="24"/>
                                        </p:tgtEl>
                                        <p:attrNameLst>
                                          <p:attrName>stroke.color</p:attrName>
                                        </p:attrNameLst>
                                      </p:cBhvr>
                                      <p:to>
                                        <a:schemeClr val="accent1"/>
                                      </p:to>
                                    </p:animClr>
                                    <p:set>
                                      <p:cBhvr>
                                        <p:cTn id="202" dur="2000" fill="hold"/>
                                        <p:tgtEl>
                                          <p:spTgt spid="24"/>
                                        </p:tgtEl>
                                        <p:attrNameLst>
                                          <p:attrName>stroke.on</p:attrName>
                                        </p:attrNameLst>
                                      </p:cBhvr>
                                      <p:to>
                                        <p:strVal val="true"/>
                                      </p:to>
                                    </p:set>
                                  </p:childTnLst>
                                </p:cTn>
                              </p:par>
                            </p:childTnLst>
                          </p:cTn>
                        </p:par>
                        <p:par>
                          <p:cTn id="203" fill="hold">
                            <p:stCondLst>
                              <p:cond delay="4500"/>
                            </p:stCondLst>
                            <p:childTnLst>
                              <p:par>
                                <p:cTn id="204" presetID="7" presetClass="emph" presetSubtype="2" fill="hold" nodeType="afterEffect">
                                  <p:stCondLst>
                                    <p:cond delay="0"/>
                                  </p:stCondLst>
                                  <p:childTnLst>
                                    <p:animClr clrSpc="rgb" dir="cw">
                                      <p:cBhvr>
                                        <p:cTn id="205" dur="2000" fill="hold"/>
                                        <p:tgtEl>
                                          <p:spTgt spid="23"/>
                                        </p:tgtEl>
                                        <p:attrNameLst>
                                          <p:attrName>stroke.color</p:attrName>
                                        </p:attrNameLst>
                                      </p:cBhvr>
                                      <p:to>
                                        <a:schemeClr val="accent1"/>
                                      </p:to>
                                    </p:animClr>
                                    <p:set>
                                      <p:cBhvr>
                                        <p:cTn id="206" dur="2000" fill="hold"/>
                                        <p:tgtEl>
                                          <p:spTgt spid="23"/>
                                        </p:tgtEl>
                                        <p:attrNameLst>
                                          <p:attrName>stroke.on</p:attrName>
                                        </p:attrNameLst>
                                      </p:cBhvr>
                                      <p:to>
                                        <p:strVal val="true"/>
                                      </p:to>
                                    </p:set>
                                  </p:childTnLst>
                                </p:cTn>
                              </p:par>
                            </p:childTnLst>
                          </p:cTn>
                        </p:par>
                        <p:par>
                          <p:cTn id="207" fill="hold">
                            <p:stCondLst>
                              <p:cond delay="6500"/>
                            </p:stCondLst>
                            <p:childTnLst>
                              <p:par>
                                <p:cTn id="208" presetID="1" presetClass="emph" presetSubtype="2" fill="hold" nodeType="afterEffect">
                                  <p:stCondLst>
                                    <p:cond delay="0"/>
                                  </p:stCondLst>
                                  <p:childTnLst>
                                    <p:animClr clrSpc="rgb" dir="cw">
                                      <p:cBhvr>
                                        <p:cTn id="209" dur="1000" fill="hold"/>
                                        <p:tgtEl>
                                          <p:spTgt spid="21"/>
                                        </p:tgtEl>
                                        <p:attrNameLst>
                                          <p:attrName>fillcolor</p:attrName>
                                        </p:attrNameLst>
                                      </p:cBhvr>
                                      <p:to>
                                        <a:schemeClr val="accent1"/>
                                      </p:to>
                                    </p:animClr>
                                    <p:set>
                                      <p:cBhvr>
                                        <p:cTn id="210" dur="1000" fill="hold"/>
                                        <p:tgtEl>
                                          <p:spTgt spid="21"/>
                                        </p:tgtEl>
                                        <p:attrNameLst>
                                          <p:attrName>fill.type</p:attrName>
                                        </p:attrNameLst>
                                      </p:cBhvr>
                                      <p:to>
                                        <p:strVal val="solid"/>
                                      </p:to>
                                    </p:set>
                                    <p:set>
                                      <p:cBhvr>
                                        <p:cTn id="211" dur="1000" fill="hold"/>
                                        <p:tgtEl>
                                          <p:spTgt spid="21"/>
                                        </p:tgtEl>
                                        <p:attrNameLst>
                                          <p:attrName>fill.on</p:attrName>
                                        </p:attrNameLst>
                                      </p:cBhvr>
                                      <p:to>
                                        <p:strVal val="true"/>
                                      </p:to>
                                    </p:set>
                                  </p:childTnLst>
                                </p:cTn>
                              </p:par>
                            </p:childTnLst>
                          </p:cTn>
                        </p:par>
                        <p:par>
                          <p:cTn id="212" fill="hold">
                            <p:stCondLst>
                              <p:cond delay="7500"/>
                            </p:stCondLst>
                            <p:childTnLst>
                              <p:par>
                                <p:cTn id="213" presetID="1" presetClass="emph" presetSubtype="2" fill="hold" nodeType="afterEffect">
                                  <p:stCondLst>
                                    <p:cond delay="0"/>
                                  </p:stCondLst>
                                  <p:childTnLst>
                                    <p:animClr clrSpc="rgb" dir="cw">
                                      <p:cBhvr>
                                        <p:cTn id="214" dur="1000" fill="hold"/>
                                        <p:tgtEl>
                                          <p:spTgt spid="28"/>
                                        </p:tgtEl>
                                        <p:attrNameLst>
                                          <p:attrName>fillcolor</p:attrName>
                                        </p:attrNameLst>
                                      </p:cBhvr>
                                      <p:to>
                                        <a:schemeClr val="accent1"/>
                                      </p:to>
                                    </p:animClr>
                                    <p:set>
                                      <p:cBhvr>
                                        <p:cTn id="215" dur="1000" fill="hold"/>
                                        <p:tgtEl>
                                          <p:spTgt spid="28"/>
                                        </p:tgtEl>
                                        <p:attrNameLst>
                                          <p:attrName>fill.type</p:attrName>
                                        </p:attrNameLst>
                                      </p:cBhvr>
                                      <p:to>
                                        <p:strVal val="solid"/>
                                      </p:to>
                                    </p:set>
                                    <p:set>
                                      <p:cBhvr>
                                        <p:cTn id="216" dur="1000" fill="hold"/>
                                        <p:tgtEl>
                                          <p:spTgt spid="28"/>
                                        </p:tgtEl>
                                        <p:attrNameLst>
                                          <p:attrName>fill.on</p:attrName>
                                        </p:attrNameLst>
                                      </p:cBhvr>
                                      <p:to>
                                        <p:strVal val="true"/>
                                      </p:to>
                                    </p:set>
                                  </p:childTnLst>
                                </p:cTn>
                              </p:par>
                            </p:childTnLst>
                          </p:cTn>
                        </p:par>
                        <p:par>
                          <p:cTn id="217" fill="hold">
                            <p:stCondLst>
                              <p:cond delay="8500"/>
                            </p:stCondLst>
                            <p:childTnLst>
                              <p:par>
                                <p:cTn id="218" presetID="1" presetClass="emph" presetSubtype="2" fill="hold" nodeType="afterEffect">
                                  <p:stCondLst>
                                    <p:cond delay="0"/>
                                  </p:stCondLst>
                                  <p:childTnLst>
                                    <p:animClr clrSpc="rgb" dir="cw">
                                      <p:cBhvr>
                                        <p:cTn id="219" dur="1000" fill="hold"/>
                                        <p:tgtEl>
                                          <p:spTgt spid="29"/>
                                        </p:tgtEl>
                                        <p:attrNameLst>
                                          <p:attrName>fillcolor</p:attrName>
                                        </p:attrNameLst>
                                      </p:cBhvr>
                                      <p:to>
                                        <a:schemeClr val="accent1"/>
                                      </p:to>
                                    </p:animClr>
                                    <p:set>
                                      <p:cBhvr>
                                        <p:cTn id="220" dur="1000" fill="hold"/>
                                        <p:tgtEl>
                                          <p:spTgt spid="29"/>
                                        </p:tgtEl>
                                        <p:attrNameLst>
                                          <p:attrName>fill.type</p:attrName>
                                        </p:attrNameLst>
                                      </p:cBhvr>
                                      <p:to>
                                        <p:strVal val="solid"/>
                                      </p:to>
                                    </p:set>
                                    <p:set>
                                      <p:cBhvr>
                                        <p:cTn id="221" dur="1000" fill="hold"/>
                                        <p:tgtEl>
                                          <p:spTgt spid="29"/>
                                        </p:tgtEl>
                                        <p:attrNameLst>
                                          <p:attrName>fill.on</p:attrName>
                                        </p:attrNameLst>
                                      </p:cBhvr>
                                      <p:to>
                                        <p:strVal val="true"/>
                                      </p:to>
                                    </p:set>
                                  </p:childTnLst>
                                </p:cTn>
                              </p:par>
                            </p:childTnLst>
                          </p:cTn>
                        </p:par>
                        <p:par>
                          <p:cTn id="222" fill="hold">
                            <p:stCondLst>
                              <p:cond delay="9500"/>
                            </p:stCondLst>
                            <p:childTnLst>
                              <p:par>
                                <p:cTn id="223" presetID="1" presetClass="emph" presetSubtype="2" fill="hold" nodeType="afterEffect">
                                  <p:stCondLst>
                                    <p:cond delay="0"/>
                                  </p:stCondLst>
                                  <p:childTnLst>
                                    <p:animClr clrSpc="rgb" dir="cw">
                                      <p:cBhvr>
                                        <p:cTn id="224" dur="1000" fill="hold"/>
                                        <p:tgtEl>
                                          <p:spTgt spid="30"/>
                                        </p:tgtEl>
                                        <p:attrNameLst>
                                          <p:attrName>fillcolor</p:attrName>
                                        </p:attrNameLst>
                                      </p:cBhvr>
                                      <p:to>
                                        <a:schemeClr val="accent1"/>
                                      </p:to>
                                    </p:animClr>
                                    <p:set>
                                      <p:cBhvr>
                                        <p:cTn id="225" dur="1000" fill="hold"/>
                                        <p:tgtEl>
                                          <p:spTgt spid="30"/>
                                        </p:tgtEl>
                                        <p:attrNameLst>
                                          <p:attrName>fill.type</p:attrName>
                                        </p:attrNameLst>
                                      </p:cBhvr>
                                      <p:to>
                                        <p:strVal val="solid"/>
                                      </p:to>
                                    </p:set>
                                    <p:set>
                                      <p:cBhvr>
                                        <p:cTn id="226" dur="1000" fill="hold"/>
                                        <p:tgtEl>
                                          <p:spTgt spid="30"/>
                                        </p:tgtEl>
                                        <p:attrNameLst>
                                          <p:attrName>fill.on</p:attrName>
                                        </p:attrNameLst>
                                      </p:cBhvr>
                                      <p:to>
                                        <p:strVal val="true"/>
                                      </p:to>
                                    </p:set>
                                  </p:childTnLst>
                                </p:cTn>
                              </p:par>
                            </p:childTnLst>
                          </p:cTn>
                        </p:par>
                        <p:par>
                          <p:cTn id="227" fill="hold">
                            <p:stCondLst>
                              <p:cond delay="10500"/>
                            </p:stCondLst>
                            <p:childTnLst>
                              <p:par>
                                <p:cTn id="228" presetID="1" presetClass="emph" presetSubtype="2" fill="hold" nodeType="afterEffect">
                                  <p:stCondLst>
                                    <p:cond delay="0"/>
                                  </p:stCondLst>
                                  <p:childTnLst>
                                    <p:animClr clrSpc="rgb" dir="cw">
                                      <p:cBhvr>
                                        <p:cTn id="229" dur="1000" fill="hold"/>
                                        <p:tgtEl>
                                          <p:spTgt spid="31"/>
                                        </p:tgtEl>
                                        <p:attrNameLst>
                                          <p:attrName>fillcolor</p:attrName>
                                        </p:attrNameLst>
                                      </p:cBhvr>
                                      <p:to>
                                        <a:schemeClr val="accent1"/>
                                      </p:to>
                                    </p:animClr>
                                    <p:set>
                                      <p:cBhvr>
                                        <p:cTn id="230" dur="1000" fill="hold"/>
                                        <p:tgtEl>
                                          <p:spTgt spid="31"/>
                                        </p:tgtEl>
                                        <p:attrNameLst>
                                          <p:attrName>fill.type</p:attrName>
                                        </p:attrNameLst>
                                      </p:cBhvr>
                                      <p:to>
                                        <p:strVal val="solid"/>
                                      </p:to>
                                    </p:set>
                                    <p:set>
                                      <p:cBhvr>
                                        <p:cTn id="231" dur="1000" fill="hold"/>
                                        <p:tgtEl>
                                          <p:spTgt spid="31"/>
                                        </p:tgtEl>
                                        <p:attrNameLst>
                                          <p:attrName>fill.on</p:attrName>
                                        </p:attrNameLst>
                                      </p:cBhvr>
                                      <p:to>
                                        <p:strVal val="true"/>
                                      </p:to>
                                    </p:set>
                                  </p:childTnLst>
                                </p:cTn>
                              </p:par>
                            </p:childTnLst>
                          </p:cTn>
                        </p:par>
                        <p:par>
                          <p:cTn id="232" fill="hold">
                            <p:stCondLst>
                              <p:cond delay="11500"/>
                            </p:stCondLst>
                            <p:childTnLst>
                              <p:par>
                                <p:cTn id="233" presetID="1" presetClass="emph" presetSubtype="2" fill="hold" nodeType="afterEffect">
                                  <p:stCondLst>
                                    <p:cond delay="0"/>
                                  </p:stCondLst>
                                  <p:childTnLst>
                                    <p:animClr clrSpc="rgb" dir="cw">
                                      <p:cBhvr>
                                        <p:cTn id="234" dur="1000" fill="hold"/>
                                        <p:tgtEl>
                                          <p:spTgt spid="32"/>
                                        </p:tgtEl>
                                        <p:attrNameLst>
                                          <p:attrName>fillcolor</p:attrName>
                                        </p:attrNameLst>
                                      </p:cBhvr>
                                      <p:to>
                                        <a:schemeClr val="accent1"/>
                                      </p:to>
                                    </p:animClr>
                                    <p:set>
                                      <p:cBhvr>
                                        <p:cTn id="235" dur="1000" fill="hold"/>
                                        <p:tgtEl>
                                          <p:spTgt spid="32"/>
                                        </p:tgtEl>
                                        <p:attrNameLst>
                                          <p:attrName>fill.type</p:attrName>
                                        </p:attrNameLst>
                                      </p:cBhvr>
                                      <p:to>
                                        <p:strVal val="solid"/>
                                      </p:to>
                                    </p:set>
                                    <p:set>
                                      <p:cBhvr>
                                        <p:cTn id="236" dur="1000" fill="hold"/>
                                        <p:tgtEl>
                                          <p:spTgt spid="32"/>
                                        </p:tgtEl>
                                        <p:attrNameLst>
                                          <p:attrName>fill.on</p:attrName>
                                        </p:attrNameLst>
                                      </p:cBhvr>
                                      <p:to>
                                        <p:strVal val="true"/>
                                      </p:to>
                                    </p:set>
                                  </p:childTnLst>
                                </p:cTn>
                              </p:par>
                            </p:childTnLst>
                          </p:cTn>
                        </p:par>
                        <p:par>
                          <p:cTn id="237" fill="hold">
                            <p:stCondLst>
                              <p:cond delay="12500"/>
                            </p:stCondLst>
                            <p:childTnLst>
                              <p:par>
                                <p:cTn id="238" presetID="1" presetClass="emph" presetSubtype="2" fill="hold" nodeType="afterEffect">
                                  <p:stCondLst>
                                    <p:cond delay="0"/>
                                  </p:stCondLst>
                                  <p:childTnLst>
                                    <p:animClr clrSpc="rgb" dir="cw">
                                      <p:cBhvr>
                                        <p:cTn id="239" dur="1000" fill="hold"/>
                                        <p:tgtEl>
                                          <p:spTgt spid="33"/>
                                        </p:tgtEl>
                                        <p:attrNameLst>
                                          <p:attrName>fillcolor</p:attrName>
                                        </p:attrNameLst>
                                      </p:cBhvr>
                                      <p:to>
                                        <a:schemeClr val="accent1"/>
                                      </p:to>
                                    </p:animClr>
                                    <p:set>
                                      <p:cBhvr>
                                        <p:cTn id="240" dur="1000" fill="hold"/>
                                        <p:tgtEl>
                                          <p:spTgt spid="33"/>
                                        </p:tgtEl>
                                        <p:attrNameLst>
                                          <p:attrName>fill.type</p:attrName>
                                        </p:attrNameLst>
                                      </p:cBhvr>
                                      <p:to>
                                        <p:strVal val="solid"/>
                                      </p:to>
                                    </p:set>
                                    <p:set>
                                      <p:cBhvr>
                                        <p:cTn id="241" dur="1000" fill="hold"/>
                                        <p:tgtEl>
                                          <p:spTgt spid="33"/>
                                        </p:tgtEl>
                                        <p:attrNameLst>
                                          <p:attrName>fill.on</p:attrName>
                                        </p:attrNameLst>
                                      </p:cBhvr>
                                      <p:to>
                                        <p:strVal val="true"/>
                                      </p:to>
                                    </p:set>
                                  </p:childTnLst>
                                </p:cTn>
                              </p:par>
                            </p:childTnLst>
                          </p:cTn>
                        </p:par>
                        <p:par>
                          <p:cTn id="242" fill="hold">
                            <p:stCondLst>
                              <p:cond delay="13500"/>
                            </p:stCondLst>
                            <p:childTnLst>
                              <p:par>
                                <p:cTn id="243" presetID="1" presetClass="emph" presetSubtype="2" fill="hold" nodeType="afterEffect">
                                  <p:stCondLst>
                                    <p:cond delay="0"/>
                                  </p:stCondLst>
                                  <p:childTnLst>
                                    <p:animClr clrSpc="rgb" dir="cw">
                                      <p:cBhvr>
                                        <p:cTn id="244" dur="1000" fill="hold"/>
                                        <p:tgtEl>
                                          <p:spTgt spid="34"/>
                                        </p:tgtEl>
                                        <p:attrNameLst>
                                          <p:attrName>fillcolor</p:attrName>
                                        </p:attrNameLst>
                                      </p:cBhvr>
                                      <p:to>
                                        <a:schemeClr val="accent1"/>
                                      </p:to>
                                    </p:animClr>
                                    <p:set>
                                      <p:cBhvr>
                                        <p:cTn id="245" dur="1000" fill="hold"/>
                                        <p:tgtEl>
                                          <p:spTgt spid="34"/>
                                        </p:tgtEl>
                                        <p:attrNameLst>
                                          <p:attrName>fill.type</p:attrName>
                                        </p:attrNameLst>
                                      </p:cBhvr>
                                      <p:to>
                                        <p:strVal val="solid"/>
                                      </p:to>
                                    </p:set>
                                    <p:set>
                                      <p:cBhvr>
                                        <p:cTn id="246" dur="1000" fill="hold"/>
                                        <p:tgtEl>
                                          <p:spTgt spid="34"/>
                                        </p:tgtEl>
                                        <p:attrNameLst>
                                          <p:attrName>fill.on</p:attrName>
                                        </p:attrNameLst>
                                      </p:cBhvr>
                                      <p:to>
                                        <p:strVal val="true"/>
                                      </p:to>
                                    </p:set>
                                  </p:childTnLst>
                                </p:cTn>
                              </p:par>
                            </p:childTnLst>
                          </p:cTn>
                        </p:par>
                        <p:par>
                          <p:cTn id="247" fill="hold">
                            <p:stCondLst>
                              <p:cond delay="14500"/>
                            </p:stCondLst>
                            <p:childTnLst>
                              <p:par>
                                <p:cTn id="248" presetID="1" presetClass="emph" presetSubtype="2" fill="hold" nodeType="afterEffect">
                                  <p:stCondLst>
                                    <p:cond delay="0"/>
                                  </p:stCondLst>
                                  <p:childTnLst>
                                    <p:animClr clrSpc="rgb" dir="cw">
                                      <p:cBhvr>
                                        <p:cTn id="249" dur="1000" fill="hold"/>
                                        <p:tgtEl>
                                          <p:spTgt spid="35"/>
                                        </p:tgtEl>
                                        <p:attrNameLst>
                                          <p:attrName>fillcolor</p:attrName>
                                        </p:attrNameLst>
                                      </p:cBhvr>
                                      <p:to>
                                        <a:schemeClr val="accent1"/>
                                      </p:to>
                                    </p:animClr>
                                    <p:set>
                                      <p:cBhvr>
                                        <p:cTn id="250" dur="1000" fill="hold"/>
                                        <p:tgtEl>
                                          <p:spTgt spid="35"/>
                                        </p:tgtEl>
                                        <p:attrNameLst>
                                          <p:attrName>fill.type</p:attrName>
                                        </p:attrNameLst>
                                      </p:cBhvr>
                                      <p:to>
                                        <p:strVal val="solid"/>
                                      </p:to>
                                    </p:set>
                                    <p:set>
                                      <p:cBhvr>
                                        <p:cTn id="251" dur="1000" fill="hold"/>
                                        <p:tgtEl>
                                          <p:spTgt spid="35"/>
                                        </p:tgtEl>
                                        <p:attrNameLst>
                                          <p:attrName>fill.on</p:attrName>
                                        </p:attrNameLst>
                                      </p:cBhvr>
                                      <p:to>
                                        <p:strVal val="true"/>
                                      </p:to>
                                    </p:set>
                                  </p:childTnLst>
                                </p:cTn>
                              </p:par>
                            </p:childTnLst>
                          </p:cTn>
                        </p:par>
                        <p:par>
                          <p:cTn id="252" fill="hold">
                            <p:stCondLst>
                              <p:cond delay="15500"/>
                            </p:stCondLst>
                            <p:childTnLst>
                              <p:par>
                                <p:cTn id="253" presetID="1" presetClass="emph" presetSubtype="2" fill="hold" nodeType="afterEffect">
                                  <p:stCondLst>
                                    <p:cond delay="0"/>
                                  </p:stCondLst>
                                  <p:childTnLst>
                                    <p:animClr clrSpc="rgb" dir="cw">
                                      <p:cBhvr>
                                        <p:cTn id="254" dur="1000" fill="hold"/>
                                        <p:tgtEl>
                                          <p:spTgt spid="36"/>
                                        </p:tgtEl>
                                        <p:attrNameLst>
                                          <p:attrName>fillcolor</p:attrName>
                                        </p:attrNameLst>
                                      </p:cBhvr>
                                      <p:to>
                                        <a:schemeClr val="accent1"/>
                                      </p:to>
                                    </p:animClr>
                                    <p:set>
                                      <p:cBhvr>
                                        <p:cTn id="255" dur="1000" fill="hold"/>
                                        <p:tgtEl>
                                          <p:spTgt spid="36"/>
                                        </p:tgtEl>
                                        <p:attrNameLst>
                                          <p:attrName>fill.type</p:attrName>
                                        </p:attrNameLst>
                                      </p:cBhvr>
                                      <p:to>
                                        <p:strVal val="solid"/>
                                      </p:to>
                                    </p:set>
                                    <p:set>
                                      <p:cBhvr>
                                        <p:cTn id="256" dur="1000" fill="hold"/>
                                        <p:tgtEl>
                                          <p:spTgt spid="36"/>
                                        </p:tgtEl>
                                        <p:attrNameLst>
                                          <p:attrName>fill.on</p:attrName>
                                        </p:attrNameLst>
                                      </p:cBhvr>
                                      <p:to>
                                        <p:strVal val="true"/>
                                      </p:to>
                                    </p:set>
                                  </p:childTnLst>
                                </p:cTn>
                              </p:par>
                            </p:childTnLst>
                          </p:cTn>
                        </p:par>
                        <p:par>
                          <p:cTn id="257" fill="hold">
                            <p:stCondLst>
                              <p:cond delay="16500"/>
                            </p:stCondLst>
                            <p:childTnLst>
                              <p:par>
                                <p:cTn id="258" presetID="1" presetClass="emph" presetSubtype="2" fill="hold" nodeType="afterEffect">
                                  <p:stCondLst>
                                    <p:cond delay="0"/>
                                  </p:stCondLst>
                                  <p:childTnLst>
                                    <p:animClr clrSpc="rgb" dir="cw">
                                      <p:cBhvr>
                                        <p:cTn id="259" dur="1000" fill="hold"/>
                                        <p:tgtEl>
                                          <p:spTgt spid="37"/>
                                        </p:tgtEl>
                                        <p:attrNameLst>
                                          <p:attrName>fillcolor</p:attrName>
                                        </p:attrNameLst>
                                      </p:cBhvr>
                                      <p:to>
                                        <a:schemeClr val="accent1"/>
                                      </p:to>
                                    </p:animClr>
                                    <p:set>
                                      <p:cBhvr>
                                        <p:cTn id="260" dur="1000" fill="hold"/>
                                        <p:tgtEl>
                                          <p:spTgt spid="37"/>
                                        </p:tgtEl>
                                        <p:attrNameLst>
                                          <p:attrName>fill.type</p:attrName>
                                        </p:attrNameLst>
                                      </p:cBhvr>
                                      <p:to>
                                        <p:strVal val="solid"/>
                                      </p:to>
                                    </p:set>
                                    <p:set>
                                      <p:cBhvr>
                                        <p:cTn id="261" dur="1000" fill="hold"/>
                                        <p:tgtEl>
                                          <p:spTgt spid="37"/>
                                        </p:tgtEl>
                                        <p:attrNameLst>
                                          <p:attrName>fill.on</p:attrName>
                                        </p:attrNameLst>
                                      </p:cBhvr>
                                      <p:to>
                                        <p:strVal val="true"/>
                                      </p:to>
                                    </p:set>
                                  </p:childTnLst>
                                </p:cTn>
                              </p:par>
                            </p:childTnLst>
                          </p:cTn>
                        </p:par>
                        <p:par>
                          <p:cTn id="262" fill="hold">
                            <p:stCondLst>
                              <p:cond delay="17500"/>
                            </p:stCondLst>
                            <p:childTnLst>
                              <p:par>
                                <p:cTn id="263" presetID="1" presetClass="emph" presetSubtype="2" fill="hold" nodeType="afterEffect">
                                  <p:stCondLst>
                                    <p:cond delay="0"/>
                                  </p:stCondLst>
                                  <p:childTnLst>
                                    <p:animClr clrSpc="rgb" dir="cw">
                                      <p:cBhvr>
                                        <p:cTn id="264" dur="1000" fill="hold"/>
                                        <p:tgtEl>
                                          <p:spTgt spid="38"/>
                                        </p:tgtEl>
                                        <p:attrNameLst>
                                          <p:attrName>fillcolor</p:attrName>
                                        </p:attrNameLst>
                                      </p:cBhvr>
                                      <p:to>
                                        <a:schemeClr val="accent1"/>
                                      </p:to>
                                    </p:animClr>
                                    <p:set>
                                      <p:cBhvr>
                                        <p:cTn id="265" dur="1000" fill="hold"/>
                                        <p:tgtEl>
                                          <p:spTgt spid="38"/>
                                        </p:tgtEl>
                                        <p:attrNameLst>
                                          <p:attrName>fill.type</p:attrName>
                                        </p:attrNameLst>
                                      </p:cBhvr>
                                      <p:to>
                                        <p:strVal val="solid"/>
                                      </p:to>
                                    </p:set>
                                    <p:set>
                                      <p:cBhvr>
                                        <p:cTn id="266" dur="1000" fill="hold"/>
                                        <p:tgtEl>
                                          <p:spTgt spid="38"/>
                                        </p:tgtEl>
                                        <p:attrNameLst>
                                          <p:attrName>fill.on</p:attrName>
                                        </p:attrNameLst>
                                      </p:cBhvr>
                                      <p:to>
                                        <p:strVal val="true"/>
                                      </p:to>
                                    </p:set>
                                  </p:childTnLst>
                                </p:cTn>
                              </p:par>
                            </p:childTnLst>
                          </p:cTn>
                        </p:par>
                        <p:par>
                          <p:cTn id="267" fill="hold">
                            <p:stCondLst>
                              <p:cond delay="18500"/>
                            </p:stCondLst>
                            <p:childTnLst>
                              <p:par>
                                <p:cTn id="268" presetID="1" presetClass="emph" presetSubtype="2" fill="hold" nodeType="afterEffect">
                                  <p:stCondLst>
                                    <p:cond delay="0"/>
                                  </p:stCondLst>
                                  <p:childTnLst>
                                    <p:animClr clrSpc="rgb" dir="cw">
                                      <p:cBhvr>
                                        <p:cTn id="269" dur="1000" fill="hold"/>
                                        <p:tgtEl>
                                          <p:spTgt spid="39"/>
                                        </p:tgtEl>
                                        <p:attrNameLst>
                                          <p:attrName>fillcolor</p:attrName>
                                        </p:attrNameLst>
                                      </p:cBhvr>
                                      <p:to>
                                        <a:schemeClr val="accent1"/>
                                      </p:to>
                                    </p:animClr>
                                    <p:set>
                                      <p:cBhvr>
                                        <p:cTn id="270" dur="1000" fill="hold"/>
                                        <p:tgtEl>
                                          <p:spTgt spid="39"/>
                                        </p:tgtEl>
                                        <p:attrNameLst>
                                          <p:attrName>fill.type</p:attrName>
                                        </p:attrNameLst>
                                      </p:cBhvr>
                                      <p:to>
                                        <p:strVal val="solid"/>
                                      </p:to>
                                    </p:set>
                                    <p:set>
                                      <p:cBhvr>
                                        <p:cTn id="271" dur="1000" fill="hold"/>
                                        <p:tgtEl>
                                          <p:spTgt spid="39"/>
                                        </p:tgtEl>
                                        <p:attrNameLst>
                                          <p:attrName>fill.on</p:attrName>
                                        </p:attrNameLst>
                                      </p:cBhvr>
                                      <p:to>
                                        <p:strVal val="true"/>
                                      </p:to>
                                    </p:set>
                                  </p:childTnLst>
                                </p:cTn>
                              </p:par>
                            </p:childTnLst>
                          </p:cTn>
                        </p:par>
                        <p:par>
                          <p:cTn id="272" fill="hold">
                            <p:stCondLst>
                              <p:cond delay="19500"/>
                            </p:stCondLst>
                            <p:childTnLst>
                              <p:par>
                                <p:cTn id="273" presetID="1" presetClass="emph" presetSubtype="2" fill="hold" nodeType="afterEffect">
                                  <p:stCondLst>
                                    <p:cond delay="0"/>
                                  </p:stCondLst>
                                  <p:childTnLst>
                                    <p:animClr clrSpc="rgb" dir="cw">
                                      <p:cBhvr>
                                        <p:cTn id="274" dur="1000" fill="hold"/>
                                        <p:tgtEl>
                                          <p:spTgt spid="40"/>
                                        </p:tgtEl>
                                        <p:attrNameLst>
                                          <p:attrName>fillcolor</p:attrName>
                                        </p:attrNameLst>
                                      </p:cBhvr>
                                      <p:to>
                                        <a:schemeClr val="accent1"/>
                                      </p:to>
                                    </p:animClr>
                                    <p:set>
                                      <p:cBhvr>
                                        <p:cTn id="275" dur="1000" fill="hold"/>
                                        <p:tgtEl>
                                          <p:spTgt spid="40"/>
                                        </p:tgtEl>
                                        <p:attrNameLst>
                                          <p:attrName>fill.type</p:attrName>
                                        </p:attrNameLst>
                                      </p:cBhvr>
                                      <p:to>
                                        <p:strVal val="solid"/>
                                      </p:to>
                                    </p:set>
                                    <p:set>
                                      <p:cBhvr>
                                        <p:cTn id="276" dur="1000" fill="hold"/>
                                        <p:tgtEl>
                                          <p:spTgt spid="40"/>
                                        </p:tgtEl>
                                        <p:attrNameLst>
                                          <p:attrName>fill.on</p:attrName>
                                        </p:attrNameLst>
                                      </p:cBhvr>
                                      <p:to>
                                        <p:strVal val="true"/>
                                      </p:to>
                                    </p:set>
                                  </p:childTnLst>
                                </p:cTn>
                              </p:par>
                            </p:childTnLst>
                          </p:cTn>
                        </p:par>
                        <p:par>
                          <p:cTn id="277" fill="hold">
                            <p:stCondLst>
                              <p:cond delay="20500"/>
                            </p:stCondLst>
                            <p:childTnLst>
                              <p:par>
                                <p:cTn id="278" presetID="1" presetClass="emph" presetSubtype="2" fill="hold" nodeType="afterEffect">
                                  <p:stCondLst>
                                    <p:cond delay="0"/>
                                  </p:stCondLst>
                                  <p:childTnLst>
                                    <p:animClr clrSpc="rgb" dir="cw">
                                      <p:cBhvr>
                                        <p:cTn id="279" dur="1000" fill="hold"/>
                                        <p:tgtEl>
                                          <p:spTgt spid="41"/>
                                        </p:tgtEl>
                                        <p:attrNameLst>
                                          <p:attrName>fillcolor</p:attrName>
                                        </p:attrNameLst>
                                      </p:cBhvr>
                                      <p:to>
                                        <a:schemeClr val="accent1"/>
                                      </p:to>
                                    </p:animClr>
                                    <p:set>
                                      <p:cBhvr>
                                        <p:cTn id="280" dur="1000" fill="hold"/>
                                        <p:tgtEl>
                                          <p:spTgt spid="41"/>
                                        </p:tgtEl>
                                        <p:attrNameLst>
                                          <p:attrName>fill.type</p:attrName>
                                        </p:attrNameLst>
                                      </p:cBhvr>
                                      <p:to>
                                        <p:strVal val="solid"/>
                                      </p:to>
                                    </p:set>
                                    <p:set>
                                      <p:cBhvr>
                                        <p:cTn id="281" dur="1000" fill="hold"/>
                                        <p:tgtEl>
                                          <p:spTgt spid="41"/>
                                        </p:tgtEl>
                                        <p:attrNameLst>
                                          <p:attrName>fill.on</p:attrName>
                                        </p:attrNameLst>
                                      </p:cBhvr>
                                      <p:to>
                                        <p:strVal val="true"/>
                                      </p:to>
                                    </p:set>
                                  </p:childTnLst>
                                </p:cTn>
                              </p:par>
                            </p:childTnLst>
                          </p:cTn>
                        </p:par>
                        <p:par>
                          <p:cTn id="282" fill="hold">
                            <p:stCondLst>
                              <p:cond delay="21500"/>
                            </p:stCondLst>
                            <p:childTnLst>
                              <p:par>
                                <p:cTn id="283" presetID="1" presetClass="emph" presetSubtype="2" fill="hold" nodeType="afterEffect">
                                  <p:stCondLst>
                                    <p:cond delay="0"/>
                                  </p:stCondLst>
                                  <p:childTnLst>
                                    <p:animClr clrSpc="rgb" dir="cw">
                                      <p:cBhvr>
                                        <p:cTn id="284" dur="1000" fill="hold"/>
                                        <p:tgtEl>
                                          <p:spTgt spid="42"/>
                                        </p:tgtEl>
                                        <p:attrNameLst>
                                          <p:attrName>fillcolor</p:attrName>
                                        </p:attrNameLst>
                                      </p:cBhvr>
                                      <p:to>
                                        <a:schemeClr val="accent1"/>
                                      </p:to>
                                    </p:animClr>
                                    <p:set>
                                      <p:cBhvr>
                                        <p:cTn id="285" dur="1000" fill="hold"/>
                                        <p:tgtEl>
                                          <p:spTgt spid="42"/>
                                        </p:tgtEl>
                                        <p:attrNameLst>
                                          <p:attrName>fill.type</p:attrName>
                                        </p:attrNameLst>
                                      </p:cBhvr>
                                      <p:to>
                                        <p:strVal val="solid"/>
                                      </p:to>
                                    </p:set>
                                    <p:set>
                                      <p:cBhvr>
                                        <p:cTn id="286" dur="1000" fill="hold"/>
                                        <p:tgtEl>
                                          <p:spTgt spid="42"/>
                                        </p:tgtEl>
                                        <p:attrNameLst>
                                          <p:attrName>fill.on</p:attrName>
                                        </p:attrNameLst>
                                      </p:cBhvr>
                                      <p:to>
                                        <p:strVal val="true"/>
                                      </p:to>
                                    </p:set>
                                  </p:childTnLst>
                                </p:cTn>
                              </p:par>
                            </p:childTnLst>
                          </p:cTn>
                        </p:par>
                        <p:par>
                          <p:cTn id="287" fill="hold">
                            <p:stCondLst>
                              <p:cond delay="22500"/>
                            </p:stCondLst>
                            <p:childTnLst>
                              <p:par>
                                <p:cTn id="288" presetID="1" presetClass="emph" presetSubtype="2" fill="hold" nodeType="afterEffect">
                                  <p:stCondLst>
                                    <p:cond delay="0"/>
                                  </p:stCondLst>
                                  <p:childTnLst>
                                    <p:animClr clrSpc="rgb" dir="cw">
                                      <p:cBhvr>
                                        <p:cTn id="289" dur="1000" fill="hold"/>
                                        <p:tgtEl>
                                          <p:spTgt spid="43"/>
                                        </p:tgtEl>
                                        <p:attrNameLst>
                                          <p:attrName>fillcolor</p:attrName>
                                        </p:attrNameLst>
                                      </p:cBhvr>
                                      <p:to>
                                        <a:schemeClr val="accent1"/>
                                      </p:to>
                                    </p:animClr>
                                    <p:set>
                                      <p:cBhvr>
                                        <p:cTn id="290" dur="1000" fill="hold"/>
                                        <p:tgtEl>
                                          <p:spTgt spid="43"/>
                                        </p:tgtEl>
                                        <p:attrNameLst>
                                          <p:attrName>fill.type</p:attrName>
                                        </p:attrNameLst>
                                      </p:cBhvr>
                                      <p:to>
                                        <p:strVal val="solid"/>
                                      </p:to>
                                    </p:set>
                                    <p:set>
                                      <p:cBhvr>
                                        <p:cTn id="291" dur="1000" fill="hold"/>
                                        <p:tgtEl>
                                          <p:spTgt spid="43"/>
                                        </p:tgtEl>
                                        <p:attrNameLst>
                                          <p:attrName>fill.on</p:attrName>
                                        </p:attrNameLst>
                                      </p:cBhvr>
                                      <p:to>
                                        <p:strVal val="true"/>
                                      </p:to>
                                    </p:set>
                                  </p:childTnLst>
                                </p:cTn>
                              </p:par>
                            </p:childTnLst>
                          </p:cTn>
                        </p:par>
                        <p:par>
                          <p:cTn id="292" fill="hold">
                            <p:stCondLst>
                              <p:cond delay="23500"/>
                            </p:stCondLst>
                            <p:childTnLst>
                              <p:par>
                                <p:cTn id="293" presetID="1" presetClass="emph" presetSubtype="2" fill="hold" nodeType="afterEffect">
                                  <p:stCondLst>
                                    <p:cond delay="0"/>
                                  </p:stCondLst>
                                  <p:childTnLst>
                                    <p:animClr clrSpc="rgb" dir="cw">
                                      <p:cBhvr>
                                        <p:cTn id="294" dur="1000" fill="hold"/>
                                        <p:tgtEl>
                                          <p:spTgt spid="44"/>
                                        </p:tgtEl>
                                        <p:attrNameLst>
                                          <p:attrName>fillcolor</p:attrName>
                                        </p:attrNameLst>
                                      </p:cBhvr>
                                      <p:to>
                                        <a:schemeClr val="accent1"/>
                                      </p:to>
                                    </p:animClr>
                                    <p:set>
                                      <p:cBhvr>
                                        <p:cTn id="295" dur="1000" fill="hold"/>
                                        <p:tgtEl>
                                          <p:spTgt spid="44"/>
                                        </p:tgtEl>
                                        <p:attrNameLst>
                                          <p:attrName>fill.type</p:attrName>
                                        </p:attrNameLst>
                                      </p:cBhvr>
                                      <p:to>
                                        <p:strVal val="solid"/>
                                      </p:to>
                                    </p:set>
                                    <p:set>
                                      <p:cBhvr>
                                        <p:cTn id="296" dur="1000" fill="hold"/>
                                        <p:tgtEl>
                                          <p:spTgt spid="44"/>
                                        </p:tgtEl>
                                        <p:attrNameLst>
                                          <p:attrName>fill.on</p:attrName>
                                        </p:attrNameLst>
                                      </p:cBhvr>
                                      <p:to>
                                        <p:strVal val="true"/>
                                      </p:to>
                                    </p:set>
                                  </p:childTnLst>
                                </p:cTn>
                              </p:par>
                            </p:childTnLst>
                          </p:cTn>
                        </p:par>
                        <p:par>
                          <p:cTn id="297" fill="hold">
                            <p:stCondLst>
                              <p:cond delay="24500"/>
                            </p:stCondLst>
                            <p:childTnLst>
                              <p:par>
                                <p:cTn id="298" presetID="1" presetClass="emph" presetSubtype="2" fill="hold" nodeType="afterEffect">
                                  <p:stCondLst>
                                    <p:cond delay="0"/>
                                  </p:stCondLst>
                                  <p:childTnLst>
                                    <p:animClr clrSpc="rgb" dir="cw">
                                      <p:cBhvr>
                                        <p:cTn id="299" dur="1000" fill="hold"/>
                                        <p:tgtEl>
                                          <p:spTgt spid="45"/>
                                        </p:tgtEl>
                                        <p:attrNameLst>
                                          <p:attrName>fillcolor</p:attrName>
                                        </p:attrNameLst>
                                      </p:cBhvr>
                                      <p:to>
                                        <a:schemeClr val="accent1"/>
                                      </p:to>
                                    </p:animClr>
                                    <p:set>
                                      <p:cBhvr>
                                        <p:cTn id="300" dur="1000" fill="hold"/>
                                        <p:tgtEl>
                                          <p:spTgt spid="45"/>
                                        </p:tgtEl>
                                        <p:attrNameLst>
                                          <p:attrName>fill.type</p:attrName>
                                        </p:attrNameLst>
                                      </p:cBhvr>
                                      <p:to>
                                        <p:strVal val="solid"/>
                                      </p:to>
                                    </p:set>
                                    <p:set>
                                      <p:cBhvr>
                                        <p:cTn id="301" dur="1000" fill="hold"/>
                                        <p:tgtEl>
                                          <p:spTgt spid="45"/>
                                        </p:tgtEl>
                                        <p:attrNameLst>
                                          <p:attrName>fill.on</p:attrName>
                                        </p:attrNameLst>
                                      </p:cBhvr>
                                      <p:to>
                                        <p:strVal val="true"/>
                                      </p:to>
                                    </p:set>
                                  </p:childTnLst>
                                </p:cTn>
                              </p:par>
                            </p:childTnLst>
                          </p:cTn>
                        </p:par>
                        <p:par>
                          <p:cTn id="302" fill="hold">
                            <p:stCondLst>
                              <p:cond delay="25500"/>
                            </p:stCondLst>
                            <p:childTnLst>
                              <p:par>
                                <p:cTn id="303" presetID="1" presetClass="emph" presetSubtype="2" fill="hold" nodeType="afterEffect">
                                  <p:stCondLst>
                                    <p:cond delay="0"/>
                                  </p:stCondLst>
                                  <p:childTnLst>
                                    <p:animClr clrSpc="rgb" dir="cw">
                                      <p:cBhvr>
                                        <p:cTn id="304" dur="1000" fill="hold"/>
                                        <p:tgtEl>
                                          <p:spTgt spid="46"/>
                                        </p:tgtEl>
                                        <p:attrNameLst>
                                          <p:attrName>fillcolor</p:attrName>
                                        </p:attrNameLst>
                                      </p:cBhvr>
                                      <p:to>
                                        <a:schemeClr val="accent1"/>
                                      </p:to>
                                    </p:animClr>
                                    <p:set>
                                      <p:cBhvr>
                                        <p:cTn id="305" dur="1000" fill="hold"/>
                                        <p:tgtEl>
                                          <p:spTgt spid="46"/>
                                        </p:tgtEl>
                                        <p:attrNameLst>
                                          <p:attrName>fill.type</p:attrName>
                                        </p:attrNameLst>
                                      </p:cBhvr>
                                      <p:to>
                                        <p:strVal val="solid"/>
                                      </p:to>
                                    </p:set>
                                    <p:set>
                                      <p:cBhvr>
                                        <p:cTn id="306" dur="1000" fill="hold"/>
                                        <p:tgtEl>
                                          <p:spTgt spid="46"/>
                                        </p:tgtEl>
                                        <p:attrNameLst>
                                          <p:attrName>fill.on</p:attrName>
                                        </p:attrNameLst>
                                      </p:cBhvr>
                                      <p:to>
                                        <p:strVal val="true"/>
                                      </p:to>
                                    </p:set>
                                  </p:childTnLst>
                                </p:cTn>
                              </p:par>
                            </p:childTnLst>
                          </p:cTn>
                        </p:par>
                        <p:par>
                          <p:cTn id="307" fill="hold">
                            <p:stCondLst>
                              <p:cond delay="26500"/>
                            </p:stCondLst>
                            <p:childTnLst>
                              <p:par>
                                <p:cTn id="308" presetID="1" presetClass="emph" presetSubtype="2" fill="hold" nodeType="afterEffect">
                                  <p:stCondLst>
                                    <p:cond delay="0"/>
                                  </p:stCondLst>
                                  <p:childTnLst>
                                    <p:animClr clrSpc="rgb" dir="cw">
                                      <p:cBhvr>
                                        <p:cTn id="309" dur="1000" fill="hold"/>
                                        <p:tgtEl>
                                          <p:spTgt spid="47"/>
                                        </p:tgtEl>
                                        <p:attrNameLst>
                                          <p:attrName>fillcolor</p:attrName>
                                        </p:attrNameLst>
                                      </p:cBhvr>
                                      <p:to>
                                        <a:schemeClr val="accent1"/>
                                      </p:to>
                                    </p:animClr>
                                    <p:set>
                                      <p:cBhvr>
                                        <p:cTn id="310" dur="1000" fill="hold"/>
                                        <p:tgtEl>
                                          <p:spTgt spid="47"/>
                                        </p:tgtEl>
                                        <p:attrNameLst>
                                          <p:attrName>fill.type</p:attrName>
                                        </p:attrNameLst>
                                      </p:cBhvr>
                                      <p:to>
                                        <p:strVal val="solid"/>
                                      </p:to>
                                    </p:set>
                                    <p:set>
                                      <p:cBhvr>
                                        <p:cTn id="311" dur="1000" fill="hold"/>
                                        <p:tgtEl>
                                          <p:spTgt spid="47"/>
                                        </p:tgtEl>
                                        <p:attrNameLst>
                                          <p:attrName>fill.on</p:attrName>
                                        </p:attrNameLst>
                                      </p:cBhvr>
                                      <p:to>
                                        <p:strVal val="true"/>
                                      </p:to>
                                    </p:set>
                                  </p:childTnLst>
                                </p:cTn>
                              </p:par>
                            </p:childTnLst>
                          </p:cTn>
                        </p:par>
                        <p:par>
                          <p:cTn id="312" fill="hold">
                            <p:stCondLst>
                              <p:cond delay="27500"/>
                            </p:stCondLst>
                            <p:childTnLst>
                              <p:par>
                                <p:cTn id="313" presetID="1" presetClass="emph" presetSubtype="2" fill="hold" nodeType="afterEffect">
                                  <p:stCondLst>
                                    <p:cond delay="0"/>
                                  </p:stCondLst>
                                  <p:childTnLst>
                                    <p:animClr clrSpc="rgb" dir="cw">
                                      <p:cBhvr>
                                        <p:cTn id="314" dur="1000" fill="hold"/>
                                        <p:tgtEl>
                                          <p:spTgt spid="48"/>
                                        </p:tgtEl>
                                        <p:attrNameLst>
                                          <p:attrName>fillcolor</p:attrName>
                                        </p:attrNameLst>
                                      </p:cBhvr>
                                      <p:to>
                                        <a:schemeClr val="accent1"/>
                                      </p:to>
                                    </p:animClr>
                                    <p:set>
                                      <p:cBhvr>
                                        <p:cTn id="315" dur="1000" fill="hold"/>
                                        <p:tgtEl>
                                          <p:spTgt spid="48"/>
                                        </p:tgtEl>
                                        <p:attrNameLst>
                                          <p:attrName>fill.type</p:attrName>
                                        </p:attrNameLst>
                                      </p:cBhvr>
                                      <p:to>
                                        <p:strVal val="solid"/>
                                      </p:to>
                                    </p:set>
                                    <p:set>
                                      <p:cBhvr>
                                        <p:cTn id="316" dur="1000" fill="hold"/>
                                        <p:tgtEl>
                                          <p:spTgt spid="48"/>
                                        </p:tgtEl>
                                        <p:attrNameLst>
                                          <p:attrName>fill.on</p:attrName>
                                        </p:attrNameLst>
                                      </p:cBhvr>
                                      <p:to>
                                        <p:strVal val="true"/>
                                      </p:to>
                                    </p:set>
                                  </p:childTnLst>
                                </p:cTn>
                              </p:par>
                            </p:childTnLst>
                          </p:cTn>
                        </p:par>
                        <p:par>
                          <p:cTn id="317" fill="hold">
                            <p:stCondLst>
                              <p:cond delay="28500"/>
                            </p:stCondLst>
                            <p:childTnLst>
                              <p:par>
                                <p:cTn id="318" presetID="1" presetClass="emph" presetSubtype="2" fill="hold" nodeType="afterEffect">
                                  <p:stCondLst>
                                    <p:cond delay="0"/>
                                  </p:stCondLst>
                                  <p:childTnLst>
                                    <p:animClr clrSpc="rgb" dir="cw">
                                      <p:cBhvr>
                                        <p:cTn id="319" dur="1000" fill="hold"/>
                                        <p:tgtEl>
                                          <p:spTgt spid="49"/>
                                        </p:tgtEl>
                                        <p:attrNameLst>
                                          <p:attrName>fillcolor</p:attrName>
                                        </p:attrNameLst>
                                      </p:cBhvr>
                                      <p:to>
                                        <a:schemeClr val="accent1"/>
                                      </p:to>
                                    </p:animClr>
                                    <p:set>
                                      <p:cBhvr>
                                        <p:cTn id="320" dur="1000" fill="hold"/>
                                        <p:tgtEl>
                                          <p:spTgt spid="49"/>
                                        </p:tgtEl>
                                        <p:attrNameLst>
                                          <p:attrName>fill.type</p:attrName>
                                        </p:attrNameLst>
                                      </p:cBhvr>
                                      <p:to>
                                        <p:strVal val="solid"/>
                                      </p:to>
                                    </p:set>
                                    <p:set>
                                      <p:cBhvr>
                                        <p:cTn id="321" dur="1000" fill="hold"/>
                                        <p:tgtEl>
                                          <p:spTgt spid="49"/>
                                        </p:tgtEl>
                                        <p:attrNameLst>
                                          <p:attrName>fill.on</p:attrName>
                                        </p:attrNameLst>
                                      </p:cBhvr>
                                      <p:to>
                                        <p:strVal val="true"/>
                                      </p:to>
                                    </p:set>
                                  </p:childTnLst>
                                </p:cTn>
                              </p:par>
                            </p:childTnLst>
                          </p:cTn>
                        </p:par>
                        <p:par>
                          <p:cTn id="322" fill="hold">
                            <p:stCondLst>
                              <p:cond delay="29500"/>
                            </p:stCondLst>
                            <p:childTnLst>
                              <p:par>
                                <p:cTn id="323" presetID="1" presetClass="emph" presetSubtype="2" fill="hold" nodeType="afterEffect">
                                  <p:stCondLst>
                                    <p:cond delay="0"/>
                                  </p:stCondLst>
                                  <p:childTnLst>
                                    <p:animClr clrSpc="rgb" dir="cw">
                                      <p:cBhvr>
                                        <p:cTn id="324" dur="1000" fill="hold"/>
                                        <p:tgtEl>
                                          <p:spTgt spid="19"/>
                                        </p:tgtEl>
                                        <p:attrNameLst>
                                          <p:attrName>fillcolor</p:attrName>
                                        </p:attrNameLst>
                                      </p:cBhvr>
                                      <p:to>
                                        <a:schemeClr val="accent1"/>
                                      </p:to>
                                    </p:animClr>
                                    <p:set>
                                      <p:cBhvr>
                                        <p:cTn id="325" dur="1000" fill="hold"/>
                                        <p:tgtEl>
                                          <p:spTgt spid="19"/>
                                        </p:tgtEl>
                                        <p:attrNameLst>
                                          <p:attrName>fill.type</p:attrName>
                                        </p:attrNameLst>
                                      </p:cBhvr>
                                      <p:to>
                                        <p:strVal val="solid"/>
                                      </p:to>
                                    </p:set>
                                    <p:set>
                                      <p:cBhvr>
                                        <p:cTn id="326" dur="1000" fill="hold"/>
                                        <p:tgtEl>
                                          <p:spTgt spid="19"/>
                                        </p:tgtEl>
                                        <p:attrNameLst>
                                          <p:attrName>fill.on</p:attrName>
                                        </p:attrNameLst>
                                      </p:cBhvr>
                                      <p:to>
                                        <p:strVal val="true"/>
                                      </p:to>
                                    </p:set>
                                  </p:childTnLst>
                                </p:cTn>
                              </p:par>
                            </p:childTnLst>
                          </p:cTn>
                        </p:par>
                        <p:par>
                          <p:cTn id="327" fill="hold">
                            <p:stCondLst>
                              <p:cond delay="30500"/>
                            </p:stCondLst>
                            <p:childTnLst>
                              <p:par>
                                <p:cTn id="328" presetID="1" presetClass="emph" presetSubtype="2" fill="hold" nodeType="afterEffect">
                                  <p:stCondLst>
                                    <p:cond delay="0"/>
                                  </p:stCondLst>
                                  <p:childTnLst>
                                    <p:animClr clrSpc="rgb" dir="cw">
                                      <p:cBhvr>
                                        <p:cTn id="329" dur="1000" fill="hold"/>
                                        <p:tgtEl>
                                          <p:spTgt spid="50"/>
                                        </p:tgtEl>
                                        <p:attrNameLst>
                                          <p:attrName>fillcolor</p:attrName>
                                        </p:attrNameLst>
                                      </p:cBhvr>
                                      <p:to>
                                        <a:schemeClr val="accent1"/>
                                      </p:to>
                                    </p:animClr>
                                    <p:set>
                                      <p:cBhvr>
                                        <p:cTn id="330" dur="1000" fill="hold"/>
                                        <p:tgtEl>
                                          <p:spTgt spid="50"/>
                                        </p:tgtEl>
                                        <p:attrNameLst>
                                          <p:attrName>fill.type</p:attrName>
                                        </p:attrNameLst>
                                      </p:cBhvr>
                                      <p:to>
                                        <p:strVal val="solid"/>
                                      </p:to>
                                    </p:set>
                                    <p:set>
                                      <p:cBhvr>
                                        <p:cTn id="331" dur="1000" fill="hold"/>
                                        <p:tgtEl>
                                          <p:spTgt spid="50"/>
                                        </p:tgtEl>
                                        <p:attrNameLst>
                                          <p:attrName>fill.on</p:attrName>
                                        </p:attrNameLst>
                                      </p:cBhvr>
                                      <p:to>
                                        <p:strVal val="true"/>
                                      </p:to>
                                    </p:set>
                                  </p:childTnLst>
                                </p:cTn>
                              </p:par>
                            </p:childTnLst>
                          </p:cTn>
                        </p:par>
                        <p:par>
                          <p:cTn id="332" fill="hold">
                            <p:stCondLst>
                              <p:cond delay="31500"/>
                            </p:stCondLst>
                            <p:childTnLst>
                              <p:par>
                                <p:cTn id="333" presetID="7" presetClass="emph" presetSubtype="2" fill="hold" nodeType="afterEffect">
                                  <p:stCondLst>
                                    <p:cond delay="0"/>
                                  </p:stCondLst>
                                  <p:childTnLst>
                                    <p:animClr clrSpc="rgb" dir="cw">
                                      <p:cBhvr>
                                        <p:cTn id="334" dur="2000" fill="hold"/>
                                        <p:tgtEl>
                                          <p:spTgt spid="85"/>
                                        </p:tgtEl>
                                        <p:attrNameLst>
                                          <p:attrName>stroke.color</p:attrName>
                                        </p:attrNameLst>
                                      </p:cBhvr>
                                      <p:to>
                                        <a:schemeClr val="accent1"/>
                                      </p:to>
                                    </p:animClr>
                                    <p:set>
                                      <p:cBhvr>
                                        <p:cTn id="335" dur="2000" fill="hold"/>
                                        <p:tgtEl>
                                          <p:spTgt spid="85"/>
                                        </p:tgtEl>
                                        <p:attrNameLst>
                                          <p:attrName>stroke.on</p:attrName>
                                        </p:attrNameLst>
                                      </p:cBhvr>
                                      <p:to>
                                        <p:strVal val="true"/>
                                      </p:to>
                                    </p:set>
                                  </p:childTnLst>
                                </p:cTn>
                              </p:par>
                            </p:childTnLst>
                          </p:cTn>
                        </p:par>
                      </p:childTnLst>
                    </p:cTn>
                  </p:par>
                  <p:par>
                    <p:cTn id="336" fill="hold">
                      <p:stCondLst>
                        <p:cond delay="indefinite"/>
                      </p:stCondLst>
                      <p:childTnLst>
                        <p:par>
                          <p:cTn id="337" fill="hold">
                            <p:stCondLst>
                              <p:cond delay="0"/>
                            </p:stCondLst>
                            <p:childTnLst>
                              <p:par>
                                <p:cTn id="338" presetID="26" presetClass="emph" presetSubtype="0" fill="remove" grpId="0" nodeType="clickEffect">
                                  <p:stCondLst>
                                    <p:cond delay="0"/>
                                  </p:stCondLst>
                                  <p:childTnLst>
                                    <p:animEffect transition="out" filter="fade">
                                      <p:cBhvr>
                                        <p:cTn id="339" dur="500" tmFilter="0, 0; .2, .5; .8, .5; 1, 0"/>
                                        <p:tgtEl>
                                          <p:spTgt spid="89"/>
                                        </p:tgtEl>
                                      </p:cBhvr>
                                    </p:animEffect>
                                    <p:animScale>
                                      <p:cBhvr>
                                        <p:cTn id="340" dur="250" autoRev="1" fill="hold"/>
                                        <p:tgtEl>
                                          <p:spTgt spid="89"/>
                                        </p:tgtEl>
                                      </p:cBhvr>
                                      <p:by x="105000" y="105000"/>
                                    </p:animScale>
                                  </p:childTnLst>
                                </p:cTn>
                              </p:par>
                            </p:childTnLst>
                          </p:cTn>
                        </p:par>
                        <p:par>
                          <p:cTn id="341" fill="hold">
                            <p:stCondLst>
                              <p:cond delay="500"/>
                            </p:stCondLst>
                            <p:childTnLst>
                              <p:par>
                                <p:cTn id="342" presetID="7" presetClass="emph" presetSubtype="2" fill="hold" nodeType="afterEffect">
                                  <p:stCondLst>
                                    <p:cond delay="0"/>
                                  </p:stCondLst>
                                  <p:childTnLst>
                                    <p:animClr clrSpc="rgb" dir="cw">
                                      <p:cBhvr>
                                        <p:cTn id="343" dur="2000" fill="hold"/>
                                        <p:tgtEl>
                                          <p:spTgt spid="85"/>
                                        </p:tgtEl>
                                        <p:attrNameLst>
                                          <p:attrName>stroke.color</p:attrName>
                                        </p:attrNameLst>
                                      </p:cBhvr>
                                      <p:to>
                                        <a:srgbClr val="B9CDE5"/>
                                      </p:to>
                                    </p:animClr>
                                    <p:set>
                                      <p:cBhvr>
                                        <p:cTn id="344" dur="2000" fill="hold"/>
                                        <p:tgtEl>
                                          <p:spTgt spid="85"/>
                                        </p:tgtEl>
                                        <p:attrNameLst>
                                          <p:attrName>stroke.on</p:attrName>
                                        </p:attrNameLst>
                                      </p:cBhvr>
                                      <p:to>
                                        <p:strVal val="true"/>
                                      </p:to>
                                    </p:set>
                                  </p:childTnLst>
                                </p:cTn>
                              </p:par>
                              <p:par>
                                <p:cTn id="345" presetID="7" presetClass="emph" presetSubtype="2" fill="hold" nodeType="withEffect">
                                  <p:stCondLst>
                                    <p:cond delay="0"/>
                                  </p:stCondLst>
                                  <p:childTnLst>
                                    <p:animClr clrSpc="rgb" dir="cw">
                                      <p:cBhvr>
                                        <p:cTn id="346" dur="2000" fill="hold"/>
                                        <p:tgtEl>
                                          <p:spTgt spid="24"/>
                                        </p:tgtEl>
                                        <p:attrNameLst>
                                          <p:attrName>stroke.color</p:attrName>
                                        </p:attrNameLst>
                                      </p:cBhvr>
                                      <p:to>
                                        <a:srgbClr val="B9CDE5"/>
                                      </p:to>
                                    </p:animClr>
                                    <p:set>
                                      <p:cBhvr>
                                        <p:cTn id="347" dur="2000" fill="hold"/>
                                        <p:tgtEl>
                                          <p:spTgt spid="24"/>
                                        </p:tgtEl>
                                        <p:attrNameLst>
                                          <p:attrName>stroke.on</p:attrName>
                                        </p:attrNameLst>
                                      </p:cBhvr>
                                      <p:to>
                                        <p:strVal val="true"/>
                                      </p:to>
                                    </p:set>
                                  </p:childTnLst>
                                </p:cTn>
                              </p:par>
                              <p:par>
                                <p:cTn id="348" presetID="7" presetClass="emph" presetSubtype="2" fill="hold" nodeType="withEffect">
                                  <p:stCondLst>
                                    <p:cond delay="0"/>
                                  </p:stCondLst>
                                  <p:childTnLst>
                                    <p:animClr clrSpc="rgb" dir="cw">
                                      <p:cBhvr>
                                        <p:cTn id="349" dur="2000" fill="hold"/>
                                        <p:tgtEl>
                                          <p:spTgt spid="23"/>
                                        </p:tgtEl>
                                        <p:attrNameLst>
                                          <p:attrName>stroke.color</p:attrName>
                                        </p:attrNameLst>
                                      </p:cBhvr>
                                      <p:to>
                                        <a:srgbClr val="B9CDE5"/>
                                      </p:to>
                                    </p:animClr>
                                    <p:set>
                                      <p:cBhvr>
                                        <p:cTn id="350" dur="2000" fill="hold"/>
                                        <p:tgtEl>
                                          <p:spTgt spid="23"/>
                                        </p:tgtEl>
                                        <p:attrNameLst>
                                          <p:attrName>stroke.on</p:attrName>
                                        </p:attrNameLst>
                                      </p:cBhvr>
                                      <p:to>
                                        <p:strVal val="true"/>
                                      </p:to>
                                    </p:set>
                                  </p:childTnLst>
                                </p:cTn>
                              </p:par>
                            </p:childTnLst>
                          </p:cTn>
                        </p:par>
                      </p:childTnLst>
                    </p:cTn>
                  </p:par>
                  <p:par>
                    <p:cTn id="351" fill="hold">
                      <p:stCondLst>
                        <p:cond delay="indefinite"/>
                      </p:stCondLst>
                      <p:childTnLst>
                        <p:par>
                          <p:cTn id="352" fill="hold">
                            <p:stCondLst>
                              <p:cond delay="0"/>
                            </p:stCondLst>
                            <p:childTnLst>
                              <p:par>
                                <p:cTn id="353" presetID="26" presetClass="emph" presetSubtype="0" fill="remove" grpId="0" nodeType="clickEffect">
                                  <p:stCondLst>
                                    <p:cond delay="0"/>
                                  </p:stCondLst>
                                  <p:childTnLst>
                                    <p:animEffect transition="out" filter="fade">
                                      <p:cBhvr>
                                        <p:cTn id="354" dur="500" tmFilter="0, 0; .2, .5; .8, .5; 1, 0"/>
                                        <p:tgtEl>
                                          <p:spTgt spid="97"/>
                                        </p:tgtEl>
                                      </p:cBhvr>
                                    </p:animEffect>
                                    <p:animScale>
                                      <p:cBhvr>
                                        <p:cTn id="355" dur="250" autoRev="1" fill="hold"/>
                                        <p:tgtEl>
                                          <p:spTgt spid="97"/>
                                        </p:tgtEl>
                                      </p:cBhvr>
                                      <p:by x="105000" y="105000"/>
                                    </p:animScale>
                                  </p:childTnLst>
                                </p:cTn>
                              </p:par>
                            </p:childTnLst>
                          </p:cTn>
                        </p:par>
                      </p:childTnLst>
                    </p:cTn>
                  </p:par>
                  <p:par>
                    <p:cTn id="356" fill="hold">
                      <p:stCondLst>
                        <p:cond delay="indefinite"/>
                      </p:stCondLst>
                      <p:childTnLst>
                        <p:par>
                          <p:cTn id="357" fill="hold">
                            <p:stCondLst>
                              <p:cond delay="0"/>
                            </p:stCondLst>
                            <p:childTnLst>
                              <p:par>
                                <p:cTn id="358" presetID="26" presetClass="emph" presetSubtype="0" fill="remove" grpId="0" nodeType="clickEffect">
                                  <p:stCondLst>
                                    <p:cond delay="0"/>
                                  </p:stCondLst>
                                  <p:childTnLst>
                                    <p:animEffect transition="out" filter="fade">
                                      <p:cBhvr>
                                        <p:cTn id="359" dur="500" tmFilter="0, 0; .2, .5; .8, .5; 1, 0"/>
                                        <p:tgtEl>
                                          <p:spTgt spid="98"/>
                                        </p:tgtEl>
                                      </p:cBhvr>
                                    </p:animEffect>
                                    <p:animScale>
                                      <p:cBhvr>
                                        <p:cTn id="360" dur="250" autoRev="1" fill="hold"/>
                                        <p:tgtEl>
                                          <p:spTgt spid="9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3" grpId="1" animBg="1"/>
      <p:bldP spid="75" grpId="0" animBg="1"/>
      <p:bldP spid="84" grpId="0" animBg="1"/>
      <p:bldP spid="88" grpId="0" animBg="1"/>
      <p:bldP spid="89" grpId="0" animBg="1"/>
      <p:bldP spid="97" grpId="0" animBg="1"/>
      <p:bldP spid="9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093113"/>
            <a:ext cx="8229600" cy="5334000"/>
          </a:xfrm>
        </p:spPr>
        <p:txBody>
          <a:bodyPr>
            <a:noAutofit/>
          </a:bodyPr>
          <a:lstStyle/>
          <a:p>
            <a:pPr>
              <a:spcBef>
                <a:spcPts val="0"/>
              </a:spcBef>
              <a:buNone/>
              <a:defRPr/>
            </a:pPr>
            <a:r>
              <a:rPr lang="en-US" sz="1950" i="1" dirty="0" smtClean="0"/>
              <a:t>Utilizing the storage tank, a generator could provide quick, grid</a:t>
            </a:r>
          </a:p>
          <a:p>
            <a:pPr>
              <a:spcBef>
                <a:spcPts val="0"/>
              </a:spcBef>
              <a:buNone/>
              <a:defRPr/>
            </a:pPr>
            <a:r>
              <a:rPr lang="en-US" sz="1950" i="1" dirty="0" err="1" smtClean="0"/>
              <a:t>dispatchable</a:t>
            </a:r>
            <a:r>
              <a:rPr lang="en-US" sz="1950" i="1" dirty="0" smtClean="0"/>
              <a:t>, regulation </a:t>
            </a:r>
            <a:r>
              <a:rPr lang="en-US" sz="1950" i="1" dirty="0"/>
              <a:t>up/down capability </a:t>
            </a:r>
            <a:r>
              <a:rPr lang="en-US" sz="1600" i="1" dirty="0" smtClean="0"/>
              <a:t>(</a:t>
            </a:r>
            <a:r>
              <a:rPr lang="en-US" sz="1600" i="1" dirty="0"/>
              <a:t>under </a:t>
            </a:r>
            <a:r>
              <a:rPr lang="en-US" sz="1600" i="1" dirty="0" smtClean="0"/>
              <a:t>ten minutes</a:t>
            </a:r>
            <a:r>
              <a:rPr lang="en-US" sz="1600" i="1" dirty="0"/>
              <a:t>) </a:t>
            </a:r>
            <a:r>
              <a:rPr lang="en-US" sz="1950" i="1" dirty="0"/>
              <a:t>through </a:t>
            </a:r>
            <a:r>
              <a:rPr lang="en-US" sz="1950" i="1" dirty="0" smtClean="0"/>
              <a:t>simple</a:t>
            </a:r>
          </a:p>
          <a:p>
            <a:pPr>
              <a:spcBef>
                <a:spcPts val="0"/>
              </a:spcBef>
              <a:buNone/>
              <a:defRPr/>
            </a:pPr>
            <a:r>
              <a:rPr lang="en-US" sz="1950" i="1" dirty="0" smtClean="0"/>
              <a:t>pump adjustment of water flowing out of the tank </a:t>
            </a:r>
            <a:r>
              <a:rPr lang="en-US" sz="1600" i="1" dirty="0" smtClean="0"/>
              <a:t>(ideal for renewable integration)</a:t>
            </a:r>
            <a:r>
              <a:rPr lang="en-US" sz="1950" i="1" dirty="0" smtClean="0"/>
              <a:t>.</a:t>
            </a:r>
          </a:p>
          <a:p>
            <a:pPr>
              <a:spcBef>
                <a:spcPts val="0"/>
              </a:spcBef>
              <a:buNone/>
              <a:defRPr/>
            </a:pPr>
            <a:endParaRPr lang="en-US" sz="2000" i="1" dirty="0"/>
          </a:p>
          <a:p>
            <a:pPr>
              <a:buFont typeface="Arial" pitchFamily="34" charset="0"/>
              <a:buNone/>
              <a:defRPr/>
            </a:pPr>
            <a:endParaRPr lang="en-US" sz="2000" i="1" dirty="0" smtClean="0"/>
          </a:p>
        </p:txBody>
      </p:sp>
      <p:sp>
        <p:nvSpPr>
          <p:cNvPr id="6147" name="Rectangle 6"/>
          <p:cNvSpPr>
            <a:spLocks noGrp="1" noChangeArrowheads="1"/>
          </p:cNvSpPr>
          <p:nvPr>
            <p:ph type="title"/>
          </p:nvPr>
        </p:nvSpPr>
        <p:spPr>
          <a:xfrm>
            <a:off x="9525" y="152400"/>
            <a:ext cx="8229600" cy="990600"/>
          </a:xfrm>
        </p:spPr>
        <p:txBody>
          <a:bodyPr/>
          <a:lstStyle/>
          <a:p>
            <a:pPr eaLnBrk="1" hangingPunct="1"/>
            <a:r>
              <a:rPr lang="en-US" sz="3600" dirty="0" smtClean="0"/>
              <a:t>Generation Storage™</a:t>
            </a:r>
          </a:p>
        </p:txBody>
      </p:sp>
      <p:grpSp>
        <p:nvGrpSpPr>
          <p:cNvPr id="14" name="Group 80"/>
          <p:cNvGrpSpPr>
            <a:grpSpLocks/>
          </p:cNvGrpSpPr>
          <p:nvPr/>
        </p:nvGrpSpPr>
        <p:grpSpPr bwMode="auto">
          <a:xfrm>
            <a:off x="471485" y="2343009"/>
            <a:ext cx="7796213" cy="3893074"/>
            <a:chOff x="661988" y="2103506"/>
            <a:chExt cx="7796212" cy="4238559"/>
          </a:xfrm>
        </p:grpSpPr>
        <p:grpSp>
          <p:nvGrpSpPr>
            <p:cNvPr id="17" name="Group 86"/>
            <p:cNvGrpSpPr>
              <a:grpSpLocks/>
            </p:cNvGrpSpPr>
            <p:nvPr/>
          </p:nvGrpSpPr>
          <p:grpSpPr bwMode="auto">
            <a:xfrm>
              <a:off x="661988" y="2103506"/>
              <a:ext cx="7796212" cy="4238559"/>
              <a:chOff x="533401" y="1684338"/>
              <a:chExt cx="7796212" cy="4237454"/>
            </a:xfrm>
          </p:grpSpPr>
          <p:sp>
            <p:nvSpPr>
              <p:cNvPr id="20" name="Rectangle 2"/>
              <p:cNvSpPr>
                <a:spLocks noChangeArrowheads="1"/>
              </p:cNvSpPr>
              <p:nvPr/>
            </p:nvSpPr>
            <p:spPr bwMode="auto">
              <a:xfrm>
                <a:off x="1219200" y="1757363"/>
                <a:ext cx="7019925" cy="3544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 name="Line 3"/>
              <p:cNvSpPr>
                <a:spLocks noChangeShapeType="1"/>
              </p:cNvSpPr>
              <p:nvPr/>
            </p:nvSpPr>
            <p:spPr bwMode="auto">
              <a:xfrm>
                <a:off x="1219200" y="4711700"/>
                <a:ext cx="7019925" cy="1588"/>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 name="Line 4"/>
              <p:cNvSpPr>
                <a:spLocks noChangeShapeType="1"/>
              </p:cNvSpPr>
              <p:nvPr/>
            </p:nvSpPr>
            <p:spPr bwMode="auto">
              <a:xfrm>
                <a:off x="1219200" y="4121150"/>
                <a:ext cx="7019925" cy="1588"/>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 name="Line 5"/>
              <p:cNvSpPr>
                <a:spLocks noChangeShapeType="1"/>
              </p:cNvSpPr>
              <p:nvPr/>
            </p:nvSpPr>
            <p:spPr bwMode="auto">
              <a:xfrm>
                <a:off x="1219200" y="3530600"/>
                <a:ext cx="7019925" cy="1588"/>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 name="Line 6"/>
              <p:cNvSpPr>
                <a:spLocks noChangeShapeType="1"/>
              </p:cNvSpPr>
              <p:nvPr/>
            </p:nvSpPr>
            <p:spPr bwMode="auto">
              <a:xfrm>
                <a:off x="1219200" y="2938463"/>
                <a:ext cx="7019925" cy="1587"/>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 name="Line 8"/>
              <p:cNvSpPr>
                <a:spLocks noChangeShapeType="1"/>
              </p:cNvSpPr>
              <p:nvPr/>
            </p:nvSpPr>
            <p:spPr bwMode="auto">
              <a:xfrm>
                <a:off x="1219200" y="1757363"/>
                <a:ext cx="7019925" cy="1587"/>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 name="Line 20"/>
              <p:cNvSpPr>
                <a:spLocks noChangeShapeType="1"/>
              </p:cNvSpPr>
              <p:nvPr/>
            </p:nvSpPr>
            <p:spPr bwMode="auto">
              <a:xfrm>
                <a:off x="8239125" y="1757363"/>
                <a:ext cx="1588" cy="3544887"/>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 name="Rectangle 21"/>
              <p:cNvSpPr>
                <a:spLocks noChangeArrowheads="1"/>
              </p:cNvSpPr>
              <p:nvPr/>
            </p:nvSpPr>
            <p:spPr bwMode="auto">
              <a:xfrm>
                <a:off x="1219200" y="1757363"/>
                <a:ext cx="7019925" cy="3544887"/>
              </a:xfrm>
              <a:prstGeom prst="rect">
                <a:avLst/>
              </a:prstGeom>
              <a:noFill/>
              <a:ln w="222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 name="Freeform 22"/>
              <p:cNvSpPr>
                <a:spLocks/>
              </p:cNvSpPr>
              <p:nvPr/>
            </p:nvSpPr>
            <p:spPr bwMode="auto">
              <a:xfrm>
                <a:off x="1219200" y="2438400"/>
                <a:ext cx="7019925" cy="2863850"/>
              </a:xfrm>
              <a:custGeom>
                <a:avLst/>
                <a:gdLst>
                  <a:gd name="T0" fmla="*/ 0 w 8844"/>
                  <a:gd name="T1" fmla="*/ 2147483647 h 3609"/>
                  <a:gd name="T2" fmla="*/ 0 w 8844"/>
                  <a:gd name="T3" fmla="*/ 0 h 3609"/>
                  <a:gd name="T4" fmla="*/ 2147483647 w 8844"/>
                  <a:gd name="T5" fmla="*/ 2147483647 h 3609"/>
                  <a:gd name="T6" fmla="*/ 2147483647 w 8844"/>
                  <a:gd name="T7" fmla="*/ 2147483647 h 3609"/>
                  <a:gd name="T8" fmla="*/ 2147483647 w 8844"/>
                  <a:gd name="T9" fmla="*/ 2147483647 h 3609"/>
                  <a:gd name="T10" fmla="*/ 2147483647 w 8844"/>
                  <a:gd name="T11" fmla="*/ 2147483647 h 3609"/>
                  <a:gd name="T12" fmla="*/ 2147483647 w 8844"/>
                  <a:gd name="T13" fmla="*/ 2147483647 h 3609"/>
                  <a:gd name="T14" fmla="*/ 2147483647 w 8844"/>
                  <a:gd name="T15" fmla="*/ 2147483647 h 3609"/>
                  <a:gd name="T16" fmla="*/ 2147483647 w 8844"/>
                  <a:gd name="T17" fmla="*/ 2147483647 h 3609"/>
                  <a:gd name="T18" fmla="*/ 2147483647 w 8844"/>
                  <a:gd name="T19" fmla="*/ 2147483647 h 3609"/>
                  <a:gd name="T20" fmla="*/ 2147483647 w 8844"/>
                  <a:gd name="T21" fmla="*/ 2147483647 h 3609"/>
                  <a:gd name="T22" fmla="*/ 2147483647 w 8844"/>
                  <a:gd name="T23" fmla="*/ 2147483647 h 3609"/>
                  <a:gd name="T24" fmla="*/ 2147483647 w 8844"/>
                  <a:gd name="T25" fmla="*/ 2147483647 h 3609"/>
                  <a:gd name="T26" fmla="*/ 2147483647 w 8844"/>
                  <a:gd name="T27" fmla="*/ 2147483647 h 3609"/>
                  <a:gd name="T28" fmla="*/ 2147483647 w 8844"/>
                  <a:gd name="T29" fmla="*/ 2147483647 h 3609"/>
                  <a:gd name="T30" fmla="*/ 2147483647 w 8844"/>
                  <a:gd name="T31" fmla="*/ 2147483647 h 3609"/>
                  <a:gd name="T32" fmla="*/ 2147483647 w 8844"/>
                  <a:gd name="T33" fmla="*/ 2147483647 h 3609"/>
                  <a:gd name="T34" fmla="*/ 2147483647 w 8844"/>
                  <a:gd name="T35" fmla="*/ 2147483647 h 3609"/>
                  <a:gd name="T36" fmla="*/ 2147483647 w 8844"/>
                  <a:gd name="T37" fmla="*/ 2147483647 h 3609"/>
                  <a:gd name="T38" fmla="*/ 2147483647 w 8844"/>
                  <a:gd name="T39" fmla="*/ 2147483647 h 3609"/>
                  <a:gd name="T40" fmla="*/ 2147483647 w 8844"/>
                  <a:gd name="T41" fmla="*/ 2147483647 h 3609"/>
                  <a:gd name="T42" fmla="*/ 2147483647 w 8844"/>
                  <a:gd name="T43" fmla="*/ 2147483647 h 3609"/>
                  <a:gd name="T44" fmla="*/ 2147483647 w 8844"/>
                  <a:gd name="T45" fmla="*/ 2147483647 h 3609"/>
                  <a:gd name="T46" fmla="*/ 2147483647 w 8844"/>
                  <a:gd name="T47" fmla="*/ 2147483647 h 3609"/>
                  <a:gd name="T48" fmla="*/ 2147483647 w 8844"/>
                  <a:gd name="T49" fmla="*/ 2147483647 h 3609"/>
                  <a:gd name="T50" fmla="*/ 2147483647 w 8844"/>
                  <a:gd name="T51" fmla="*/ 2147483647 h 3609"/>
                  <a:gd name="T52" fmla="*/ 0 w 8844"/>
                  <a:gd name="T53" fmla="*/ 2147483647 h 360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844"/>
                  <a:gd name="T82" fmla="*/ 0 h 3609"/>
                  <a:gd name="T83" fmla="*/ 8844 w 8844"/>
                  <a:gd name="T84" fmla="*/ 3609 h 3609"/>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844" h="3609">
                    <a:moveTo>
                      <a:pt x="0" y="3609"/>
                    </a:moveTo>
                    <a:lnTo>
                      <a:pt x="0" y="0"/>
                    </a:lnTo>
                    <a:lnTo>
                      <a:pt x="736" y="115"/>
                    </a:lnTo>
                    <a:lnTo>
                      <a:pt x="1475" y="268"/>
                    </a:lnTo>
                    <a:lnTo>
                      <a:pt x="2211" y="456"/>
                    </a:lnTo>
                    <a:lnTo>
                      <a:pt x="2948" y="677"/>
                    </a:lnTo>
                    <a:lnTo>
                      <a:pt x="3684" y="930"/>
                    </a:lnTo>
                    <a:lnTo>
                      <a:pt x="4423" y="1212"/>
                    </a:lnTo>
                    <a:lnTo>
                      <a:pt x="5159" y="1523"/>
                    </a:lnTo>
                    <a:lnTo>
                      <a:pt x="5896" y="1858"/>
                    </a:lnTo>
                    <a:lnTo>
                      <a:pt x="6632" y="2217"/>
                    </a:lnTo>
                    <a:lnTo>
                      <a:pt x="7371" y="2599"/>
                    </a:lnTo>
                    <a:lnTo>
                      <a:pt x="8107" y="3001"/>
                    </a:lnTo>
                    <a:lnTo>
                      <a:pt x="8844" y="3421"/>
                    </a:lnTo>
                    <a:lnTo>
                      <a:pt x="8844" y="3609"/>
                    </a:lnTo>
                    <a:lnTo>
                      <a:pt x="8107" y="3609"/>
                    </a:lnTo>
                    <a:lnTo>
                      <a:pt x="7371" y="3609"/>
                    </a:lnTo>
                    <a:lnTo>
                      <a:pt x="6632" y="3609"/>
                    </a:lnTo>
                    <a:lnTo>
                      <a:pt x="5896" y="3609"/>
                    </a:lnTo>
                    <a:lnTo>
                      <a:pt x="5159" y="3609"/>
                    </a:lnTo>
                    <a:lnTo>
                      <a:pt x="4423" y="3609"/>
                    </a:lnTo>
                    <a:lnTo>
                      <a:pt x="3684" y="3609"/>
                    </a:lnTo>
                    <a:lnTo>
                      <a:pt x="2948" y="3609"/>
                    </a:lnTo>
                    <a:lnTo>
                      <a:pt x="2211" y="3609"/>
                    </a:lnTo>
                    <a:lnTo>
                      <a:pt x="1475" y="3609"/>
                    </a:lnTo>
                    <a:lnTo>
                      <a:pt x="736" y="3609"/>
                    </a:lnTo>
                    <a:lnTo>
                      <a:pt x="0" y="3609"/>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23"/>
              <p:cNvSpPr>
                <a:spLocks/>
              </p:cNvSpPr>
              <p:nvPr/>
            </p:nvSpPr>
            <p:spPr bwMode="auto">
              <a:xfrm>
                <a:off x="1219201" y="2438283"/>
                <a:ext cx="7019924" cy="2716306"/>
              </a:xfrm>
              <a:custGeom>
                <a:avLst/>
                <a:gdLst/>
                <a:ahLst/>
                <a:cxnLst>
                  <a:cxn ang="0">
                    <a:pos x="0" y="0"/>
                  </a:cxn>
                  <a:cxn ang="0">
                    <a:pos x="0" y="0"/>
                  </a:cxn>
                  <a:cxn ang="0">
                    <a:pos x="736" y="115"/>
                  </a:cxn>
                  <a:cxn ang="0">
                    <a:pos x="1475" y="268"/>
                  </a:cxn>
                  <a:cxn ang="0">
                    <a:pos x="2211" y="456"/>
                  </a:cxn>
                  <a:cxn ang="0">
                    <a:pos x="2948" y="630"/>
                  </a:cxn>
                  <a:cxn ang="0">
                    <a:pos x="3684" y="630"/>
                  </a:cxn>
                  <a:cxn ang="0">
                    <a:pos x="4423" y="630"/>
                  </a:cxn>
                  <a:cxn ang="0">
                    <a:pos x="5159" y="630"/>
                  </a:cxn>
                  <a:cxn ang="0">
                    <a:pos x="5896" y="630"/>
                  </a:cxn>
                  <a:cxn ang="0">
                    <a:pos x="6632" y="630"/>
                  </a:cxn>
                  <a:cxn ang="0">
                    <a:pos x="7371" y="630"/>
                  </a:cxn>
                  <a:cxn ang="0">
                    <a:pos x="8107" y="630"/>
                  </a:cxn>
                  <a:cxn ang="0">
                    <a:pos x="8844" y="630"/>
                  </a:cxn>
                  <a:cxn ang="0">
                    <a:pos x="8844" y="3421"/>
                  </a:cxn>
                  <a:cxn ang="0">
                    <a:pos x="8107" y="3001"/>
                  </a:cxn>
                  <a:cxn ang="0">
                    <a:pos x="7371" y="2599"/>
                  </a:cxn>
                  <a:cxn ang="0">
                    <a:pos x="6632" y="2217"/>
                  </a:cxn>
                  <a:cxn ang="0">
                    <a:pos x="5896" y="1858"/>
                  </a:cxn>
                  <a:cxn ang="0">
                    <a:pos x="5159" y="1523"/>
                  </a:cxn>
                  <a:cxn ang="0">
                    <a:pos x="4423" y="1212"/>
                  </a:cxn>
                  <a:cxn ang="0">
                    <a:pos x="3684" y="930"/>
                  </a:cxn>
                  <a:cxn ang="0">
                    <a:pos x="2948" y="677"/>
                  </a:cxn>
                  <a:cxn ang="0">
                    <a:pos x="2211" y="456"/>
                  </a:cxn>
                  <a:cxn ang="0">
                    <a:pos x="1475" y="268"/>
                  </a:cxn>
                  <a:cxn ang="0">
                    <a:pos x="736" y="115"/>
                  </a:cxn>
                  <a:cxn ang="0">
                    <a:pos x="0" y="0"/>
                  </a:cxn>
                </a:cxnLst>
                <a:rect l="0" t="0" r="r" b="b"/>
                <a:pathLst>
                  <a:path w="8844" h="3421">
                    <a:moveTo>
                      <a:pt x="0" y="0"/>
                    </a:moveTo>
                    <a:lnTo>
                      <a:pt x="0" y="0"/>
                    </a:lnTo>
                    <a:lnTo>
                      <a:pt x="736" y="115"/>
                    </a:lnTo>
                    <a:lnTo>
                      <a:pt x="1475" y="268"/>
                    </a:lnTo>
                    <a:lnTo>
                      <a:pt x="2211" y="456"/>
                    </a:lnTo>
                    <a:lnTo>
                      <a:pt x="2948" y="630"/>
                    </a:lnTo>
                    <a:lnTo>
                      <a:pt x="3684" y="630"/>
                    </a:lnTo>
                    <a:lnTo>
                      <a:pt x="4423" y="630"/>
                    </a:lnTo>
                    <a:lnTo>
                      <a:pt x="5159" y="630"/>
                    </a:lnTo>
                    <a:lnTo>
                      <a:pt x="5896" y="630"/>
                    </a:lnTo>
                    <a:lnTo>
                      <a:pt x="6632" y="630"/>
                    </a:lnTo>
                    <a:lnTo>
                      <a:pt x="7371" y="630"/>
                    </a:lnTo>
                    <a:lnTo>
                      <a:pt x="8107" y="630"/>
                    </a:lnTo>
                    <a:lnTo>
                      <a:pt x="8844" y="630"/>
                    </a:lnTo>
                    <a:lnTo>
                      <a:pt x="8844" y="3421"/>
                    </a:lnTo>
                    <a:lnTo>
                      <a:pt x="8107" y="3001"/>
                    </a:lnTo>
                    <a:lnTo>
                      <a:pt x="7371" y="2599"/>
                    </a:lnTo>
                    <a:lnTo>
                      <a:pt x="6632" y="2217"/>
                    </a:lnTo>
                    <a:lnTo>
                      <a:pt x="5896" y="1858"/>
                    </a:lnTo>
                    <a:lnTo>
                      <a:pt x="5159" y="1523"/>
                    </a:lnTo>
                    <a:lnTo>
                      <a:pt x="4423" y="1212"/>
                    </a:lnTo>
                    <a:lnTo>
                      <a:pt x="3684" y="930"/>
                    </a:lnTo>
                    <a:lnTo>
                      <a:pt x="2948" y="677"/>
                    </a:lnTo>
                    <a:lnTo>
                      <a:pt x="2211" y="456"/>
                    </a:lnTo>
                    <a:lnTo>
                      <a:pt x="1475" y="268"/>
                    </a:lnTo>
                    <a:lnTo>
                      <a:pt x="736" y="115"/>
                    </a:lnTo>
                    <a:lnTo>
                      <a:pt x="0" y="0"/>
                    </a:lnTo>
                    <a:close/>
                  </a:path>
                </a:pathLst>
              </a:custGeom>
              <a:solidFill>
                <a:schemeClr val="tx2">
                  <a:lumMod val="40000"/>
                  <a:lumOff val="60000"/>
                </a:schemeClr>
              </a:solidFill>
              <a:ln w="9525">
                <a:noFill/>
                <a:round/>
                <a:headEnd/>
                <a:tailEnd/>
              </a:ln>
            </p:spPr>
            <p:txBody>
              <a:bodyPr/>
              <a:lstStyle/>
              <a:p>
                <a:pPr>
                  <a:defRPr/>
                </a:pPr>
                <a:endParaRPr lang="en-US" dirty="0">
                  <a:ea typeface="ＭＳ Ｐゴシック"/>
                </a:endParaRPr>
              </a:p>
            </p:txBody>
          </p:sp>
          <p:sp>
            <p:nvSpPr>
              <p:cNvPr id="30" name="Freeform 24"/>
              <p:cNvSpPr>
                <a:spLocks/>
              </p:cNvSpPr>
              <p:nvPr/>
            </p:nvSpPr>
            <p:spPr bwMode="auto">
              <a:xfrm>
                <a:off x="1219201" y="2438283"/>
                <a:ext cx="7019924" cy="499371"/>
              </a:xfrm>
              <a:custGeom>
                <a:avLst/>
                <a:gdLst/>
                <a:ahLst/>
                <a:cxnLst>
                  <a:cxn ang="0">
                    <a:pos x="0" y="0"/>
                  </a:cxn>
                  <a:cxn ang="0">
                    <a:pos x="0" y="0"/>
                  </a:cxn>
                  <a:cxn ang="0">
                    <a:pos x="736" y="115"/>
                  </a:cxn>
                  <a:cxn ang="0">
                    <a:pos x="1475" y="115"/>
                  </a:cxn>
                  <a:cxn ang="0">
                    <a:pos x="2211" y="115"/>
                  </a:cxn>
                  <a:cxn ang="0">
                    <a:pos x="2948" y="115"/>
                  </a:cxn>
                  <a:cxn ang="0">
                    <a:pos x="3684" y="115"/>
                  </a:cxn>
                  <a:cxn ang="0">
                    <a:pos x="4423" y="115"/>
                  </a:cxn>
                  <a:cxn ang="0">
                    <a:pos x="5159" y="115"/>
                  </a:cxn>
                  <a:cxn ang="0">
                    <a:pos x="5896" y="115"/>
                  </a:cxn>
                  <a:cxn ang="0">
                    <a:pos x="6632" y="115"/>
                  </a:cxn>
                  <a:cxn ang="0">
                    <a:pos x="7371" y="115"/>
                  </a:cxn>
                  <a:cxn ang="0">
                    <a:pos x="8107" y="115"/>
                  </a:cxn>
                  <a:cxn ang="0">
                    <a:pos x="8844" y="115"/>
                  </a:cxn>
                  <a:cxn ang="0">
                    <a:pos x="8844" y="630"/>
                  </a:cxn>
                  <a:cxn ang="0">
                    <a:pos x="8107" y="630"/>
                  </a:cxn>
                  <a:cxn ang="0">
                    <a:pos x="7371" y="630"/>
                  </a:cxn>
                  <a:cxn ang="0">
                    <a:pos x="6632" y="630"/>
                  </a:cxn>
                  <a:cxn ang="0">
                    <a:pos x="5896" y="630"/>
                  </a:cxn>
                  <a:cxn ang="0">
                    <a:pos x="5159" y="630"/>
                  </a:cxn>
                  <a:cxn ang="0">
                    <a:pos x="4423" y="630"/>
                  </a:cxn>
                  <a:cxn ang="0">
                    <a:pos x="3684" y="630"/>
                  </a:cxn>
                  <a:cxn ang="0">
                    <a:pos x="2948" y="630"/>
                  </a:cxn>
                  <a:cxn ang="0">
                    <a:pos x="2211" y="456"/>
                  </a:cxn>
                  <a:cxn ang="0">
                    <a:pos x="1475" y="268"/>
                  </a:cxn>
                  <a:cxn ang="0">
                    <a:pos x="736" y="115"/>
                  </a:cxn>
                  <a:cxn ang="0">
                    <a:pos x="0" y="0"/>
                  </a:cxn>
                </a:cxnLst>
                <a:rect l="0" t="0" r="r" b="b"/>
                <a:pathLst>
                  <a:path w="8844" h="630">
                    <a:moveTo>
                      <a:pt x="0" y="0"/>
                    </a:moveTo>
                    <a:lnTo>
                      <a:pt x="0" y="0"/>
                    </a:lnTo>
                    <a:lnTo>
                      <a:pt x="736" y="115"/>
                    </a:lnTo>
                    <a:lnTo>
                      <a:pt x="1475" y="115"/>
                    </a:lnTo>
                    <a:lnTo>
                      <a:pt x="2211" y="115"/>
                    </a:lnTo>
                    <a:lnTo>
                      <a:pt x="2948" y="115"/>
                    </a:lnTo>
                    <a:lnTo>
                      <a:pt x="3684" y="115"/>
                    </a:lnTo>
                    <a:lnTo>
                      <a:pt x="4423" y="115"/>
                    </a:lnTo>
                    <a:lnTo>
                      <a:pt x="5159" y="115"/>
                    </a:lnTo>
                    <a:lnTo>
                      <a:pt x="5896" y="115"/>
                    </a:lnTo>
                    <a:lnTo>
                      <a:pt x="6632" y="115"/>
                    </a:lnTo>
                    <a:lnTo>
                      <a:pt x="7371" y="115"/>
                    </a:lnTo>
                    <a:lnTo>
                      <a:pt x="8107" y="115"/>
                    </a:lnTo>
                    <a:lnTo>
                      <a:pt x="8844" y="115"/>
                    </a:lnTo>
                    <a:lnTo>
                      <a:pt x="8844" y="630"/>
                    </a:lnTo>
                    <a:lnTo>
                      <a:pt x="8107" y="630"/>
                    </a:lnTo>
                    <a:lnTo>
                      <a:pt x="7371" y="630"/>
                    </a:lnTo>
                    <a:lnTo>
                      <a:pt x="6632" y="630"/>
                    </a:lnTo>
                    <a:lnTo>
                      <a:pt x="5896" y="630"/>
                    </a:lnTo>
                    <a:lnTo>
                      <a:pt x="5159" y="630"/>
                    </a:lnTo>
                    <a:lnTo>
                      <a:pt x="4423" y="630"/>
                    </a:lnTo>
                    <a:lnTo>
                      <a:pt x="3684" y="630"/>
                    </a:lnTo>
                    <a:lnTo>
                      <a:pt x="2948" y="630"/>
                    </a:lnTo>
                    <a:lnTo>
                      <a:pt x="2211" y="456"/>
                    </a:lnTo>
                    <a:lnTo>
                      <a:pt x="1475" y="268"/>
                    </a:lnTo>
                    <a:lnTo>
                      <a:pt x="736" y="115"/>
                    </a:lnTo>
                    <a:lnTo>
                      <a:pt x="0" y="0"/>
                    </a:lnTo>
                    <a:close/>
                  </a:path>
                </a:pathLst>
              </a:custGeom>
              <a:solidFill>
                <a:schemeClr val="accent1">
                  <a:lumMod val="20000"/>
                  <a:lumOff val="80000"/>
                </a:schemeClr>
              </a:solidFill>
              <a:ln w="9525">
                <a:noFill/>
                <a:round/>
                <a:headEnd/>
                <a:tailEnd/>
              </a:ln>
            </p:spPr>
            <p:txBody>
              <a:bodyPr/>
              <a:lstStyle/>
              <a:p>
                <a:pPr>
                  <a:defRPr/>
                </a:pPr>
                <a:endParaRPr lang="en-US" dirty="0">
                  <a:ea typeface="ＭＳ Ｐゴシック"/>
                </a:endParaRPr>
              </a:p>
            </p:txBody>
          </p:sp>
          <p:sp>
            <p:nvSpPr>
              <p:cNvPr id="31" name="Freeform 25"/>
              <p:cNvSpPr>
                <a:spLocks/>
              </p:cNvSpPr>
              <p:nvPr/>
            </p:nvSpPr>
            <p:spPr bwMode="auto">
              <a:xfrm>
                <a:off x="1219200" y="2438400"/>
                <a:ext cx="7019925" cy="2863850"/>
              </a:xfrm>
              <a:custGeom>
                <a:avLst/>
                <a:gdLst>
                  <a:gd name="T0" fmla="*/ 0 w 8844"/>
                  <a:gd name="T1" fmla="*/ 2147483647 h 3609"/>
                  <a:gd name="T2" fmla="*/ 0 w 8844"/>
                  <a:gd name="T3" fmla="*/ 0 h 3609"/>
                  <a:gd name="T4" fmla="*/ 2147483647 w 8844"/>
                  <a:gd name="T5" fmla="*/ 2147483647 h 3609"/>
                  <a:gd name="T6" fmla="*/ 2147483647 w 8844"/>
                  <a:gd name="T7" fmla="*/ 2147483647 h 3609"/>
                  <a:gd name="T8" fmla="*/ 2147483647 w 8844"/>
                  <a:gd name="T9" fmla="*/ 2147483647 h 3609"/>
                  <a:gd name="T10" fmla="*/ 2147483647 w 8844"/>
                  <a:gd name="T11" fmla="*/ 2147483647 h 3609"/>
                  <a:gd name="T12" fmla="*/ 2147483647 w 8844"/>
                  <a:gd name="T13" fmla="*/ 2147483647 h 3609"/>
                  <a:gd name="T14" fmla="*/ 2147483647 w 8844"/>
                  <a:gd name="T15" fmla="*/ 2147483647 h 3609"/>
                  <a:gd name="T16" fmla="*/ 2147483647 w 8844"/>
                  <a:gd name="T17" fmla="*/ 2147483647 h 3609"/>
                  <a:gd name="T18" fmla="*/ 2147483647 w 8844"/>
                  <a:gd name="T19" fmla="*/ 2147483647 h 3609"/>
                  <a:gd name="T20" fmla="*/ 2147483647 w 8844"/>
                  <a:gd name="T21" fmla="*/ 2147483647 h 3609"/>
                  <a:gd name="T22" fmla="*/ 2147483647 w 8844"/>
                  <a:gd name="T23" fmla="*/ 2147483647 h 3609"/>
                  <a:gd name="T24" fmla="*/ 2147483647 w 8844"/>
                  <a:gd name="T25" fmla="*/ 2147483647 h 3609"/>
                  <a:gd name="T26" fmla="*/ 2147483647 w 8844"/>
                  <a:gd name="T27" fmla="*/ 2147483647 h 3609"/>
                  <a:gd name="T28" fmla="*/ 2147483647 w 8844"/>
                  <a:gd name="T29" fmla="*/ 2147483647 h 3609"/>
                  <a:gd name="T30" fmla="*/ 2147483647 w 8844"/>
                  <a:gd name="T31" fmla="*/ 2147483647 h 3609"/>
                  <a:gd name="T32" fmla="*/ 2147483647 w 8844"/>
                  <a:gd name="T33" fmla="*/ 2147483647 h 3609"/>
                  <a:gd name="T34" fmla="*/ 2147483647 w 8844"/>
                  <a:gd name="T35" fmla="*/ 2147483647 h 3609"/>
                  <a:gd name="T36" fmla="*/ 2147483647 w 8844"/>
                  <a:gd name="T37" fmla="*/ 2147483647 h 3609"/>
                  <a:gd name="T38" fmla="*/ 2147483647 w 8844"/>
                  <a:gd name="T39" fmla="*/ 2147483647 h 3609"/>
                  <a:gd name="T40" fmla="*/ 2147483647 w 8844"/>
                  <a:gd name="T41" fmla="*/ 2147483647 h 3609"/>
                  <a:gd name="T42" fmla="*/ 2147483647 w 8844"/>
                  <a:gd name="T43" fmla="*/ 2147483647 h 3609"/>
                  <a:gd name="T44" fmla="*/ 2147483647 w 8844"/>
                  <a:gd name="T45" fmla="*/ 2147483647 h 3609"/>
                  <a:gd name="T46" fmla="*/ 2147483647 w 8844"/>
                  <a:gd name="T47" fmla="*/ 2147483647 h 3609"/>
                  <a:gd name="T48" fmla="*/ 2147483647 w 8844"/>
                  <a:gd name="T49" fmla="*/ 2147483647 h 3609"/>
                  <a:gd name="T50" fmla="*/ 2147483647 w 8844"/>
                  <a:gd name="T51" fmla="*/ 2147483647 h 3609"/>
                  <a:gd name="T52" fmla="*/ 0 w 8844"/>
                  <a:gd name="T53" fmla="*/ 2147483647 h 360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844"/>
                  <a:gd name="T82" fmla="*/ 0 h 3609"/>
                  <a:gd name="T83" fmla="*/ 8844 w 8844"/>
                  <a:gd name="T84" fmla="*/ 3609 h 3609"/>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844" h="3609">
                    <a:moveTo>
                      <a:pt x="0" y="3609"/>
                    </a:moveTo>
                    <a:lnTo>
                      <a:pt x="0" y="0"/>
                    </a:lnTo>
                    <a:lnTo>
                      <a:pt x="736" y="115"/>
                    </a:lnTo>
                    <a:lnTo>
                      <a:pt x="1475" y="268"/>
                    </a:lnTo>
                    <a:lnTo>
                      <a:pt x="2211" y="456"/>
                    </a:lnTo>
                    <a:lnTo>
                      <a:pt x="2948" y="677"/>
                    </a:lnTo>
                    <a:lnTo>
                      <a:pt x="3684" y="930"/>
                    </a:lnTo>
                    <a:lnTo>
                      <a:pt x="4423" y="1212"/>
                    </a:lnTo>
                    <a:lnTo>
                      <a:pt x="5159" y="1523"/>
                    </a:lnTo>
                    <a:lnTo>
                      <a:pt x="5896" y="1858"/>
                    </a:lnTo>
                    <a:lnTo>
                      <a:pt x="6632" y="2217"/>
                    </a:lnTo>
                    <a:lnTo>
                      <a:pt x="7371" y="2599"/>
                    </a:lnTo>
                    <a:lnTo>
                      <a:pt x="8107" y="3001"/>
                    </a:lnTo>
                    <a:lnTo>
                      <a:pt x="8844" y="3421"/>
                    </a:lnTo>
                    <a:lnTo>
                      <a:pt x="8844" y="3609"/>
                    </a:lnTo>
                    <a:lnTo>
                      <a:pt x="8107" y="3609"/>
                    </a:lnTo>
                    <a:lnTo>
                      <a:pt x="7371" y="3609"/>
                    </a:lnTo>
                    <a:lnTo>
                      <a:pt x="6632" y="3609"/>
                    </a:lnTo>
                    <a:lnTo>
                      <a:pt x="5896" y="3609"/>
                    </a:lnTo>
                    <a:lnTo>
                      <a:pt x="5159" y="3609"/>
                    </a:lnTo>
                    <a:lnTo>
                      <a:pt x="4423" y="3609"/>
                    </a:lnTo>
                    <a:lnTo>
                      <a:pt x="3684" y="3609"/>
                    </a:lnTo>
                    <a:lnTo>
                      <a:pt x="2948" y="3609"/>
                    </a:lnTo>
                    <a:lnTo>
                      <a:pt x="2211" y="3609"/>
                    </a:lnTo>
                    <a:lnTo>
                      <a:pt x="1475" y="3609"/>
                    </a:lnTo>
                    <a:lnTo>
                      <a:pt x="736" y="3609"/>
                    </a:lnTo>
                    <a:lnTo>
                      <a:pt x="0" y="3609"/>
                    </a:lnTo>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 name="Freeform 26"/>
              <p:cNvSpPr>
                <a:spLocks/>
              </p:cNvSpPr>
              <p:nvPr/>
            </p:nvSpPr>
            <p:spPr bwMode="auto">
              <a:xfrm>
                <a:off x="1219200" y="2438400"/>
                <a:ext cx="7019925" cy="2716213"/>
              </a:xfrm>
              <a:custGeom>
                <a:avLst/>
                <a:gdLst>
                  <a:gd name="T0" fmla="*/ 0 w 8844"/>
                  <a:gd name="T1" fmla="*/ 0 h 3421"/>
                  <a:gd name="T2" fmla="*/ 0 w 8844"/>
                  <a:gd name="T3" fmla="*/ 0 h 3421"/>
                  <a:gd name="T4" fmla="*/ 2147483647 w 8844"/>
                  <a:gd name="T5" fmla="*/ 2147483647 h 3421"/>
                  <a:gd name="T6" fmla="*/ 2147483647 w 8844"/>
                  <a:gd name="T7" fmla="*/ 2147483647 h 3421"/>
                  <a:gd name="T8" fmla="*/ 2147483647 w 8844"/>
                  <a:gd name="T9" fmla="*/ 2147483647 h 3421"/>
                  <a:gd name="T10" fmla="*/ 2147483647 w 8844"/>
                  <a:gd name="T11" fmla="*/ 2147483647 h 3421"/>
                  <a:gd name="T12" fmla="*/ 2147483647 w 8844"/>
                  <a:gd name="T13" fmla="*/ 2147483647 h 3421"/>
                  <a:gd name="T14" fmla="*/ 2147483647 w 8844"/>
                  <a:gd name="T15" fmla="*/ 2147483647 h 3421"/>
                  <a:gd name="T16" fmla="*/ 2147483647 w 8844"/>
                  <a:gd name="T17" fmla="*/ 2147483647 h 3421"/>
                  <a:gd name="T18" fmla="*/ 2147483647 w 8844"/>
                  <a:gd name="T19" fmla="*/ 2147483647 h 3421"/>
                  <a:gd name="T20" fmla="*/ 2147483647 w 8844"/>
                  <a:gd name="T21" fmla="*/ 2147483647 h 3421"/>
                  <a:gd name="T22" fmla="*/ 2147483647 w 8844"/>
                  <a:gd name="T23" fmla="*/ 2147483647 h 3421"/>
                  <a:gd name="T24" fmla="*/ 2147483647 w 8844"/>
                  <a:gd name="T25" fmla="*/ 2147483647 h 3421"/>
                  <a:gd name="T26" fmla="*/ 2147483647 w 8844"/>
                  <a:gd name="T27" fmla="*/ 2147483647 h 3421"/>
                  <a:gd name="T28" fmla="*/ 2147483647 w 8844"/>
                  <a:gd name="T29" fmla="*/ 2147483647 h 3421"/>
                  <a:gd name="T30" fmla="*/ 2147483647 w 8844"/>
                  <a:gd name="T31" fmla="*/ 2147483647 h 3421"/>
                  <a:gd name="T32" fmla="*/ 2147483647 w 8844"/>
                  <a:gd name="T33" fmla="*/ 2147483647 h 3421"/>
                  <a:gd name="T34" fmla="*/ 2147483647 w 8844"/>
                  <a:gd name="T35" fmla="*/ 2147483647 h 3421"/>
                  <a:gd name="T36" fmla="*/ 2147483647 w 8844"/>
                  <a:gd name="T37" fmla="*/ 2147483647 h 3421"/>
                  <a:gd name="T38" fmla="*/ 2147483647 w 8844"/>
                  <a:gd name="T39" fmla="*/ 2147483647 h 3421"/>
                  <a:gd name="T40" fmla="*/ 2147483647 w 8844"/>
                  <a:gd name="T41" fmla="*/ 2147483647 h 3421"/>
                  <a:gd name="T42" fmla="*/ 2147483647 w 8844"/>
                  <a:gd name="T43" fmla="*/ 2147483647 h 3421"/>
                  <a:gd name="T44" fmla="*/ 2147483647 w 8844"/>
                  <a:gd name="T45" fmla="*/ 2147483647 h 3421"/>
                  <a:gd name="T46" fmla="*/ 2147483647 w 8844"/>
                  <a:gd name="T47" fmla="*/ 2147483647 h 3421"/>
                  <a:gd name="T48" fmla="*/ 2147483647 w 8844"/>
                  <a:gd name="T49" fmla="*/ 2147483647 h 3421"/>
                  <a:gd name="T50" fmla="*/ 2147483647 w 8844"/>
                  <a:gd name="T51" fmla="*/ 2147483647 h 3421"/>
                  <a:gd name="T52" fmla="*/ 0 w 8844"/>
                  <a:gd name="T53" fmla="*/ 0 h 342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844"/>
                  <a:gd name="T82" fmla="*/ 0 h 3421"/>
                  <a:gd name="T83" fmla="*/ 8844 w 8844"/>
                  <a:gd name="T84" fmla="*/ 3421 h 342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844" h="3421">
                    <a:moveTo>
                      <a:pt x="0" y="0"/>
                    </a:moveTo>
                    <a:lnTo>
                      <a:pt x="0" y="0"/>
                    </a:lnTo>
                    <a:lnTo>
                      <a:pt x="736" y="115"/>
                    </a:lnTo>
                    <a:lnTo>
                      <a:pt x="1475" y="268"/>
                    </a:lnTo>
                    <a:lnTo>
                      <a:pt x="2211" y="456"/>
                    </a:lnTo>
                    <a:lnTo>
                      <a:pt x="2948" y="630"/>
                    </a:lnTo>
                    <a:lnTo>
                      <a:pt x="3684" y="630"/>
                    </a:lnTo>
                    <a:lnTo>
                      <a:pt x="4423" y="630"/>
                    </a:lnTo>
                    <a:lnTo>
                      <a:pt x="5159" y="630"/>
                    </a:lnTo>
                    <a:lnTo>
                      <a:pt x="5896" y="630"/>
                    </a:lnTo>
                    <a:lnTo>
                      <a:pt x="6632" y="630"/>
                    </a:lnTo>
                    <a:lnTo>
                      <a:pt x="7371" y="630"/>
                    </a:lnTo>
                    <a:lnTo>
                      <a:pt x="8107" y="630"/>
                    </a:lnTo>
                    <a:lnTo>
                      <a:pt x="8844" y="630"/>
                    </a:lnTo>
                    <a:lnTo>
                      <a:pt x="8844" y="3421"/>
                    </a:lnTo>
                    <a:lnTo>
                      <a:pt x="8107" y="3001"/>
                    </a:lnTo>
                    <a:lnTo>
                      <a:pt x="7371" y="2599"/>
                    </a:lnTo>
                    <a:lnTo>
                      <a:pt x="6632" y="2217"/>
                    </a:lnTo>
                    <a:lnTo>
                      <a:pt x="5896" y="1858"/>
                    </a:lnTo>
                    <a:lnTo>
                      <a:pt x="5159" y="1523"/>
                    </a:lnTo>
                    <a:lnTo>
                      <a:pt x="4423" y="1212"/>
                    </a:lnTo>
                    <a:lnTo>
                      <a:pt x="3684" y="930"/>
                    </a:lnTo>
                    <a:lnTo>
                      <a:pt x="2948" y="677"/>
                    </a:lnTo>
                    <a:lnTo>
                      <a:pt x="2211" y="456"/>
                    </a:lnTo>
                    <a:lnTo>
                      <a:pt x="1475" y="268"/>
                    </a:lnTo>
                    <a:lnTo>
                      <a:pt x="736" y="115"/>
                    </a:lnTo>
                    <a:lnTo>
                      <a:pt x="0" y="0"/>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 name="Freeform 27"/>
              <p:cNvSpPr>
                <a:spLocks/>
              </p:cNvSpPr>
              <p:nvPr/>
            </p:nvSpPr>
            <p:spPr bwMode="auto">
              <a:xfrm>
                <a:off x="1219200" y="2438400"/>
                <a:ext cx="7019925" cy="500063"/>
              </a:xfrm>
              <a:custGeom>
                <a:avLst/>
                <a:gdLst>
                  <a:gd name="T0" fmla="*/ 0 w 8844"/>
                  <a:gd name="T1" fmla="*/ 0 h 630"/>
                  <a:gd name="T2" fmla="*/ 0 w 8844"/>
                  <a:gd name="T3" fmla="*/ 0 h 630"/>
                  <a:gd name="T4" fmla="*/ 2147483647 w 8844"/>
                  <a:gd name="T5" fmla="*/ 2147483647 h 630"/>
                  <a:gd name="T6" fmla="*/ 2147483647 w 8844"/>
                  <a:gd name="T7" fmla="*/ 2147483647 h 630"/>
                  <a:gd name="T8" fmla="*/ 2147483647 w 8844"/>
                  <a:gd name="T9" fmla="*/ 2147483647 h 630"/>
                  <a:gd name="T10" fmla="*/ 2147483647 w 8844"/>
                  <a:gd name="T11" fmla="*/ 2147483647 h 630"/>
                  <a:gd name="T12" fmla="*/ 2147483647 w 8844"/>
                  <a:gd name="T13" fmla="*/ 2147483647 h 630"/>
                  <a:gd name="T14" fmla="*/ 2147483647 w 8844"/>
                  <a:gd name="T15" fmla="*/ 2147483647 h 630"/>
                  <a:gd name="T16" fmla="*/ 2147483647 w 8844"/>
                  <a:gd name="T17" fmla="*/ 2147483647 h 630"/>
                  <a:gd name="T18" fmla="*/ 2147483647 w 8844"/>
                  <a:gd name="T19" fmla="*/ 2147483647 h 630"/>
                  <a:gd name="T20" fmla="*/ 2147483647 w 8844"/>
                  <a:gd name="T21" fmla="*/ 2147483647 h 630"/>
                  <a:gd name="T22" fmla="*/ 2147483647 w 8844"/>
                  <a:gd name="T23" fmla="*/ 2147483647 h 630"/>
                  <a:gd name="T24" fmla="*/ 2147483647 w 8844"/>
                  <a:gd name="T25" fmla="*/ 2147483647 h 630"/>
                  <a:gd name="T26" fmla="*/ 2147483647 w 8844"/>
                  <a:gd name="T27" fmla="*/ 2147483647 h 630"/>
                  <a:gd name="T28" fmla="*/ 2147483647 w 8844"/>
                  <a:gd name="T29" fmla="*/ 2147483647 h 630"/>
                  <a:gd name="T30" fmla="*/ 2147483647 w 8844"/>
                  <a:gd name="T31" fmla="*/ 2147483647 h 630"/>
                  <a:gd name="T32" fmla="*/ 2147483647 w 8844"/>
                  <a:gd name="T33" fmla="*/ 2147483647 h 630"/>
                  <a:gd name="T34" fmla="*/ 2147483647 w 8844"/>
                  <a:gd name="T35" fmla="*/ 2147483647 h 630"/>
                  <a:gd name="T36" fmla="*/ 2147483647 w 8844"/>
                  <a:gd name="T37" fmla="*/ 2147483647 h 630"/>
                  <a:gd name="T38" fmla="*/ 2147483647 w 8844"/>
                  <a:gd name="T39" fmla="*/ 2147483647 h 630"/>
                  <a:gd name="T40" fmla="*/ 2147483647 w 8844"/>
                  <a:gd name="T41" fmla="*/ 2147483647 h 630"/>
                  <a:gd name="T42" fmla="*/ 2147483647 w 8844"/>
                  <a:gd name="T43" fmla="*/ 2147483647 h 630"/>
                  <a:gd name="T44" fmla="*/ 2147483647 w 8844"/>
                  <a:gd name="T45" fmla="*/ 2147483647 h 630"/>
                  <a:gd name="T46" fmla="*/ 2147483647 w 8844"/>
                  <a:gd name="T47" fmla="*/ 2147483647 h 630"/>
                  <a:gd name="T48" fmla="*/ 2147483647 w 8844"/>
                  <a:gd name="T49" fmla="*/ 2147483647 h 630"/>
                  <a:gd name="T50" fmla="*/ 2147483647 w 8844"/>
                  <a:gd name="T51" fmla="*/ 2147483647 h 630"/>
                  <a:gd name="T52" fmla="*/ 0 w 8844"/>
                  <a:gd name="T53" fmla="*/ 0 h 63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844"/>
                  <a:gd name="T82" fmla="*/ 0 h 630"/>
                  <a:gd name="T83" fmla="*/ 8844 w 8844"/>
                  <a:gd name="T84" fmla="*/ 630 h 63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844" h="630">
                    <a:moveTo>
                      <a:pt x="0" y="0"/>
                    </a:moveTo>
                    <a:lnTo>
                      <a:pt x="0" y="0"/>
                    </a:lnTo>
                    <a:lnTo>
                      <a:pt x="736" y="115"/>
                    </a:lnTo>
                    <a:lnTo>
                      <a:pt x="1475" y="115"/>
                    </a:lnTo>
                    <a:lnTo>
                      <a:pt x="2211" y="115"/>
                    </a:lnTo>
                    <a:lnTo>
                      <a:pt x="2948" y="115"/>
                    </a:lnTo>
                    <a:lnTo>
                      <a:pt x="3684" y="115"/>
                    </a:lnTo>
                    <a:lnTo>
                      <a:pt x="4423" y="115"/>
                    </a:lnTo>
                    <a:lnTo>
                      <a:pt x="5159" y="115"/>
                    </a:lnTo>
                    <a:lnTo>
                      <a:pt x="5896" y="115"/>
                    </a:lnTo>
                    <a:lnTo>
                      <a:pt x="6632" y="115"/>
                    </a:lnTo>
                    <a:lnTo>
                      <a:pt x="7371" y="115"/>
                    </a:lnTo>
                    <a:lnTo>
                      <a:pt x="8107" y="115"/>
                    </a:lnTo>
                    <a:lnTo>
                      <a:pt x="8844" y="115"/>
                    </a:lnTo>
                    <a:lnTo>
                      <a:pt x="8844" y="630"/>
                    </a:lnTo>
                    <a:lnTo>
                      <a:pt x="8107" y="630"/>
                    </a:lnTo>
                    <a:lnTo>
                      <a:pt x="7371" y="630"/>
                    </a:lnTo>
                    <a:lnTo>
                      <a:pt x="6632" y="630"/>
                    </a:lnTo>
                    <a:lnTo>
                      <a:pt x="5896" y="630"/>
                    </a:lnTo>
                    <a:lnTo>
                      <a:pt x="5159" y="630"/>
                    </a:lnTo>
                    <a:lnTo>
                      <a:pt x="4423" y="630"/>
                    </a:lnTo>
                    <a:lnTo>
                      <a:pt x="3684" y="630"/>
                    </a:lnTo>
                    <a:lnTo>
                      <a:pt x="2948" y="630"/>
                    </a:lnTo>
                    <a:lnTo>
                      <a:pt x="2211" y="456"/>
                    </a:lnTo>
                    <a:lnTo>
                      <a:pt x="1475" y="268"/>
                    </a:lnTo>
                    <a:lnTo>
                      <a:pt x="736" y="115"/>
                    </a:lnTo>
                    <a:lnTo>
                      <a:pt x="0" y="0"/>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 name="Line 28"/>
              <p:cNvSpPr>
                <a:spLocks noChangeShapeType="1"/>
              </p:cNvSpPr>
              <p:nvPr/>
            </p:nvSpPr>
            <p:spPr bwMode="auto">
              <a:xfrm>
                <a:off x="1219200" y="1757363"/>
                <a:ext cx="1588" cy="35448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 name="Line 29"/>
              <p:cNvSpPr>
                <a:spLocks noChangeShapeType="1"/>
              </p:cNvSpPr>
              <p:nvPr/>
            </p:nvSpPr>
            <p:spPr bwMode="auto">
              <a:xfrm>
                <a:off x="1174750" y="5302250"/>
                <a:ext cx="444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 name="Line 30"/>
              <p:cNvSpPr>
                <a:spLocks noChangeShapeType="1"/>
              </p:cNvSpPr>
              <p:nvPr/>
            </p:nvSpPr>
            <p:spPr bwMode="auto">
              <a:xfrm>
                <a:off x="1174750" y="4711700"/>
                <a:ext cx="444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 name="Line 31"/>
              <p:cNvSpPr>
                <a:spLocks noChangeShapeType="1"/>
              </p:cNvSpPr>
              <p:nvPr/>
            </p:nvSpPr>
            <p:spPr bwMode="auto">
              <a:xfrm>
                <a:off x="1174750" y="4121150"/>
                <a:ext cx="444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 name="Line 32"/>
              <p:cNvSpPr>
                <a:spLocks noChangeShapeType="1"/>
              </p:cNvSpPr>
              <p:nvPr/>
            </p:nvSpPr>
            <p:spPr bwMode="auto">
              <a:xfrm>
                <a:off x="1174750" y="3530600"/>
                <a:ext cx="444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 name="Line 33"/>
              <p:cNvSpPr>
                <a:spLocks noChangeShapeType="1"/>
              </p:cNvSpPr>
              <p:nvPr/>
            </p:nvSpPr>
            <p:spPr bwMode="auto">
              <a:xfrm>
                <a:off x="1174750" y="2938463"/>
                <a:ext cx="444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 name="Line 34"/>
              <p:cNvSpPr>
                <a:spLocks noChangeShapeType="1"/>
              </p:cNvSpPr>
              <p:nvPr/>
            </p:nvSpPr>
            <p:spPr bwMode="auto">
              <a:xfrm>
                <a:off x="1174750" y="2347913"/>
                <a:ext cx="444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 name="Line 35"/>
              <p:cNvSpPr>
                <a:spLocks noChangeShapeType="1"/>
              </p:cNvSpPr>
              <p:nvPr/>
            </p:nvSpPr>
            <p:spPr bwMode="auto">
              <a:xfrm>
                <a:off x="1174750" y="1757363"/>
                <a:ext cx="444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 name="Line 36"/>
              <p:cNvSpPr>
                <a:spLocks noChangeShapeType="1"/>
              </p:cNvSpPr>
              <p:nvPr/>
            </p:nvSpPr>
            <p:spPr bwMode="auto">
              <a:xfrm>
                <a:off x="1219200" y="5302250"/>
                <a:ext cx="70199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 name="Line 37"/>
              <p:cNvSpPr>
                <a:spLocks noChangeShapeType="1"/>
              </p:cNvSpPr>
              <p:nvPr/>
            </p:nvSpPr>
            <p:spPr bwMode="auto">
              <a:xfrm flipV="1">
                <a:off x="1219200" y="5302250"/>
                <a:ext cx="1588"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 name="Line 38"/>
              <p:cNvSpPr>
                <a:spLocks noChangeShapeType="1"/>
              </p:cNvSpPr>
              <p:nvPr/>
            </p:nvSpPr>
            <p:spPr bwMode="auto">
              <a:xfrm flipV="1">
                <a:off x="1804988" y="5302250"/>
                <a:ext cx="1587"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 name="Line 39"/>
              <p:cNvSpPr>
                <a:spLocks noChangeShapeType="1"/>
              </p:cNvSpPr>
              <p:nvPr/>
            </p:nvSpPr>
            <p:spPr bwMode="auto">
              <a:xfrm flipV="1">
                <a:off x="2390775" y="5302250"/>
                <a:ext cx="1588"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 name="Line 40"/>
              <p:cNvSpPr>
                <a:spLocks noChangeShapeType="1"/>
              </p:cNvSpPr>
              <p:nvPr/>
            </p:nvSpPr>
            <p:spPr bwMode="auto">
              <a:xfrm flipV="1">
                <a:off x="2974975" y="5302250"/>
                <a:ext cx="1588"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 name="Line 41"/>
              <p:cNvSpPr>
                <a:spLocks noChangeShapeType="1"/>
              </p:cNvSpPr>
              <p:nvPr/>
            </p:nvSpPr>
            <p:spPr bwMode="auto">
              <a:xfrm flipV="1">
                <a:off x="3559175" y="5302250"/>
                <a:ext cx="1588"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 name="Line 42"/>
              <p:cNvSpPr>
                <a:spLocks noChangeShapeType="1"/>
              </p:cNvSpPr>
              <p:nvPr/>
            </p:nvSpPr>
            <p:spPr bwMode="auto">
              <a:xfrm flipV="1">
                <a:off x="4144963" y="5302250"/>
                <a:ext cx="1587"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 name="Line 43"/>
              <p:cNvSpPr>
                <a:spLocks noChangeShapeType="1"/>
              </p:cNvSpPr>
              <p:nvPr/>
            </p:nvSpPr>
            <p:spPr bwMode="auto">
              <a:xfrm flipV="1">
                <a:off x="4730750" y="5302250"/>
                <a:ext cx="1588"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 name="Line 44"/>
              <p:cNvSpPr>
                <a:spLocks noChangeShapeType="1"/>
              </p:cNvSpPr>
              <p:nvPr/>
            </p:nvSpPr>
            <p:spPr bwMode="auto">
              <a:xfrm flipV="1">
                <a:off x="5314950" y="5302250"/>
                <a:ext cx="1588"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 name="Line 45"/>
              <p:cNvSpPr>
                <a:spLocks noChangeShapeType="1"/>
              </p:cNvSpPr>
              <p:nvPr/>
            </p:nvSpPr>
            <p:spPr bwMode="auto">
              <a:xfrm flipV="1">
                <a:off x="5899150" y="5302250"/>
                <a:ext cx="1588"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 name="Line 46"/>
              <p:cNvSpPr>
                <a:spLocks noChangeShapeType="1"/>
              </p:cNvSpPr>
              <p:nvPr/>
            </p:nvSpPr>
            <p:spPr bwMode="auto">
              <a:xfrm flipV="1">
                <a:off x="6484938" y="5302250"/>
                <a:ext cx="1587"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 name="Line 47"/>
              <p:cNvSpPr>
                <a:spLocks noChangeShapeType="1"/>
              </p:cNvSpPr>
              <p:nvPr/>
            </p:nvSpPr>
            <p:spPr bwMode="auto">
              <a:xfrm flipV="1">
                <a:off x="7070725" y="5302250"/>
                <a:ext cx="1588"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 name="Line 48"/>
              <p:cNvSpPr>
                <a:spLocks noChangeShapeType="1"/>
              </p:cNvSpPr>
              <p:nvPr/>
            </p:nvSpPr>
            <p:spPr bwMode="auto">
              <a:xfrm flipV="1">
                <a:off x="7654925" y="5302250"/>
                <a:ext cx="1588"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 name="Line 49"/>
              <p:cNvSpPr>
                <a:spLocks noChangeShapeType="1"/>
              </p:cNvSpPr>
              <p:nvPr/>
            </p:nvSpPr>
            <p:spPr bwMode="auto">
              <a:xfrm flipV="1">
                <a:off x="8239125" y="5302250"/>
                <a:ext cx="1588"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 name="Rectangle 51"/>
              <p:cNvSpPr>
                <a:spLocks noChangeArrowheads="1"/>
              </p:cNvSpPr>
              <p:nvPr/>
            </p:nvSpPr>
            <p:spPr bwMode="auto">
              <a:xfrm>
                <a:off x="825500" y="5230813"/>
                <a:ext cx="2524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80%</a:t>
                </a:r>
                <a:endParaRPr lang="en-US" b="1" i="1">
                  <a:latin typeface="Times New Roman" pitchFamily="18" charset="0"/>
                </a:endParaRPr>
              </a:p>
            </p:txBody>
          </p:sp>
          <p:sp>
            <p:nvSpPr>
              <p:cNvPr id="57" name="Rectangle 52"/>
              <p:cNvSpPr>
                <a:spLocks noChangeArrowheads="1"/>
              </p:cNvSpPr>
              <p:nvPr/>
            </p:nvSpPr>
            <p:spPr bwMode="auto">
              <a:xfrm>
                <a:off x="825500" y="4640263"/>
                <a:ext cx="2524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85%</a:t>
                </a:r>
                <a:endParaRPr lang="en-US" b="1" i="1">
                  <a:latin typeface="Times New Roman" pitchFamily="18" charset="0"/>
                </a:endParaRPr>
              </a:p>
            </p:txBody>
          </p:sp>
          <p:sp>
            <p:nvSpPr>
              <p:cNvPr id="58" name="Rectangle 53"/>
              <p:cNvSpPr>
                <a:spLocks noChangeArrowheads="1"/>
              </p:cNvSpPr>
              <p:nvPr/>
            </p:nvSpPr>
            <p:spPr bwMode="auto">
              <a:xfrm>
                <a:off x="825500" y="4049713"/>
                <a:ext cx="2524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90%</a:t>
                </a:r>
                <a:endParaRPr lang="en-US" b="1" i="1">
                  <a:latin typeface="Times New Roman" pitchFamily="18" charset="0"/>
                </a:endParaRPr>
              </a:p>
            </p:txBody>
          </p:sp>
          <p:sp>
            <p:nvSpPr>
              <p:cNvPr id="59" name="Rectangle 54"/>
              <p:cNvSpPr>
                <a:spLocks noChangeArrowheads="1"/>
              </p:cNvSpPr>
              <p:nvPr/>
            </p:nvSpPr>
            <p:spPr bwMode="auto">
              <a:xfrm>
                <a:off x="825500" y="3459163"/>
                <a:ext cx="2524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95%</a:t>
                </a:r>
                <a:endParaRPr lang="en-US" b="1" i="1">
                  <a:latin typeface="Times New Roman" pitchFamily="18" charset="0"/>
                </a:endParaRPr>
              </a:p>
            </p:txBody>
          </p:sp>
          <p:sp>
            <p:nvSpPr>
              <p:cNvPr id="60" name="Rectangle 55"/>
              <p:cNvSpPr>
                <a:spLocks noChangeArrowheads="1"/>
              </p:cNvSpPr>
              <p:nvPr/>
            </p:nvSpPr>
            <p:spPr bwMode="auto">
              <a:xfrm>
                <a:off x="746125" y="2867025"/>
                <a:ext cx="3222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100%</a:t>
                </a:r>
                <a:endParaRPr lang="en-US" b="1" i="1">
                  <a:latin typeface="Times New Roman" pitchFamily="18" charset="0"/>
                </a:endParaRPr>
              </a:p>
            </p:txBody>
          </p:sp>
          <p:sp>
            <p:nvSpPr>
              <p:cNvPr id="61" name="Rectangle 56"/>
              <p:cNvSpPr>
                <a:spLocks noChangeArrowheads="1"/>
              </p:cNvSpPr>
              <p:nvPr/>
            </p:nvSpPr>
            <p:spPr bwMode="auto">
              <a:xfrm>
                <a:off x="746125" y="2274888"/>
                <a:ext cx="3222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105%</a:t>
                </a:r>
                <a:endParaRPr lang="en-US" b="1" i="1">
                  <a:latin typeface="Times New Roman" pitchFamily="18" charset="0"/>
                </a:endParaRPr>
              </a:p>
            </p:txBody>
          </p:sp>
          <p:sp>
            <p:nvSpPr>
              <p:cNvPr id="62" name="Rectangle 57"/>
              <p:cNvSpPr>
                <a:spLocks noChangeArrowheads="1"/>
              </p:cNvSpPr>
              <p:nvPr/>
            </p:nvSpPr>
            <p:spPr bwMode="auto">
              <a:xfrm>
                <a:off x="746125" y="1684338"/>
                <a:ext cx="3222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dirty="0">
                    <a:solidFill>
                      <a:srgbClr val="000000"/>
                    </a:solidFill>
                  </a:rPr>
                  <a:t>110%</a:t>
                </a:r>
                <a:endParaRPr lang="en-US" b="1" i="1" dirty="0">
                  <a:latin typeface="Times New Roman" pitchFamily="18" charset="0"/>
                </a:endParaRPr>
              </a:p>
            </p:txBody>
          </p:sp>
          <p:sp>
            <p:nvSpPr>
              <p:cNvPr id="63" name="Rectangle 58"/>
              <p:cNvSpPr>
                <a:spLocks noChangeArrowheads="1"/>
              </p:cNvSpPr>
              <p:nvPr/>
            </p:nvSpPr>
            <p:spPr bwMode="auto">
              <a:xfrm>
                <a:off x="1117600" y="541020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40</a:t>
                </a:r>
                <a:endParaRPr lang="en-US" b="1" i="1">
                  <a:latin typeface="Times New Roman" pitchFamily="18" charset="0"/>
                </a:endParaRPr>
              </a:p>
            </p:txBody>
          </p:sp>
          <p:sp>
            <p:nvSpPr>
              <p:cNvPr id="64" name="Rectangle 59"/>
              <p:cNvSpPr>
                <a:spLocks noChangeArrowheads="1"/>
              </p:cNvSpPr>
              <p:nvPr/>
            </p:nvSpPr>
            <p:spPr bwMode="auto">
              <a:xfrm>
                <a:off x="1701800" y="541020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45</a:t>
                </a:r>
                <a:endParaRPr lang="en-US" b="1" i="1">
                  <a:latin typeface="Times New Roman" pitchFamily="18" charset="0"/>
                </a:endParaRPr>
              </a:p>
            </p:txBody>
          </p:sp>
          <p:sp>
            <p:nvSpPr>
              <p:cNvPr id="65" name="Rectangle 60"/>
              <p:cNvSpPr>
                <a:spLocks noChangeArrowheads="1"/>
              </p:cNvSpPr>
              <p:nvPr/>
            </p:nvSpPr>
            <p:spPr bwMode="auto">
              <a:xfrm>
                <a:off x="2287588" y="541020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50</a:t>
                </a:r>
                <a:endParaRPr lang="en-US" b="1" i="1">
                  <a:latin typeface="Times New Roman" pitchFamily="18" charset="0"/>
                </a:endParaRPr>
              </a:p>
            </p:txBody>
          </p:sp>
          <p:sp>
            <p:nvSpPr>
              <p:cNvPr id="66" name="Rectangle 61"/>
              <p:cNvSpPr>
                <a:spLocks noChangeArrowheads="1"/>
              </p:cNvSpPr>
              <p:nvPr/>
            </p:nvSpPr>
            <p:spPr bwMode="auto">
              <a:xfrm>
                <a:off x="2873375" y="541020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55</a:t>
                </a:r>
                <a:endParaRPr lang="en-US" b="1" i="1">
                  <a:latin typeface="Times New Roman" pitchFamily="18" charset="0"/>
                </a:endParaRPr>
              </a:p>
            </p:txBody>
          </p:sp>
          <p:sp>
            <p:nvSpPr>
              <p:cNvPr id="67" name="Rectangle 62"/>
              <p:cNvSpPr>
                <a:spLocks noChangeArrowheads="1"/>
              </p:cNvSpPr>
              <p:nvPr/>
            </p:nvSpPr>
            <p:spPr bwMode="auto">
              <a:xfrm>
                <a:off x="3457575" y="541020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60</a:t>
                </a:r>
                <a:endParaRPr lang="en-US" b="1" i="1">
                  <a:latin typeface="Times New Roman" pitchFamily="18" charset="0"/>
                </a:endParaRPr>
              </a:p>
            </p:txBody>
          </p:sp>
          <p:sp>
            <p:nvSpPr>
              <p:cNvPr id="68" name="Rectangle 63"/>
              <p:cNvSpPr>
                <a:spLocks noChangeArrowheads="1"/>
              </p:cNvSpPr>
              <p:nvPr/>
            </p:nvSpPr>
            <p:spPr bwMode="auto">
              <a:xfrm>
                <a:off x="4041775" y="541020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65</a:t>
                </a:r>
                <a:endParaRPr lang="en-US" b="1" i="1">
                  <a:latin typeface="Times New Roman" pitchFamily="18" charset="0"/>
                </a:endParaRPr>
              </a:p>
            </p:txBody>
          </p:sp>
          <p:sp>
            <p:nvSpPr>
              <p:cNvPr id="69" name="Rectangle 64"/>
              <p:cNvSpPr>
                <a:spLocks noChangeArrowheads="1"/>
              </p:cNvSpPr>
              <p:nvPr/>
            </p:nvSpPr>
            <p:spPr bwMode="auto">
              <a:xfrm>
                <a:off x="4627563" y="541020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70</a:t>
                </a:r>
                <a:endParaRPr lang="en-US" b="1" i="1">
                  <a:latin typeface="Times New Roman" pitchFamily="18" charset="0"/>
                </a:endParaRPr>
              </a:p>
            </p:txBody>
          </p:sp>
          <p:sp>
            <p:nvSpPr>
              <p:cNvPr id="70" name="Rectangle 65"/>
              <p:cNvSpPr>
                <a:spLocks noChangeArrowheads="1"/>
              </p:cNvSpPr>
              <p:nvPr/>
            </p:nvSpPr>
            <p:spPr bwMode="auto">
              <a:xfrm>
                <a:off x="5213350" y="541020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75</a:t>
                </a:r>
                <a:endParaRPr lang="en-US" b="1" i="1">
                  <a:latin typeface="Times New Roman" pitchFamily="18" charset="0"/>
                </a:endParaRPr>
              </a:p>
            </p:txBody>
          </p:sp>
          <p:sp>
            <p:nvSpPr>
              <p:cNvPr id="71" name="Rectangle 66"/>
              <p:cNvSpPr>
                <a:spLocks noChangeArrowheads="1"/>
              </p:cNvSpPr>
              <p:nvPr/>
            </p:nvSpPr>
            <p:spPr bwMode="auto">
              <a:xfrm>
                <a:off x="5797550" y="541020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80</a:t>
                </a:r>
                <a:endParaRPr lang="en-US" b="1" i="1">
                  <a:latin typeface="Times New Roman" pitchFamily="18" charset="0"/>
                </a:endParaRPr>
              </a:p>
            </p:txBody>
          </p:sp>
          <p:sp>
            <p:nvSpPr>
              <p:cNvPr id="72" name="Rectangle 67"/>
              <p:cNvSpPr>
                <a:spLocks noChangeArrowheads="1"/>
              </p:cNvSpPr>
              <p:nvPr/>
            </p:nvSpPr>
            <p:spPr bwMode="auto">
              <a:xfrm>
                <a:off x="6381750" y="541020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85</a:t>
                </a:r>
                <a:endParaRPr lang="en-US" b="1" i="1">
                  <a:latin typeface="Times New Roman" pitchFamily="18" charset="0"/>
                </a:endParaRPr>
              </a:p>
            </p:txBody>
          </p:sp>
          <p:sp>
            <p:nvSpPr>
              <p:cNvPr id="73" name="Rectangle 68"/>
              <p:cNvSpPr>
                <a:spLocks noChangeArrowheads="1"/>
              </p:cNvSpPr>
              <p:nvPr/>
            </p:nvSpPr>
            <p:spPr bwMode="auto">
              <a:xfrm>
                <a:off x="6967538" y="541020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90</a:t>
                </a:r>
                <a:endParaRPr lang="en-US" b="1" i="1">
                  <a:latin typeface="Times New Roman" pitchFamily="18" charset="0"/>
                </a:endParaRPr>
              </a:p>
            </p:txBody>
          </p:sp>
          <p:sp>
            <p:nvSpPr>
              <p:cNvPr id="74" name="Rectangle 69"/>
              <p:cNvSpPr>
                <a:spLocks noChangeArrowheads="1"/>
              </p:cNvSpPr>
              <p:nvPr/>
            </p:nvSpPr>
            <p:spPr bwMode="auto">
              <a:xfrm>
                <a:off x="7553325" y="541020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95</a:t>
                </a:r>
                <a:endParaRPr lang="en-US" b="1" i="1">
                  <a:latin typeface="Times New Roman" pitchFamily="18" charset="0"/>
                </a:endParaRPr>
              </a:p>
            </p:txBody>
          </p:sp>
          <p:sp>
            <p:nvSpPr>
              <p:cNvPr id="75" name="Rectangle 70"/>
              <p:cNvSpPr>
                <a:spLocks noChangeArrowheads="1"/>
              </p:cNvSpPr>
              <p:nvPr/>
            </p:nvSpPr>
            <p:spPr bwMode="auto">
              <a:xfrm>
                <a:off x="8120063" y="5410200"/>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100</a:t>
                </a:r>
                <a:endParaRPr lang="en-US" b="1" i="1">
                  <a:latin typeface="Times New Roman" pitchFamily="18" charset="0"/>
                </a:endParaRPr>
              </a:p>
            </p:txBody>
          </p:sp>
          <p:sp>
            <p:nvSpPr>
              <p:cNvPr id="76" name="Rectangle 71"/>
              <p:cNvSpPr>
                <a:spLocks noChangeArrowheads="1"/>
              </p:cNvSpPr>
              <p:nvPr/>
            </p:nvSpPr>
            <p:spPr bwMode="auto">
              <a:xfrm>
                <a:off x="3452813" y="5752515"/>
                <a:ext cx="2252220"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1100" b="1">
                    <a:solidFill>
                      <a:srgbClr val="000000"/>
                    </a:solidFill>
                  </a:rPr>
                  <a:t>Inlet Air Temperature, degrees (F)</a:t>
                </a:r>
                <a:endParaRPr lang="en-US" b="1" i="1">
                  <a:latin typeface="Times New Roman" pitchFamily="18" charset="0"/>
                </a:endParaRPr>
              </a:p>
            </p:txBody>
          </p:sp>
          <p:sp>
            <p:nvSpPr>
              <p:cNvPr id="77" name="Rectangle 72"/>
              <p:cNvSpPr>
                <a:spLocks noChangeArrowheads="1"/>
              </p:cNvSpPr>
              <p:nvPr/>
            </p:nvSpPr>
            <p:spPr bwMode="auto">
              <a:xfrm rot="-5400000">
                <a:off x="-266699" y="3408362"/>
                <a:ext cx="1811338" cy="21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0000"/>
                    </a:solidFill>
                  </a:rPr>
                  <a:t>% of Rated Capacity</a:t>
                </a:r>
                <a:endParaRPr lang="en-US" b="1" i="1">
                  <a:latin typeface="Times New Roman" pitchFamily="18" charset="0"/>
                </a:endParaRPr>
              </a:p>
            </p:txBody>
          </p:sp>
          <p:sp>
            <p:nvSpPr>
              <p:cNvPr id="78" name="Rectangle 73"/>
              <p:cNvSpPr>
                <a:spLocks noChangeArrowheads="1"/>
              </p:cNvSpPr>
              <p:nvPr/>
            </p:nvSpPr>
            <p:spPr bwMode="auto">
              <a:xfrm>
                <a:off x="1220788" y="2935288"/>
                <a:ext cx="7019925" cy="14287"/>
              </a:xfrm>
              <a:prstGeom prst="rect">
                <a:avLst/>
              </a:prstGeom>
              <a:solidFill>
                <a:srgbClr val="00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9" name="Rectangle 74"/>
              <p:cNvSpPr>
                <a:spLocks noChangeArrowheads="1"/>
              </p:cNvSpPr>
              <p:nvPr/>
            </p:nvSpPr>
            <p:spPr bwMode="auto">
              <a:xfrm>
                <a:off x="3505200" y="1754188"/>
                <a:ext cx="17463" cy="3562350"/>
              </a:xfrm>
              <a:prstGeom prst="rect">
                <a:avLst/>
              </a:prstGeom>
              <a:solidFill>
                <a:srgbClr val="00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0" name="Rectangle 75"/>
              <p:cNvSpPr>
                <a:spLocks noChangeArrowheads="1"/>
              </p:cNvSpPr>
              <p:nvPr/>
            </p:nvSpPr>
            <p:spPr bwMode="auto">
              <a:xfrm>
                <a:off x="6296025" y="3279775"/>
                <a:ext cx="1563688"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1" name="Rectangle 76"/>
              <p:cNvSpPr>
                <a:spLocks noChangeArrowheads="1"/>
              </p:cNvSpPr>
              <p:nvPr/>
            </p:nvSpPr>
            <p:spPr bwMode="auto">
              <a:xfrm>
                <a:off x="6326188" y="3291881"/>
                <a:ext cx="1317625" cy="152058"/>
              </a:xfrm>
              <a:prstGeom prst="rect">
                <a:avLst/>
              </a:prstGeom>
              <a:noFill/>
              <a:ln w="9525">
                <a:noFill/>
                <a:miter lim="800000"/>
                <a:headEnd/>
                <a:tailEnd/>
              </a:ln>
            </p:spPr>
            <p:txBody>
              <a:bodyPr wrap="none" lIns="0" tIns="0" rIns="0" bIns="0">
                <a:spAutoFit/>
              </a:bodyPr>
              <a:lstStyle/>
              <a:p>
                <a:pPr>
                  <a:defRPr/>
                </a:pPr>
                <a:r>
                  <a:rPr lang="en-US" sz="1000" b="1" dirty="0">
                    <a:solidFill>
                      <a:schemeClr val="tx2">
                        <a:lumMod val="75000"/>
                      </a:schemeClr>
                    </a:solidFill>
                    <a:ea typeface="ＭＳ Ｐゴシック"/>
                  </a:rPr>
                  <a:t>RECOVERED POWER</a:t>
                </a:r>
                <a:endParaRPr lang="en-US" b="1" i="1" dirty="0">
                  <a:solidFill>
                    <a:schemeClr val="tx2">
                      <a:lumMod val="75000"/>
                    </a:schemeClr>
                  </a:solidFill>
                  <a:latin typeface="Times New Roman" pitchFamily="18" charset="0"/>
                  <a:ea typeface="ＭＳ Ｐゴシック"/>
                </a:endParaRPr>
              </a:p>
            </p:txBody>
          </p:sp>
          <p:sp>
            <p:nvSpPr>
              <p:cNvPr id="82" name="Rectangle 77"/>
              <p:cNvSpPr>
                <a:spLocks noChangeArrowheads="1"/>
              </p:cNvSpPr>
              <p:nvPr/>
            </p:nvSpPr>
            <p:spPr bwMode="auto">
              <a:xfrm>
                <a:off x="3892550" y="4356100"/>
                <a:ext cx="14843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3" name="Rectangle 78"/>
              <p:cNvSpPr>
                <a:spLocks noChangeArrowheads="1"/>
              </p:cNvSpPr>
              <p:nvPr/>
            </p:nvSpPr>
            <p:spPr bwMode="auto">
              <a:xfrm>
                <a:off x="3922713" y="4368800"/>
                <a:ext cx="12477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FFFFFF"/>
                    </a:solidFill>
                  </a:rPr>
                  <a:t>GT POWER OUTPUT</a:t>
                </a:r>
                <a:endParaRPr lang="en-US" b="1" i="1">
                  <a:latin typeface="Times New Roman" pitchFamily="18" charset="0"/>
                </a:endParaRPr>
              </a:p>
            </p:txBody>
          </p:sp>
          <p:sp>
            <p:nvSpPr>
              <p:cNvPr id="84" name="Rectangle 79"/>
              <p:cNvSpPr>
                <a:spLocks noChangeArrowheads="1"/>
              </p:cNvSpPr>
              <p:nvPr/>
            </p:nvSpPr>
            <p:spPr bwMode="auto">
              <a:xfrm>
                <a:off x="5476875" y="2657475"/>
                <a:ext cx="1530350"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5" name="Rectangle 80"/>
              <p:cNvSpPr>
                <a:spLocks noChangeArrowheads="1"/>
              </p:cNvSpPr>
              <p:nvPr/>
            </p:nvSpPr>
            <p:spPr bwMode="auto">
              <a:xfrm>
                <a:off x="5508625" y="2671553"/>
                <a:ext cx="1298575" cy="152058"/>
              </a:xfrm>
              <a:prstGeom prst="rect">
                <a:avLst/>
              </a:prstGeom>
              <a:noFill/>
              <a:ln w="9525">
                <a:noFill/>
                <a:miter lim="800000"/>
                <a:headEnd/>
                <a:tailEnd/>
              </a:ln>
            </p:spPr>
            <p:txBody>
              <a:bodyPr wrap="none" lIns="0" tIns="0" rIns="0" bIns="0">
                <a:spAutoFit/>
              </a:bodyPr>
              <a:lstStyle/>
              <a:p>
                <a:pPr>
                  <a:defRPr/>
                </a:pPr>
                <a:r>
                  <a:rPr lang="en-US" sz="1000" b="1" dirty="0">
                    <a:solidFill>
                      <a:schemeClr val="tx2">
                        <a:lumMod val="75000"/>
                      </a:schemeClr>
                    </a:solidFill>
                    <a:ea typeface="ＭＳ Ｐゴシック"/>
                  </a:rPr>
                  <a:t>ADDITIONAL POWER</a:t>
                </a:r>
                <a:endParaRPr lang="en-US" b="1" i="1" dirty="0">
                  <a:solidFill>
                    <a:schemeClr val="tx2">
                      <a:lumMod val="75000"/>
                    </a:schemeClr>
                  </a:solidFill>
                  <a:latin typeface="Times New Roman" pitchFamily="18" charset="0"/>
                  <a:ea typeface="ＭＳ Ｐゴシック"/>
                </a:endParaRPr>
              </a:p>
            </p:txBody>
          </p:sp>
          <p:sp>
            <p:nvSpPr>
              <p:cNvPr id="86" name="Rectangle 82"/>
              <p:cNvSpPr>
                <a:spLocks noChangeArrowheads="1"/>
              </p:cNvSpPr>
              <p:nvPr/>
            </p:nvSpPr>
            <p:spPr bwMode="auto">
              <a:xfrm>
                <a:off x="6126163" y="1793875"/>
                <a:ext cx="1906587"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8" name="Rectangle 80"/>
            <p:cNvSpPr>
              <a:spLocks noChangeArrowheads="1"/>
            </p:cNvSpPr>
            <p:nvPr/>
          </p:nvSpPr>
          <p:spPr bwMode="auto">
            <a:xfrm>
              <a:off x="4286251" y="2515429"/>
              <a:ext cx="1352550" cy="153825"/>
            </a:xfrm>
            <a:prstGeom prst="rect">
              <a:avLst/>
            </a:prstGeom>
            <a:noFill/>
            <a:ln w="9525">
              <a:noFill/>
              <a:miter lim="800000"/>
              <a:headEnd/>
              <a:tailEnd/>
            </a:ln>
          </p:spPr>
          <p:txBody>
            <a:bodyPr wrap="none" lIns="0" tIns="0" rIns="0" bIns="0">
              <a:spAutoFit/>
            </a:bodyPr>
            <a:lstStyle/>
            <a:p>
              <a:pPr>
                <a:defRPr/>
              </a:pPr>
              <a:r>
                <a:rPr lang="en-US" sz="1000" b="1" dirty="0">
                  <a:solidFill>
                    <a:schemeClr val="tx2">
                      <a:lumMod val="75000"/>
                    </a:schemeClr>
                  </a:solidFill>
                  <a:ea typeface="ＭＳ Ｐゴシック"/>
                </a:rPr>
                <a:t>ISO TURBINE RATING</a:t>
              </a:r>
              <a:endParaRPr lang="en-US" b="1" i="1" dirty="0">
                <a:solidFill>
                  <a:schemeClr val="tx2">
                    <a:lumMod val="75000"/>
                  </a:schemeClr>
                </a:solidFill>
                <a:latin typeface="Times New Roman" pitchFamily="18" charset="0"/>
                <a:ea typeface="ＭＳ Ｐゴシック"/>
              </a:endParaRPr>
            </a:p>
          </p:txBody>
        </p:sp>
        <p:cxnSp>
          <p:nvCxnSpPr>
            <p:cNvPr id="19" name="Straight Arrow Connector 18"/>
            <p:cNvCxnSpPr/>
            <p:nvPr/>
          </p:nvCxnSpPr>
          <p:spPr>
            <a:xfrm rot="5400000">
              <a:off x="3620181" y="2704945"/>
              <a:ext cx="684439" cy="6096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28322084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Value in Using </a:t>
            </a:r>
            <a:r>
              <a:rPr lang="en-US" dirty="0"/>
              <a:t>G</a:t>
            </a:r>
            <a:r>
              <a:rPr lang="en-US" dirty="0" smtClean="0"/>
              <a:t>rid </a:t>
            </a:r>
            <a:r>
              <a:rPr lang="en-US" dirty="0"/>
              <a:t>P</a:t>
            </a:r>
            <a:r>
              <a:rPr lang="en-US" dirty="0" smtClean="0"/>
              <a:t>ower</a:t>
            </a:r>
            <a:endParaRPr lang="en-US" dirty="0"/>
          </a:p>
        </p:txBody>
      </p:sp>
      <p:sp>
        <p:nvSpPr>
          <p:cNvPr id="3" name="Content Placeholder 2"/>
          <p:cNvSpPr>
            <a:spLocks noGrp="1"/>
          </p:cNvSpPr>
          <p:nvPr>
            <p:ph idx="1"/>
          </p:nvPr>
        </p:nvSpPr>
        <p:spPr/>
        <p:txBody>
          <a:bodyPr>
            <a:normAutofit/>
          </a:bodyPr>
          <a:lstStyle/>
          <a:p>
            <a:r>
              <a:rPr lang="en-US" dirty="0" smtClean="0"/>
              <a:t>For generators, </a:t>
            </a:r>
          </a:p>
          <a:p>
            <a:pPr lvl="1"/>
            <a:r>
              <a:rPr lang="en-US" dirty="0" smtClean="0"/>
              <a:t>the ability to use wholesale power to charge the TES tank provides next day storage services through added flexible capacity and ancillary services even if the generator itself is powered down overnight, or for several nights</a:t>
            </a:r>
          </a:p>
          <a:p>
            <a:pPr lvl="1"/>
            <a:r>
              <a:rPr lang="en-US" dirty="0"/>
              <a:t>At times, the cost to generate electricity may be greater than the cost of wholesale </a:t>
            </a:r>
            <a:r>
              <a:rPr lang="en-US" dirty="0" smtClean="0"/>
              <a:t>power</a:t>
            </a:r>
          </a:p>
          <a:p>
            <a:r>
              <a:rPr lang="en-US" dirty="0" smtClean="0"/>
              <a:t>For the grid,</a:t>
            </a:r>
          </a:p>
          <a:p>
            <a:pPr lvl="1"/>
            <a:r>
              <a:rPr lang="en-US" dirty="0" smtClean="0"/>
              <a:t>When wind power overwhelms the grid and there is need for a load sink, a generator could activate the chillers and storage tank to capture that power for peak time use in the future</a:t>
            </a:r>
          </a:p>
        </p:txBody>
      </p:sp>
      <p:sp>
        <p:nvSpPr>
          <p:cNvPr id="4" name="Date Placeholder 3"/>
          <p:cNvSpPr>
            <a:spLocks noGrp="1"/>
          </p:cNvSpPr>
          <p:nvPr>
            <p:ph type="dt" sz="half" idx="10"/>
          </p:nvPr>
        </p:nvSpPr>
        <p:spPr/>
        <p:txBody>
          <a:bodyPr/>
          <a:lstStyle/>
          <a:p>
            <a:fld id="{7E1DF5EB-2299-42B6-9ABF-B627485223DB}" type="datetime1">
              <a:rPr lang="en-US" smtClean="0"/>
              <a:t>4/5/2013</a:t>
            </a:fld>
            <a:endParaRPr lang="en-US" dirty="0"/>
          </a:p>
        </p:txBody>
      </p:sp>
      <p:sp>
        <p:nvSpPr>
          <p:cNvPr id="5" name="Footer Placeholder 4"/>
          <p:cNvSpPr>
            <a:spLocks noGrp="1"/>
          </p:cNvSpPr>
          <p:nvPr>
            <p:ph type="ftr" sz="quarter" idx="11"/>
          </p:nvPr>
        </p:nvSpPr>
        <p:spPr/>
        <p:txBody>
          <a:bodyPr/>
          <a:lstStyle/>
          <a:p>
            <a:r>
              <a:rPr lang="en-US" smtClean="0"/>
              <a:t>© 2012 TAS Energy. All Rights Reserved.</a:t>
            </a:r>
            <a:endParaRPr lang="en-US" dirty="0"/>
          </a:p>
        </p:txBody>
      </p:sp>
      <p:sp>
        <p:nvSpPr>
          <p:cNvPr id="6" name="Slide Number Placeholder 5"/>
          <p:cNvSpPr>
            <a:spLocks noGrp="1"/>
          </p:cNvSpPr>
          <p:nvPr>
            <p:ph type="sldNum" sz="quarter" idx="12"/>
          </p:nvPr>
        </p:nvSpPr>
        <p:spPr/>
        <p:txBody>
          <a:bodyPr/>
          <a:lstStyle/>
          <a:p>
            <a:fld id="{900E74F1-AE1D-480A-9842-E9CF9EF3329B}" type="slidenum">
              <a:rPr lang="en-US" smtClean="0"/>
              <a:pPr/>
              <a:t>13</a:t>
            </a:fld>
            <a:endParaRPr lang="en-US" dirty="0"/>
          </a:p>
        </p:txBody>
      </p:sp>
    </p:spTree>
    <p:extLst>
      <p:ext uri="{BB962C8B-B14F-4D97-AF65-F5344CB8AC3E}">
        <p14:creationId xmlns:p14="http://schemas.microsoft.com/office/powerpoint/2010/main" val="15437037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Unique Value in ERCOT</a:t>
            </a:r>
            <a:endParaRPr lang="en-US" dirty="0"/>
          </a:p>
        </p:txBody>
      </p:sp>
      <p:sp>
        <p:nvSpPr>
          <p:cNvPr id="3" name="Content Placeholder 2"/>
          <p:cNvSpPr>
            <a:spLocks noGrp="1"/>
          </p:cNvSpPr>
          <p:nvPr>
            <p:ph idx="1"/>
          </p:nvPr>
        </p:nvSpPr>
        <p:spPr/>
        <p:txBody>
          <a:bodyPr/>
          <a:lstStyle/>
          <a:p>
            <a:r>
              <a:rPr lang="en-US" dirty="0" smtClean="0"/>
              <a:t>Generation Storage provides the most value, in ERCOT:</a:t>
            </a:r>
          </a:p>
          <a:p>
            <a:pPr lvl="1"/>
            <a:r>
              <a:rPr lang="en-US" dirty="0" smtClean="0"/>
              <a:t>High temperatures/long ‘summer’</a:t>
            </a:r>
          </a:p>
          <a:p>
            <a:pPr lvl="2"/>
            <a:r>
              <a:rPr lang="en-US" dirty="0" smtClean="0"/>
              <a:t>High summer peak </a:t>
            </a:r>
          </a:p>
          <a:p>
            <a:pPr lvl="1"/>
            <a:r>
              <a:rPr lang="en-US" dirty="0" smtClean="0"/>
              <a:t>Power supply &gt; 50% gas generation</a:t>
            </a:r>
          </a:p>
          <a:p>
            <a:pPr lvl="1"/>
            <a:r>
              <a:rPr lang="en-US" dirty="0" smtClean="0"/>
              <a:t>Incredible wind penetration at night</a:t>
            </a:r>
          </a:p>
          <a:p>
            <a:pPr lvl="1"/>
            <a:r>
              <a:rPr lang="en-US" dirty="0" smtClean="0"/>
              <a:t>Humid climate in much of the state</a:t>
            </a:r>
          </a:p>
          <a:p>
            <a:r>
              <a:rPr lang="en-US" dirty="0" smtClean="0"/>
              <a:t>Over 2,500 MWs are lost to hot temperatures in Texas every summer</a:t>
            </a:r>
          </a:p>
          <a:p>
            <a:pPr lvl="1"/>
            <a:r>
              <a:rPr lang="en-US" dirty="0" smtClean="0"/>
              <a:t>Generation Storage can recover those lost megawatts utilizing valuable Texas wind generated at night</a:t>
            </a:r>
          </a:p>
          <a:p>
            <a:pPr lvl="1"/>
            <a:r>
              <a:rPr lang="en-US" dirty="0" smtClean="0"/>
              <a:t>Generators can find a new value stream and offer more complex services to the grid with their existing assets through incorporating storage</a:t>
            </a:r>
          </a:p>
          <a:p>
            <a:pPr lvl="1"/>
            <a:endParaRPr lang="en-US" dirty="0"/>
          </a:p>
          <a:p>
            <a:pPr lvl="1"/>
            <a:endParaRPr lang="en-US" dirty="0"/>
          </a:p>
        </p:txBody>
      </p:sp>
      <p:sp>
        <p:nvSpPr>
          <p:cNvPr id="4" name="Date Placeholder 3"/>
          <p:cNvSpPr>
            <a:spLocks noGrp="1"/>
          </p:cNvSpPr>
          <p:nvPr>
            <p:ph type="dt" sz="half" idx="10"/>
          </p:nvPr>
        </p:nvSpPr>
        <p:spPr/>
        <p:txBody>
          <a:bodyPr/>
          <a:lstStyle/>
          <a:p>
            <a:fld id="{7E1DF5EB-2299-42B6-9ABF-B627485223DB}" type="datetime1">
              <a:rPr lang="en-US" smtClean="0"/>
              <a:t>4/5/2013</a:t>
            </a:fld>
            <a:endParaRPr lang="en-US" dirty="0"/>
          </a:p>
        </p:txBody>
      </p:sp>
      <p:sp>
        <p:nvSpPr>
          <p:cNvPr id="5" name="Footer Placeholder 4"/>
          <p:cNvSpPr>
            <a:spLocks noGrp="1"/>
          </p:cNvSpPr>
          <p:nvPr>
            <p:ph type="ftr" sz="quarter" idx="11"/>
          </p:nvPr>
        </p:nvSpPr>
        <p:spPr/>
        <p:txBody>
          <a:bodyPr/>
          <a:lstStyle/>
          <a:p>
            <a:r>
              <a:rPr lang="en-US" smtClean="0"/>
              <a:t>© 2012 TAS Energy. All Rights Reserved.</a:t>
            </a:r>
            <a:endParaRPr lang="en-US" dirty="0"/>
          </a:p>
        </p:txBody>
      </p:sp>
      <p:sp>
        <p:nvSpPr>
          <p:cNvPr id="6" name="Slide Number Placeholder 5"/>
          <p:cNvSpPr>
            <a:spLocks noGrp="1"/>
          </p:cNvSpPr>
          <p:nvPr>
            <p:ph type="sldNum" sz="quarter" idx="12"/>
          </p:nvPr>
        </p:nvSpPr>
        <p:spPr/>
        <p:txBody>
          <a:bodyPr/>
          <a:lstStyle/>
          <a:p>
            <a:fld id="{900E74F1-AE1D-480A-9842-E9CF9EF3329B}" type="slidenum">
              <a:rPr lang="en-US" smtClean="0"/>
              <a:pPr/>
              <a:t>14</a:t>
            </a:fld>
            <a:endParaRPr lang="en-US" dirty="0"/>
          </a:p>
        </p:txBody>
      </p:sp>
    </p:spTree>
    <p:extLst>
      <p:ext uri="{BB962C8B-B14F-4D97-AF65-F5344CB8AC3E}">
        <p14:creationId xmlns:p14="http://schemas.microsoft.com/office/powerpoint/2010/main" val="1667604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0"/>
            <a:ext cx="8610600" cy="1524000"/>
          </a:xfrm>
        </p:spPr>
        <p:txBody>
          <a:bodyPr/>
          <a:lstStyle/>
          <a:p>
            <a:pPr algn="ctr"/>
            <a:r>
              <a:rPr lang="en-US" sz="4400" dirty="0" smtClean="0"/>
              <a:t>ENERGY STORAGE </a:t>
            </a:r>
            <a:br>
              <a:rPr lang="en-US" sz="4400" dirty="0" smtClean="0"/>
            </a:br>
            <a:r>
              <a:rPr lang="en-US" sz="4400" dirty="0" smtClean="0"/>
              <a:t>&amp; </a:t>
            </a:r>
            <a:br>
              <a:rPr lang="en-US" sz="4400" dirty="0" smtClean="0"/>
            </a:br>
            <a:r>
              <a:rPr lang="en-US" sz="4400" dirty="0" smtClean="0"/>
              <a:t>GENERATOR CHILLED STORAGE</a:t>
            </a:r>
            <a:endParaRPr lang="en-US" sz="4400" dirty="0"/>
          </a:p>
        </p:txBody>
      </p:sp>
      <p:sp>
        <p:nvSpPr>
          <p:cNvPr id="4" name="Date Placeholder 3"/>
          <p:cNvSpPr>
            <a:spLocks noGrp="1"/>
          </p:cNvSpPr>
          <p:nvPr>
            <p:ph type="dt" sz="half" idx="10"/>
          </p:nvPr>
        </p:nvSpPr>
        <p:spPr/>
        <p:txBody>
          <a:bodyPr/>
          <a:lstStyle/>
          <a:p>
            <a:fld id="{7E1DF5EB-2299-42B6-9ABF-B627485223DB}" type="datetime1">
              <a:rPr lang="en-US" smtClean="0"/>
              <a:t>4/5/2013</a:t>
            </a:fld>
            <a:endParaRPr lang="en-US" dirty="0"/>
          </a:p>
        </p:txBody>
      </p:sp>
      <p:sp>
        <p:nvSpPr>
          <p:cNvPr id="5" name="Footer Placeholder 4"/>
          <p:cNvSpPr>
            <a:spLocks noGrp="1"/>
          </p:cNvSpPr>
          <p:nvPr>
            <p:ph type="ftr" sz="quarter" idx="11"/>
          </p:nvPr>
        </p:nvSpPr>
        <p:spPr/>
        <p:txBody>
          <a:bodyPr/>
          <a:lstStyle/>
          <a:p>
            <a:r>
              <a:rPr lang="en-US" smtClean="0"/>
              <a:t>© 2012 TAS Energy. All Rights Reserved.</a:t>
            </a:r>
            <a:endParaRPr lang="en-US" dirty="0"/>
          </a:p>
        </p:txBody>
      </p:sp>
      <p:sp>
        <p:nvSpPr>
          <p:cNvPr id="6" name="Slide Number Placeholder 5"/>
          <p:cNvSpPr>
            <a:spLocks noGrp="1"/>
          </p:cNvSpPr>
          <p:nvPr>
            <p:ph type="sldNum" sz="quarter" idx="12"/>
          </p:nvPr>
        </p:nvSpPr>
        <p:spPr/>
        <p:txBody>
          <a:bodyPr/>
          <a:lstStyle/>
          <a:p>
            <a:fld id="{900E74F1-AE1D-480A-9842-E9CF9EF3329B}" type="slidenum">
              <a:rPr lang="en-US" smtClean="0"/>
              <a:pPr/>
              <a:t>15</a:t>
            </a:fld>
            <a:endParaRPr lang="en-US" dirty="0"/>
          </a:p>
        </p:txBody>
      </p:sp>
    </p:spTree>
    <p:extLst>
      <p:ext uri="{BB962C8B-B14F-4D97-AF65-F5344CB8AC3E}">
        <p14:creationId xmlns:p14="http://schemas.microsoft.com/office/powerpoint/2010/main" val="20795603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Storage: The Black Box</a:t>
            </a:r>
            <a:endParaRPr lang="en-US" dirty="0"/>
          </a:p>
        </p:txBody>
      </p:sp>
      <p:sp>
        <p:nvSpPr>
          <p:cNvPr id="4" name="Date Placeholder 3"/>
          <p:cNvSpPr>
            <a:spLocks noGrp="1"/>
          </p:cNvSpPr>
          <p:nvPr>
            <p:ph type="dt" sz="half" idx="10"/>
          </p:nvPr>
        </p:nvSpPr>
        <p:spPr/>
        <p:txBody>
          <a:bodyPr/>
          <a:lstStyle/>
          <a:p>
            <a:fld id="{7E1DF5EB-2299-42B6-9ABF-B627485223DB}" type="datetime1">
              <a:rPr lang="en-US" smtClean="0"/>
              <a:t>4/5/2013</a:t>
            </a:fld>
            <a:endParaRPr lang="en-US" dirty="0"/>
          </a:p>
        </p:txBody>
      </p:sp>
      <p:sp>
        <p:nvSpPr>
          <p:cNvPr id="5" name="Footer Placeholder 4"/>
          <p:cNvSpPr>
            <a:spLocks noGrp="1"/>
          </p:cNvSpPr>
          <p:nvPr>
            <p:ph type="ftr" sz="quarter" idx="11"/>
          </p:nvPr>
        </p:nvSpPr>
        <p:spPr/>
        <p:txBody>
          <a:bodyPr/>
          <a:lstStyle/>
          <a:p>
            <a:r>
              <a:rPr lang="en-US" smtClean="0"/>
              <a:t>© 2012 TAS Energy. All Rights Reserved.</a:t>
            </a:r>
            <a:endParaRPr lang="en-US" dirty="0"/>
          </a:p>
        </p:txBody>
      </p:sp>
      <p:sp>
        <p:nvSpPr>
          <p:cNvPr id="6" name="Slide Number Placeholder 5"/>
          <p:cNvSpPr>
            <a:spLocks noGrp="1"/>
          </p:cNvSpPr>
          <p:nvPr>
            <p:ph type="sldNum" sz="quarter" idx="12"/>
          </p:nvPr>
        </p:nvSpPr>
        <p:spPr/>
        <p:txBody>
          <a:bodyPr/>
          <a:lstStyle/>
          <a:p>
            <a:fld id="{900E74F1-AE1D-480A-9842-E9CF9EF3329B}" type="slidenum">
              <a:rPr lang="en-US" smtClean="0"/>
              <a:pPr/>
              <a:t>16</a:t>
            </a:fld>
            <a:endParaRPr lang="en-US" dirty="0"/>
          </a:p>
        </p:txBody>
      </p:sp>
      <p:sp>
        <p:nvSpPr>
          <p:cNvPr id="8" name="TextBox 7"/>
          <p:cNvSpPr txBox="1"/>
          <p:nvPr/>
        </p:nvSpPr>
        <p:spPr>
          <a:xfrm>
            <a:off x="266700" y="3643014"/>
            <a:ext cx="1524000" cy="646331"/>
          </a:xfrm>
          <a:prstGeom prst="rect">
            <a:avLst/>
          </a:prstGeom>
          <a:noFill/>
        </p:spPr>
        <p:txBody>
          <a:bodyPr wrap="square" rtlCol="0">
            <a:spAutoFit/>
          </a:bodyPr>
          <a:lstStyle/>
          <a:p>
            <a:r>
              <a:rPr lang="en-US" dirty="0" smtClean="0"/>
              <a:t>ELECTRIC ENERGY IN</a:t>
            </a:r>
            <a:endParaRPr lang="en-US" dirty="0"/>
          </a:p>
        </p:txBody>
      </p:sp>
      <p:sp>
        <p:nvSpPr>
          <p:cNvPr id="9" name="TextBox 8"/>
          <p:cNvSpPr txBox="1"/>
          <p:nvPr/>
        </p:nvSpPr>
        <p:spPr>
          <a:xfrm>
            <a:off x="7391400" y="3662064"/>
            <a:ext cx="1752600" cy="646331"/>
          </a:xfrm>
          <a:prstGeom prst="rect">
            <a:avLst/>
          </a:prstGeom>
          <a:noFill/>
        </p:spPr>
        <p:txBody>
          <a:bodyPr wrap="square" rtlCol="0">
            <a:spAutoFit/>
          </a:bodyPr>
          <a:lstStyle/>
          <a:p>
            <a:r>
              <a:rPr lang="en-US" dirty="0" smtClean="0"/>
              <a:t>ELECTRIC ENERGY OUT</a:t>
            </a:r>
            <a:endParaRPr lang="en-US" dirty="0"/>
          </a:p>
        </p:txBody>
      </p:sp>
      <p:sp>
        <p:nvSpPr>
          <p:cNvPr id="10" name="TextBox 9"/>
          <p:cNvSpPr txBox="1"/>
          <p:nvPr/>
        </p:nvSpPr>
        <p:spPr>
          <a:xfrm>
            <a:off x="3200400" y="1143595"/>
            <a:ext cx="2514600" cy="923330"/>
          </a:xfrm>
          <a:prstGeom prst="rect">
            <a:avLst/>
          </a:prstGeom>
          <a:noFill/>
        </p:spPr>
        <p:txBody>
          <a:bodyPr wrap="square" rtlCol="0">
            <a:spAutoFit/>
          </a:bodyPr>
          <a:lstStyle/>
          <a:p>
            <a:pPr algn="ctr"/>
            <a:r>
              <a:rPr lang="en-US" dirty="0" smtClean="0"/>
              <a:t>ELECTRIC ENERGY NOT USED FOR CONSUMPTION</a:t>
            </a:r>
            <a:endParaRPr lang="en-US" dirty="0"/>
          </a:p>
        </p:txBody>
      </p:sp>
      <p:sp>
        <p:nvSpPr>
          <p:cNvPr id="7" name="Rectangle 6"/>
          <p:cNvSpPr/>
          <p:nvPr/>
        </p:nvSpPr>
        <p:spPr>
          <a:xfrm>
            <a:off x="2286000" y="2646417"/>
            <a:ext cx="4572000" cy="2895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a:off x="1790700" y="3810520"/>
            <a:ext cx="381000" cy="2836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6"/>
          <p:cNvSpPr/>
          <p:nvPr/>
        </p:nvSpPr>
        <p:spPr>
          <a:xfrm>
            <a:off x="6981825" y="3801069"/>
            <a:ext cx="381000" cy="2836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p:cNvGrpSpPr/>
          <p:nvPr/>
        </p:nvGrpSpPr>
        <p:grpSpPr>
          <a:xfrm>
            <a:off x="3726608" y="3203614"/>
            <a:ext cx="1854460" cy="1762304"/>
            <a:chOff x="3695700" y="2837675"/>
            <a:chExt cx="1714500" cy="1762304"/>
          </a:xfrm>
        </p:grpSpPr>
        <p:sp>
          <p:nvSpPr>
            <p:cNvPr id="13" name="TextBox 12"/>
            <p:cNvSpPr txBox="1"/>
            <p:nvPr/>
          </p:nvSpPr>
          <p:spPr>
            <a:xfrm>
              <a:off x="3695700" y="2837675"/>
              <a:ext cx="1524000" cy="369332"/>
            </a:xfrm>
            <a:prstGeom prst="rect">
              <a:avLst/>
            </a:prstGeom>
            <a:noFill/>
          </p:spPr>
          <p:txBody>
            <a:bodyPr wrap="square" rtlCol="0">
              <a:spAutoFit/>
            </a:bodyPr>
            <a:lstStyle/>
            <a:p>
              <a:r>
                <a:rPr lang="en-US" dirty="0" smtClean="0">
                  <a:solidFill>
                    <a:schemeClr val="bg1"/>
                  </a:solidFill>
                </a:rPr>
                <a:t>Batteries</a:t>
              </a:r>
            </a:p>
          </p:txBody>
        </p:sp>
        <p:sp>
          <p:nvSpPr>
            <p:cNvPr id="14" name="TextBox 13"/>
            <p:cNvSpPr txBox="1"/>
            <p:nvPr/>
          </p:nvSpPr>
          <p:spPr>
            <a:xfrm>
              <a:off x="3695700" y="3313241"/>
              <a:ext cx="1714500" cy="369332"/>
            </a:xfrm>
            <a:prstGeom prst="rect">
              <a:avLst/>
            </a:prstGeom>
            <a:noFill/>
          </p:spPr>
          <p:txBody>
            <a:bodyPr wrap="square" rtlCol="0">
              <a:spAutoFit/>
            </a:bodyPr>
            <a:lstStyle/>
            <a:p>
              <a:r>
                <a:rPr lang="en-US" dirty="0" smtClean="0">
                  <a:solidFill>
                    <a:schemeClr val="bg1"/>
                  </a:solidFill>
                </a:rPr>
                <a:t>Pumped Hydro</a:t>
              </a:r>
            </a:p>
          </p:txBody>
        </p:sp>
        <p:sp>
          <p:nvSpPr>
            <p:cNvPr id="15" name="TextBox 14"/>
            <p:cNvSpPr txBox="1"/>
            <p:nvPr/>
          </p:nvSpPr>
          <p:spPr>
            <a:xfrm>
              <a:off x="3695700" y="3767703"/>
              <a:ext cx="1524000" cy="369332"/>
            </a:xfrm>
            <a:prstGeom prst="rect">
              <a:avLst/>
            </a:prstGeom>
            <a:noFill/>
          </p:spPr>
          <p:txBody>
            <a:bodyPr wrap="square" rtlCol="0">
              <a:spAutoFit/>
            </a:bodyPr>
            <a:lstStyle/>
            <a:p>
              <a:r>
                <a:rPr lang="en-US" dirty="0" smtClean="0">
                  <a:solidFill>
                    <a:schemeClr val="bg1"/>
                  </a:solidFill>
                </a:rPr>
                <a:t>Flywheels</a:t>
              </a:r>
            </a:p>
          </p:txBody>
        </p:sp>
        <p:sp>
          <p:nvSpPr>
            <p:cNvPr id="18" name="TextBox 17"/>
            <p:cNvSpPr txBox="1"/>
            <p:nvPr/>
          </p:nvSpPr>
          <p:spPr>
            <a:xfrm>
              <a:off x="3724275" y="4230647"/>
              <a:ext cx="1524000" cy="369332"/>
            </a:xfrm>
            <a:prstGeom prst="rect">
              <a:avLst/>
            </a:prstGeom>
            <a:noFill/>
          </p:spPr>
          <p:txBody>
            <a:bodyPr wrap="square" rtlCol="0">
              <a:spAutoFit/>
            </a:bodyPr>
            <a:lstStyle/>
            <a:p>
              <a:r>
                <a:rPr lang="en-US" dirty="0" smtClean="0">
                  <a:solidFill>
                    <a:schemeClr val="bg1"/>
                  </a:solidFill>
                </a:rPr>
                <a:t>CAES</a:t>
              </a:r>
            </a:p>
          </p:txBody>
        </p:sp>
      </p:grpSp>
      <p:sp>
        <p:nvSpPr>
          <p:cNvPr id="20" name="TextBox 19"/>
          <p:cNvSpPr txBox="1"/>
          <p:nvPr/>
        </p:nvSpPr>
        <p:spPr>
          <a:xfrm>
            <a:off x="1148638" y="5791200"/>
            <a:ext cx="7010400" cy="461665"/>
          </a:xfrm>
          <a:prstGeom prst="rect">
            <a:avLst/>
          </a:prstGeom>
          <a:noFill/>
        </p:spPr>
        <p:txBody>
          <a:bodyPr wrap="square" rtlCol="0">
            <a:spAutoFit/>
          </a:bodyPr>
          <a:lstStyle/>
          <a:p>
            <a:pPr algn="ctr"/>
            <a:r>
              <a:rPr lang="en-US" sz="1200" i="1" dirty="0"/>
              <a:t>It is this conversion/storage cycle that distinguishes energy storage </a:t>
            </a:r>
            <a:r>
              <a:rPr lang="en-US" sz="1200" i="1" dirty="0" smtClean="0"/>
              <a:t>facilities…from </a:t>
            </a:r>
            <a:r>
              <a:rPr lang="en-US" sz="1200" i="1" dirty="0"/>
              <a:t>facilities that consume electricity</a:t>
            </a:r>
          </a:p>
        </p:txBody>
      </p:sp>
    </p:spTree>
    <p:extLst>
      <p:ext uri="{BB962C8B-B14F-4D97-AF65-F5344CB8AC3E}">
        <p14:creationId xmlns:p14="http://schemas.microsoft.com/office/powerpoint/2010/main" val="1284119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arn(inVertical)">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GCS Comparison with CAES</a:t>
            </a:r>
            <a:endParaRPr lang="en-US" dirty="0"/>
          </a:p>
        </p:txBody>
      </p:sp>
      <p:sp>
        <p:nvSpPr>
          <p:cNvPr id="3" name="Content Placeholder 2"/>
          <p:cNvSpPr>
            <a:spLocks noGrp="1"/>
          </p:cNvSpPr>
          <p:nvPr>
            <p:ph idx="1"/>
          </p:nvPr>
        </p:nvSpPr>
        <p:spPr/>
        <p:txBody>
          <a:bodyPr/>
          <a:lstStyle/>
          <a:p>
            <a:pPr marL="0" indent="0">
              <a:buNone/>
            </a:pPr>
            <a:r>
              <a:rPr lang="en-US" dirty="0" smtClean="0"/>
              <a:t>CAES:</a:t>
            </a:r>
          </a:p>
          <a:p>
            <a:pPr marL="0" indent="0">
              <a:buNone/>
            </a:pPr>
            <a:r>
              <a:rPr lang="en-US" sz="2000" b="1" dirty="0" smtClean="0"/>
              <a:t>Electric Energy        </a:t>
            </a:r>
            <a:r>
              <a:rPr lang="en-US" sz="2000" dirty="0" smtClean="0"/>
              <a:t>Compressor      </a:t>
            </a:r>
            <a:r>
              <a:rPr lang="en-US" sz="2000" b="1" u="sng" dirty="0" smtClean="0"/>
              <a:t>Compressed Air is Stored </a:t>
            </a:r>
            <a:r>
              <a:rPr lang="en-US" sz="2000" b="1" dirty="0" smtClean="0"/>
              <a:t>      </a:t>
            </a:r>
            <a:r>
              <a:rPr lang="en-US" sz="2000" dirty="0" smtClean="0"/>
              <a:t>Compressed Air and Gas enter Turbine      </a:t>
            </a:r>
            <a:r>
              <a:rPr lang="en-US" sz="2000" b="1" dirty="0" smtClean="0"/>
              <a:t>Electric Energy is Generated </a:t>
            </a:r>
          </a:p>
          <a:p>
            <a:pPr marL="0" indent="0">
              <a:buNone/>
            </a:pPr>
            <a:r>
              <a:rPr lang="en-US" dirty="0" smtClean="0"/>
              <a:t>GCS:</a:t>
            </a:r>
          </a:p>
          <a:p>
            <a:pPr marL="0" indent="0">
              <a:buNone/>
            </a:pPr>
            <a:r>
              <a:rPr lang="en-US" sz="2000" b="1" dirty="0" smtClean="0"/>
              <a:t>Electric Energy       </a:t>
            </a:r>
            <a:r>
              <a:rPr lang="en-US" sz="2000" dirty="0" smtClean="0"/>
              <a:t>Chiller      </a:t>
            </a:r>
            <a:r>
              <a:rPr lang="en-US" sz="2000" b="1" u="sng" dirty="0" smtClean="0"/>
              <a:t>Chilled Water is Stored</a:t>
            </a:r>
            <a:r>
              <a:rPr lang="en-US" sz="2000" dirty="0" smtClean="0"/>
              <a:t>       Chilled Water exchanges with Inlet Air, Chilled Inlet Air and Fuel enter Turbine      </a:t>
            </a:r>
            <a:r>
              <a:rPr lang="en-US" sz="2000" b="1" dirty="0" smtClean="0"/>
              <a:t>Electric Energy is Generated </a:t>
            </a:r>
            <a:endParaRPr lang="en-US" sz="2000" b="1" dirty="0"/>
          </a:p>
        </p:txBody>
      </p:sp>
      <p:sp>
        <p:nvSpPr>
          <p:cNvPr id="4" name="Date Placeholder 3"/>
          <p:cNvSpPr>
            <a:spLocks noGrp="1"/>
          </p:cNvSpPr>
          <p:nvPr>
            <p:ph type="dt" sz="half" idx="10"/>
          </p:nvPr>
        </p:nvSpPr>
        <p:spPr/>
        <p:txBody>
          <a:bodyPr/>
          <a:lstStyle/>
          <a:p>
            <a:fld id="{7E1DF5EB-2299-42B6-9ABF-B627485223DB}" type="datetime1">
              <a:rPr lang="en-US" smtClean="0"/>
              <a:t>4/5/2013</a:t>
            </a:fld>
            <a:endParaRPr lang="en-US" dirty="0"/>
          </a:p>
        </p:txBody>
      </p:sp>
      <p:sp>
        <p:nvSpPr>
          <p:cNvPr id="5" name="Footer Placeholder 4"/>
          <p:cNvSpPr>
            <a:spLocks noGrp="1"/>
          </p:cNvSpPr>
          <p:nvPr>
            <p:ph type="ftr" sz="quarter" idx="11"/>
          </p:nvPr>
        </p:nvSpPr>
        <p:spPr/>
        <p:txBody>
          <a:bodyPr/>
          <a:lstStyle/>
          <a:p>
            <a:r>
              <a:rPr lang="en-US" smtClean="0"/>
              <a:t>© 2012 TAS Energy. All Rights Reserved.</a:t>
            </a:r>
            <a:endParaRPr lang="en-US" dirty="0"/>
          </a:p>
        </p:txBody>
      </p:sp>
      <p:sp>
        <p:nvSpPr>
          <p:cNvPr id="6" name="Slide Number Placeholder 5"/>
          <p:cNvSpPr>
            <a:spLocks noGrp="1"/>
          </p:cNvSpPr>
          <p:nvPr>
            <p:ph type="sldNum" sz="quarter" idx="12"/>
          </p:nvPr>
        </p:nvSpPr>
        <p:spPr/>
        <p:txBody>
          <a:bodyPr/>
          <a:lstStyle/>
          <a:p>
            <a:fld id="{900E74F1-AE1D-480A-9842-E9CF9EF3329B}" type="slidenum">
              <a:rPr lang="en-US" smtClean="0"/>
              <a:pPr/>
              <a:t>17</a:t>
            </a:fld>
            <a:endParaRPr lang="en-US" dirty="0"/>
          </a:p>
        </p:txBody>
      </p:sp>
      <p:sp>
        <p:nvSpPr>
          <p:cNvPr id="7" name="Right Arrow 6"/>
          <p:cNvSpPr/>
          <p:nvPr/>
        </p:nvSpPr>
        <p:spPr>
          <a:xfrm>
            <a:off x="2209800" y="1752600"/>
            <a:ext cx="2286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3848100" y="1752600"/>
            <a:ext cx="2286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6858000" y="1724025"/>
            <a:ext cx="2286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3209925" y="1990725"/>
            <a:ext cx="2286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ight Arrow 10"/>
          <p:cNvSpPr/>
          <p:nvPr/>
        </p:nvSpPr>
        <p:spPr>
          <a:xfrm>
            <a:off x="2181225" y="2819400"/>
            <a:ext cx="2286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3238500" y="2819400"/>
            <a:ext cx="2286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7162800" y="3105150"/>
            <a:ext cx="2286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6334125" y="4114800"/>
            <a:ext cx="2286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275" y="4133850"/>
            <a:ext cx="4000500" cy="22209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descr="C:\Users\kwalker\Documents\Generation Storage\Energy Storage- General\CAES Drawi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7916" y="3952875"/>
            <a:ext cx="3829618" cy="2478173"/>
          </a:xfrm>
          <a:prstGeom prst="rect">
            <a:avLst/>
          </a:prstGeom>
          <a:noFill/>
          <a:extLst>
            <a:ext uri="{909E8E84-426E-40DD-AFC4-6F175D3DCCD1}">
              <a14:hiddenFill xmlns:a14="http://schemas.microsoft.com/office/drawing/2010/main">
                <a:solidFill>
                  <a:srgbClr val="FFFFFF"/>
                </a:solidFill>
              </a14:hiddenFill>
            </a:ext>
          </a:extLst>
        </p:spPr>
      </p:pic>
      <p:sp>
        <p:nvSpPr>
          <p:cNvPr id="17" name="Right Arrow 16"/>
          <p:cNvSpPr/>
          <p:nvPr/>
        </p:nvSpPr>
        <p:spPr>
          <a:xfrm>
            <a:off x="6019800" y="2819400"/>
            <a:ext cx="2286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06249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Highlights from FERC 2001 Ruling*</a:t>
            </a:r>
            <a:endParaRPr lang="en-US" dirty="0"/>
          </a:p>
        </p:txBody>
      </p:sp>
      <p:sp>
        <p:nvSpPr>
          <p:cNvPr id="3" name="Content Placeholder 2"/>
          <p:cNvSpPr>
            <a:spLocks noGrp="1"/>
          </p:cNvSpPr>
          <p:nvPr>
            <p:ph idx="1"/>
          </p:nvPr>
        </p:nvSpPr>
        <p:spPr/>
        <p:txBody>
          <a:bodyPr>
            <a:normAutofit fontScale="40000" lnSpcReduction="20000"/>
          </a:bodyPr>
          <a:lstStyle/>
          <a:p>
            <a:pPr marL="0" indent="0">
              <a:buNone/>
            </a:pPr>
            <a:endParaRPr lang="en-US" sz="3500" dirty="0" smtClean="0"/>
          </a:p>
          <a:p>
            <a:pPr marL="0" indent="0">
              <a:buNone/>
            </a:pPr>
            <a:r>
              <a:rPr lang="en-US" sz="4000" dirty="0" smtClean="0"/>
              <a:t>“…</a:t>
            </a:r>
            <a:r>
              <a:rPr lang="en-US" sz="4000" dirty="0"/>
              <a:t>As the Applicant notes, the use of compressed air as a medium for the storage </a:t>
            </a:r>
            <a:r>
              <a:rPr lang="en-US" sz="4000" dirty="0" smtClean="0"/>
              <a:t>of energy </a:t>
            </a:r>
            <a:r>
              <a:rPr lang="en-US" sz="4000" dirty="0"/>
              <a:t>in an energy storage facility is a new technology. However, we find that </a:t>
            </a:r>
            <a:r>
              <a:rPr lang="en-US" sz="4000" dirty="0" smtClean="0"/>
              <a:t>a compressed </a:t>
            </a:r>
            <a:r>
              <a:rPr lang="en-US" sz="4000" dirty="0"/>
              <a:t>air energy storage facility is analogous to a pumped storage </a:t>
            </a:r>
            <a:r>
              <a:rPr lang="en-US" sz="4000" dirty="0" smtClean="0"/>
              <a:t>hydroelectric facility</a:t>
            </a:r>
            <a:r>
              <a:rPr lang="en-US" sz="4000" dirty="0"/>
              <a:t>, in that compressed air is used in a conversion/storage cycle just as water is </a:t>
            </a:r>
            <a:r>
              <a:rPr lang="en-US" sz="4000" dirty="0" smtClean="0"/>
              <a:t>used in </a:t>
            </a:r>
            <a:r>
              <a:rPr lang="en-US" sz="4000" dirty="0"/>
              <a:t>a pumped storage hydroelectric facility in the </a:t>
            </a:r>
            <a:r>
              <a:rPr lang="en-US" sz="4000" dirty="0" smtClean="0"/>
              <a:t>conversion/storage </a:t>
            </a:r>
            <a:r>
              <a:rPr lang="en-US" sz="4000" dirty="0"/>
              <a:t>cycle. We also </a:t>
            </a:r>
            <a:r>
              <a:rPr lang="en-US" sz="4000" dirty="0" smtClean="0"/>
              <a:t>find that</a:t>
            </a:r>
            <a:r>
              <a:rPr lang="en-US" sz="4000" dirty="0"/>
              <a:t>, given the similarities between the facilities, it is appropriate to afford compressed </a:t>
            </a:r>
            <a:r>
              <a:rPr lang="en-US" sz="4000" dirty="0" smtClean="0"/>
              <a:t>air energy </a:t>
            </a:r>
            <a:r>
              <a:rPr lang="en-US" sz="4000" dirty="0"/>
              <a:t>storage facilities the same regulatory treatment this Commission traditionally </a:t>
            </a:r>
            <a:r>
              <a:rPr lang="en-US" sz="4000" dirty="0" smtClean="0"/>
              <a:t>has afforded </a:t>
            </a:r>
            <a:r>
              <a:rPr lang="en-US" sz="4000" dirty="0"/>
              <a:t>pumped storage hydroelectric facilities, namely, that deliveries of </a:t>
            </a:r>
            <a:r>
              <a:rPr lang="en-US" sz="4000" dirty="0" smtClean="0"/>
              <a:t>pumping energy </a:t>
            </a:r>
            <a:r>
              <a:rPr lang="en-US" sz="4000" dirty="0"/>
              <a:t>as part of an off-peak/on-peak energy exchange transaction are considered to </a:t>
            </a:r>
            <a:r>
              <a:rPr lang="en-US" sz="4000" dirty="0" smtClean="0"/>
              <a:t>be exclusively </a:t>
            </a:r>
            <a:r>
              <a:rPr lang="en-US" sz="4000" dirty="0"/>
              <a:t>wholesale </a:t>
            </a:r>
            <a:r>
              <a:rPr lang="en-US" sz="4000" dirty="0" smtClean="0"/>
              <a:t>transactions.”</a:t>
            </a:r>
          </a:p>
          <a:p>
            <a:pPr marL="0" indent="0">
              <a:buNone/>
            </a:pPr>
            <a:endParaRPr lang="en-US" sz="3500" dirty="0" smtClean="0"/>
          </a:p>
          <a:p>
            <a:pPr marL="0" indent="0">
              <a:buNone/>
            </a:pPr>
            <a:endParaRPr lang="en-US" sz="3500" dirty="0" smtClean="0"/>
          </a:p>
          <a:p>
            <a:pPr marL="0" indent="0">
              <a:buNone/>
            </a:pPr>
            <a:r>
              <a:rPr lang="en-US" sz="4000" dirty="0" smtClean="0"/>
              <a:t>“…</a:t>
            </a:r>
            <a:r>
              <a:rPr lang="en-US" sz="4000" dirty="0"/>
              <a:t>the Commission views the pumping energy not as </a:t>
            </a:r>
            <a:r>
              <a:rPr lang="en-US" sz="4000" dirty="0" smtClean="0"/>
              <a:t>being consumed</a:t>
            </a:r>
            <a:r>
              <a:rPr lang="en-US" sz="4000" dirty="0"/>
              <a:t>, but rather as being converted and stored, as water in the upper reservoir, </a:t>
            </a:r>
            <a:r>
              <a:rPr lang="en-US" sz="4000" dirty="0" smtClean="0"/>
              <a:t>for later </a:t>
            </a:r>
            <a:r>
              <a:rPr lang="en-US" sz="4000" dirty="0"/>
              <a:t>re-conversion (during on-peak hours when demand is high) back to electric energy</a:t>
            </a:r>
            <a:r>
              <a:rPr lang="en-US" sz="4000" dirty="0" smtClean="0"/>
              <a:t>.  It </a:t>
            </a:r>
            <a:r>
              <a:rPr lang="en-US" sz="4000" dirty="0"/>
              <a:t>is this conversion/storage cycle that distinguishes energy storage facilities, </a:t>
            </a:r>
            <a:r>
              <a:rPr lang="en-US" sz="4000" dirty="0" smtClean="0"/>
              <a:t>whether pumped </a:t>
            </a:r>
            <a:r>
              <a:rPr lang="en-US" sz="4000" dirty="0"/>
              <a:t>storage hydroelectric facilities or compressed air energy storage facilities, </a:t>
            </a:r>
            <a:r>
              <a:rPr lang="en-US" sz="4000" dirty="0" smtClean="0"/>
              <a:t>from facilities that </a:t>
            </a:r>
            <a:r>
              <a:rPr lang="en-US" sz="4000" dirty="0"/>
              <a:t>consume electricity (in the form of station power or otherwise</a:t>
            </a:r>
            <a:r>
              <a:rPr lang="en-US" sz="4000" dirty="0" smtClean="0"/>
              <a:t>).”</a:t>
            </a:r>
          </a:p>
          <a:p>
            <a:pPr marL="0" indent="0">
              <a:buNone/>
            </a:pPr>
            <a:endParaRPr lang="en-US" dirty="0"/>
          </a:p>
          <a:p>
            <a:pPr marL="0" indent="0">
              <a:buNone/>
            </a:pPr>
            <a:endParaRPr lang="en-US" sz="2000" dirty="0" smtClean="0"/>
          </a:p>
          <a:p>
            <a:pPr marL="0" indent="0">
              <a:buNone/>
            </a:pPr>
            <a:endParaRPr lang="en-US" sz="2000" dirty="0"/>
          </a:p>
          <a:p>
            <a:pPr marL="0" indent="0">
              <a:buNone/>
            </a:pPr>
            <a:endParaRPr lang="en-US" sz="2000" dirty="0" smtClean="0"/>
          </a:p>
          <a:p>
            <a:pPr marL="0" indent="0" algn="ctr">
              <a:buNone/>
            </a:pPr>
            <a:r>
              <a:rPr lang="en-US" sz="2000" dirty="0" smtClean="0"/>
              <a:t>Issued June 29, 2011 for Norton Energy Storage </a:t>
            </a:r>
            <a:r>
              <a:rPr lang="en-US" sz="2000" dirty="0"/>
              <a:t>Docket No. EL01-70-000</a:t>
            </a:r>
            <a:endParaRPr lang="en-US" sz="2000" dirty="0" smtClean="0"/>
          </a:p>
          <a:p>
            <a:pPr marL="0" indent="0">
              <a:buNone/>
            </a:pPr>
            <a:endParaRPr lang="en-US" dirty="0"/>
          </a:p>
        </p:txBody>
      </p:sp>
      <p:sp>
        <p:nvSpPr>
          <p:cNvPr id="4" name="Date Placeholder 3"/>
          <p:cNvSpPr>
            <a:spLocks noGrp="1"/>
          </p:cNvSpPr>
          <p:nvPr>
            <p:ph type="dt" sz="half" idx="10"/>
          </p:nvPr>
        </p:nvSpPr>
        <p:spPr/>
        <p:txBody>
          <a:bodyPr/>
          <a:lstStyle/>
          <a:p>
            <a:fld id="{7E1DF5EB-2299-42B6-9ABF-B627485223DB}" type="datetime1">
              <a:rPr lang="en-US" smtClean="0"/>
              <a:t>4/5/2013</a:t>
            </a:fld>
            <a:endParaRPr lang="en-US" dirty="0"/>
          </a:p>
        </p:txBody>
      </p:sp>
      <p:sp>
        <p:nvSpPr>
          <p:cNvPr id="5" name="Footer Placeholder 4"/>
          <p:cNvSpPr>
            <a:spLocks noGrp="1"/>
          </p:cNvSpPr>
          <p:nvPr>
            <p:ph type="ftr" sz="quarter" idx="11"/>
          </p:nvPr>
        </p:nvSpPr>
        <p:spPr/>
        <p:txBody>
          <a:bodyPr/>
          <a:lstStyle/>
          <a:p>
            <a:r>
              <a:rPr lang="en-US" smtClean="0"/>
              <a:t>© 2012 TAS Energy. All Rights Reserved.</a:t>
            </a:r>
            <a:endParaRPr lang="en-US" dirty="0"/>
          </a:p>
        </p:txBody>
      </p:sp>
      <p:sp>
        <p:nvSpPr>
          <p:cNvPr id="6" name="Slide Number Placeholder 5"/>
          <p:cNvSpPr>
            <a:spLocks noGrp="1"/>
          </p:cNvSpPr>
          <p:nvPr>
            <p:ph type="sldNum" sz="quarter" idx="12"/>
          </p:nvPr>
        </p:nvSpPr>
        <p:spPr/>
        <p:txBody>
          <a:bodyPr/>
          <a:lstStyle/>
          <a:p>
            <a:fld id="{900E74F1-AE1D-480A-9842-E9CF9EF3329B}" type="slidenum">
              <a:rPr lang="en-US" smtClean="0"/>
              <a:pPr/>
              <a:t>18</a:t>
            </a:fld>
            <a:endParaRPr lang="en-US" dirty="0"/>
          </a:p>
        </p:txBody>
      </p:sp>
    </p:spTree>
    <p:extLst>
      <p:ext uri="{BB962C8B-B14F-4D97-AF65-F5344CB8AC3E}">
        <p14:creationId xmlns:p14="http://schemas.microsoft.com/office/powerpoint/2010/main" val="36450205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4" name="Date Placeholder 3"/>
          <p:cNvSpPr>
            <a:spLocks noGrp="1"/>
          </p:cNvSpPr>
          <p:nvPr>
            <p:ph type="dt" sz="half" idx="10"/>
          </p:nvPr>
        </p:nvSpPr>
        <p:spPr/>
        <p:txBody>
          <a:bodyPr/>
          <a:lstStyle/>
          <a:p>
            <a:fld id="{7E1DF5EB-2299-42B6-9ABF-B627485223DB}" type="datetime1">
              <a:rPr lang="en-US" smtClean="0"/>
              <a:t>4/5/2013</a:t>
            </a:fld>
            <a:endParaRPr lang="en-US" dirty="0"/>
          </a:p>
        </p:txBody>
      </p:sp>
      <p:sp>
        <p:nvSpPr>
          <p:cNvPr id="5" name="Footer Placeholder 4"/>
          <p:cNvSpPr>
            <a:spLocks noGrp="1"/>
          </p:cNvSpPr>
          <p:nvPr>
            <p:ph type="ftr" sz="quarter" idx="11"/>
          </p:nvPr>
        </p:nvSpPr>
        <p:spPr/>
        <p:txBody>
          <a:bodyPr/>
          <a:lstStyle/>
          <a:p>
            <a:r>
              <a:rPr lang="en-US" smtClean="0"/>
              <a:t>© 2012 TAS Energy. All Rights Reserved.</a:t>
            </a:r>
            <a:endParaRPr lang="en-US" dirty="0"/>
          </a:p>
        </p:txBody>
      </p:sp>
      <p:sp>
        <p:nvSpPr>
          <p:cNvPr id="6" name="Slide Number Placeholder 5"/>
          <p:cNvSpPr>
            <a:spLocks noGrp="1"/>
          </p:cNvSpPr>
          <p:nvPr>
            <p:ph type="sldNum" sz="quarter" idx="12"/>
          </p:nvPr>
        </p:nvSpPr>
        <p:spPr/>
        <p:txBody>
          <a:bodyPr/>
          <a:lstStyle/>
          <a:p>
            <a:fld id="{900E74F1-AE1D-480A-9842-E9CF9EF3329B}" type="slidenum">
              <a:rPr lang="en-US" smtClean="0"/>
              <a:pPr/>
              <a:t>19</a:t>
            </a:fld>
            <a:endParaRPr lang="en-US" dirty="0"/>
          </a:p>
        </p:txBody>
      </p:sp>
      <p:sp>
        <p:nvSpPr>
          <p:cNvPr id="8" name="TextBox 7"/>
          <p:cNvSpPr txBox="1"/>
          <p:nvPr/>
        </p:nvSpPr>
        <p:spPr>
          <a:xfrm>
            <a:off x="266700" y="3643014"/>
            <a:ext cx="1524000" cy="646331"/>
          </a:xfrm>
          <a:prstGeom prst="rect">
            <a:avLst/>
          </a:prstGeom>
          <a:noFill/>
        </p:spPr>
        <p:txBody>
          <a:bodyPr wrap="square" rtlCol="0">
            <a:spAutoFit/>
          </a:bodyPr>
          <a:lstStyle/>
          <a:p>
            <a:r>
              <a:rPr lang="en-US" dirty="0" smtClean="0"/>
              <a:t>ELECTRIC ENERGY IN</a:t>
            </a:r>
            <a:endParaRPr lang="en-US" dirty="0"/>
          </a:p>
        </p:txBody>
      </p:sp>
      <p:sp>
        <p:nvSpPr>
          <p:cNvPr id="9" name="TextBox 8"/>
          <p:cNvSpPr txBox="1"/>
          <p:nvPr/>
        </p:nvSpPr>
        <p:spPr>
          <a:xfrm>
            <a:off x="7391400" y="3662064"/>
            <a:ext cx="1752600" cy="646331"/>
          </a:xfrm>
          <a:prstGeom prst="rect">
            <a:avLst/>
          </a:prstGeom>
          <a:noFill/>
        </p:spPr>
        <p:txBody>
          <a:bodyPr wrap="square" rtlCol="0">
            <a:spAutoFit/>
          </a:bodyPr>
          <a:lstStyle/>
          <a:p>
            <a:r>
              <a:rPr lang="en-US" dirty="0" smtClean="0"/>
              <a:t>ELECTRIC ENERGY OUT</a:t>
            </a:r>
            <a:endParaRPr lang="en-US" dirty="0"/>
          </a:p>
        </p:txBody>
      </p:sp>
      <p:sp>
        <p:nvSpPr>
          <p:cNvPr id="10" name="TextBox 9"/>
          <p:cNvSpPr txBox="1"/>
          <p:nvPr/>
        </p:nvSpPr>
        <p:spPr>
          <a:xfrm>
            <a:off x="3200400" y="1143595"/>
            <a:ext cx="2514600" cy="923330"/>
          </a:xfrm>
          <a:prstGeom prst="rect">
            <a:avLst/>
          </a:prstGeom>
          <a:noFill/>
        </p:spPr>
        <p:txBody>
          <a:bodyPr wrap="square" rtlCol="0">
            <a:spAutoFit/>
          </a:bodyPr>
          <a:lstStyle/>
          <a:p>
            <a:pPr algn="ctr"/>
            <a:r>
              <a:rPr lang="en-US" dirty="0" smtClean="0"/>
              <a:t>ELECTRIC ENERGY NOT USED FOR CONSUMPTION</a:t>
            </a:r>
            <a:endParaRPr lang="en-US" dirty="0"/>
          </a:p>
        </p:txBody>
      </p:sp>
      <p:sp>
        <p:nvSpPr>
          <p:cNvPr id="7" name="Rectangle 6"/>
          <p:cNvSpPr/>
          <p:nvPr/>
        </p:nvSpPr>
        <p:spPr>
          <a:xfrm>
            <a:off x="2321378" y="2837675"/>
            <a:ext cx="4572000" cy="2895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a:off x="1790700" y="3810520"/>
            <a:ext cx="381000" cy="2836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6"/>
          <p:cNvSpPr/>
          <p:nvPr/>
        </p:nvSpPr>
        <p:spPr>
          <a:xfrm>
            <a:off x="6981825" y="3801069"/>
            <a:ext cx="381000" cy="2836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3695700" y="2837675"/>
            <a:ext cx="1854460" cy="1299360"/>
            <a:chOff x="3695700" y="2837675"/>
            <a:chExt cx="1854460" cy="1299360"/>
          </a:xfrm>
        </p:grpSpPr>
        <p:sp>
          <p:nvSpPr>
            <p:cNvPr id="20" name="TextBox 19"/>
            <p:cNvSpPr txBox="1"/>
            <p:nvPr/>
          </p:nvSpPr>
          <p:spPr>
            <a:xfrm>
              <a:off x="3695700" y="2837675"/>
              <a:ext cx="1648409" cy="369332"/>
            </a:xfrm>
            <a:prstGeom prst="rect">
              <a:avLst/>
            </a:prstGeom>
            <a:noFill/>
          </p:spPr>
          <p:txBody>
            <a:bodyPr wrap="square" rtlCol="0">
              <a:spAutoFit/>
            </a:bodyPr>
            <a:lstStyle/>
            <a:p>
              <a:r>
                <a:rPr lang="en-US" dirty="0" smtClean="0">
                  <a:solidFill>
                    <a:schemeClr val="bg1"/>
                  </a:solidFill>
                </a:rPr>
                <a:t>Batteries</a:t>
              </a:r>
            </a:p>
          </p:txBody>
        </p:sp>
        <p:sp>
          <p:nvSpPr>
            <p:cNvPr id="21" name="TextBox 20"/>
            <p:cNvSpPr txBox="1"/>
            <p:nvPr/>
          </p:nvSpPr>
          <p:spPr>
            <a:xfrm>
              <a:off x="3695700" y="3313241"/>
              <a:ext cx="1854460" cy="369332"/>
            </a:xfrm>
            <a:prstGeom prst="rect">
              <a:avLst/>
            </a:prstGeom>
            <a:noFill/>
          </p:spPr>
          <p:txBody>
            <a:bodyPr wrap="square" rtlCol="0">
              <a:spAutoFit/>
            </a:bodyPr>
            <a:lstStyle/>
            <a:p>
              <a:r>
                <a:rPr lang="en-US" dirty="0" smtClean="0">
                  <a:solidFill>
                    <a:schemeClr val="bg1"/>
                  </a:solidFill>
                </a:rPr>
                <a:t>Pumped Hydro</a:t>
              </a:r>
            </a:p>
          </p:txBody>
        </p:sp>
        <p:sp>
          <p:nvSpPr>
            <p:cNvPr id="22" name="TextBox 21"/>
            <p:cNvSpPr txBox="1"/>
            <p:nvPr/>
          </p:nvSpPr>
          <p:spPr>
            <a:xfrm>
              <a:off x="3695700" y="3767703"/>
              <a:ext cx="1648408" cy="369332"/>
            </a:xfrm>
            <a:prstGeom prst="rect">
              <a:avLst/>
            </a:prstGeom>
            <a:noFill/>
          </p:spPr>
          <p:txBody>
            <a:bodyPr wrap="square" rtlCol="0">
              <a:spAutoFit/>
            </a:bodyPr>
            <a:lstStyle/>
            <a:p>
              <a:r>
                <a:rPr lang="en-US" dirty="0" smtClean="0">
                  <a:solidFill>
                    <a:schemeClr val="bg1"/>
                  </a:solidFill>
                </a:rPr>
                <a:t>Flywheels</a:t>
              </a:r>
            </a:p>
          </p:txBody>
        </p:sp>
      </p:grpSp>
      <p:sp>
        <p:nvSpPr>
          <p:cNvPr id="23" name="TextBox 22"/>
          <p:cNvSpPr txBox="1"/>
          <p:nvPr/>
        </p:nvSpPr>
        <p:spPr>
          <a:xfrm>
            <a:off x="3726608" y="4230647"/>
            <a:ext cx="1648408" cy="369332"/>
          </a:xfrm>
          <a:prstGeom prst="rect">
            <a:avLst/>
          </a:prstGeom>
          <a:noFill/>
        </p:spPr>
        <p:txBody>
          <a:bodyPr wrap="square" rtlCol="0">
            <a:spAutoFit/>
          </a:bodyPr>
          <a:lstStyle/>
          <a:p>
            <a:r>
              <a:rPr lang="en-US" dirty="0" smtClean="0">
                <a:solidFill>
                  <a:schemeClr val="bg1"/>
                </a:solidFill>
              </a:rPr>
              <a:t>CAES</a:t>
            </a:r>
          </a:p>
        </p:txBody>
      </p:sp>
      <p:sp>
        <p:nvSpPr>
          <p:cNvPr id="24" name="TextBox 23"/>
          <p:cNvSpPr txBox="1"/>
          <p:nvPr/>
        </p:nvSpPr>
        <p:spPr>
          <a:xfrm>
            <a:off x="3726605" y="4608641"/>
            <a:ext cx="1988393" cy="646331"/>
          </a:xfrm>
          <a:prstGeom prst="rect">
            <a:avLst/>
          </a:prstGeom>
          <a:noFill/>
        </p:spPr>
        <p:txBody>
          <a:bodyPr wrap="square" rtlCol="0">
            <a:spAutoFit/>
          </a:bodyPr>
          <a:lstStyle/>
          <a:p>
            <a:r>
              <a:rPr lang="en-US" dirty="0" smtClean="0">
                <a:solidFill>
                  <a:schemeClr val="bg1"/>
                </a:solidFill>
              </a:rPr>
              <a:t>…Generator Chilled Storage</a:t>
            </a:r>
          </a:p>
        </p:txBody>
      </p:sp>
      <p:grpSp>
        <p:nvGrpSpPr>
          <p:cNvPr id="27" name="Group 26"/>
          <p:cNvGrpSpPr/>
          <p:nvPr/>
        </p:nvGrpSpPr>
        <p:grpSpPr>
          <a:xfrm>
            <a:off x="409575" y="2837675"/>
            <a:ext cx="8543925" cy="3584457"/>
            <a:chOff x="409575" y="2837675"/>
            <a:chExt cx="8543925" cy="3584457"/>
          </a:xfrm>
        </p:grpSpPr>
        <p:grpSp>
          <p:nvGrpSpPr>
            <p:cNvPr id="11" name="Group 10"/>
            <p:cNvGrpSpPr/>
            <p:nvPr/>
          </p:nvGrpSpPr>
          <p:grpSpPr>
            <a:xfrm>
              <a:off x="409575" y="2837675"/>
              <a:ext cx="8543925" cy="3016534"/>
              <a:chOff x="400050" y="2576499"/>
              <a:chExt cx="8543925" cy="3016534"/>
            </a:xfrm>
          </p:grpSpPr>
          <p:grpSp>
            <p:nvGrpSpPr>
              <p:cNvPr id="12" name="Group 11"/>
              <p:cNvGrpSpPr/>
              <p:nvPr/>
            </p:nvGrpSpPr>
            <p:grpSpPr>
              <a:xfrm>
                <a:off x="2340428" y="2576499"/>
                <a:ext cx="4234543" cy="3016534"/>
                <a:chOff x="1581149" y="3165944"/>
                <a:chExt cx="5644243" cy="3493604"/>
              </a:xfrm>
              <a:effectLst>
                <a:glow>
                  <a:schemeClr val="accent1"/>
                </a:glow>
              </a:effectLst>
            </p:grpSpPr>
            <p:pic>
              <p:nvPicPr>
                <p:cNvPr id="13" name="Picture 12" descr="Jack I overhead 2 copy copy.jpg"/>
                <p:cNvPicPr>
                  <a:picLocks noChangeAspect="1"/>
                </p:cNvPicPr>
                <p:nvPr/>
              </p:nvPicPr>
              <p:blipFill>
                <a:blip r:embed="rId2" cstate="print">
                  <a:clrChange>
                    <a:clrFrom>
                      <a:srgbClr val="FFFFFF"/>
                    </a:clrFrom>
                    <a:clrTo>
                      <a:srgbClr val="FFFFFF">
                        <a:alpha val="0"/>
                      </a:srgbClr>
                    </a:clrTo>
                  </a:clrChange>
                </a:blip>
                <a:srcRect l="8310" t="7538" r="16898" b="13317"/>
                <a:stretch>
                  <a:fillRect/>
                </a:stretch>
              </p:blipFill>
              <p:spPr>
                <a:xfrm>
                  <a:off x="2914649" y="4144948"/>
                  <a:ext cx="4310743" cy="2514600"/>
                </a:xfrm>
                <a:prstGeom prst="rect">
                  <a:avLst/>
                </a:prstGeom>
              </p:spPr>
            </p:pic>
            <p:pic>
              <p:nvPicPr>
                <p:cNvPr id="14" name="Picture 13" descr="Jack I overhead 2 copy copy.png"/>
                <p:cNvPicPr>
                  <a:picLocks noChangeAspect="1"/>
                </p:cNvPicPr>
                <p:nvPr/>
              </p:nvPicPr>
              <p:blipFill>
                <a:blip r:embed="rId3" cstate="print"/>
                <a:srcRect l="31165" t="15076" r="21048" b="20850"/>
                <a:stretch>
                  <a:fillRect/>
                </a:stretch>
              </p:blipFill>
              <p:spPr>
                <a:xfrm>
                  <a:off x="1581149" y="3165944"/>
                  <a:ext cx="2819400" cy="2083904"/>
                </a:xfrm>
                <a:prstGeom prst="rect">
                  <a:avLst/>
                </a:prstGeom>
              </p:spPr>
            </p:pic>
          </p:grpSp>
          <p:sp>
            <p:nvSpPr>
              <p:cNvPr id="15" name="TextBox 14"/>
              <p:cNvSpPr txBox="1"/>
              <p:nvPr/>
            </p:nvSpPr>
            <p:spPr>
              <a:xfrm>
                <a:off x="400050" y="4054315"/>
                <a:ext cx="1371600" cy="954107"/>
              </a:xfrm>
              <a:prstGeom prst="rect">
                <a:avLst/>
              </a:prstGeom>
              <a:noFill/>
            </p:spPr>
            <p:txBody>
              <a:bodyPr wrap="square" rtlCol="0">
                <a:spAutoFit/>
              </a:bodyPr>
              <a:lstStyle/>
              <a:p>
                <a:r>
                  <a:rPr lang="en-US" sz="1400" dirty="0" smtClean="0"/>
                  <a:t>1 </a:t>
                </a:r>
                <a:r>
                  <a:rPr lang="en-US" sz="1400" dirty="0" err="1" smtClean="0"/>
                  <a:t>MwHr</a:t>
                </a:r>
                <a:r>
                  <a:rPr lang="en-US" sz="1400" dirty="0" smtClean="0"/>
                  <a:t>     </a:t>
                </a:r>
                <a:r>
                  <a:rPr lang="en-US" sz="1400" b="1" dirty="0" smtClean="0"/>
                  <a:t>OFF-PEAK </a:t>
                </a:r>
              </a:p>
              <a:p>
                <a:r>
                  <a:rPr lang="en-US" sz="1400" dirty="0" smtClean="0"/>
                  <a:t> electricity           </a:t>
                </a:r>
              </a:p>
              <a:p>
                <a:r>
                  <a:rPr lang="en-US" sz="1400" dirty="0"/>
                  <a:t> </a:t>
                </a:r>
                <a:r>
                  <a:rPr lang="en-US" sz="1400" dirty="0" smtClean="0"/>
                  <a:t>    in</a:t>
                </a:r>
                <a:endParaRPr lang="en-US" sz="1400" dirty="0"/>
              </a:p>
            </p:txBody>
          </p:sp>
          <p:sp>
            <p:nvSpPr>
              <p:cNvPr id="18" name="TextBox 17"/>
              <p:cNvSpPr txBox="1"/>
              <p:nvPr/>
            </p:nvSpPr>
            <p:spPr>
              <a:xfrm>
                <a:off x="7572375" y="4059970"/>
                <a:ext cx="1371600" cy="954107"/>
              </a:xfrm>
              <a:prstGeom prst="rect">
                <a:avLst/>
              </a:prstGeom>
              <a:noFill/>
            </p:spPr>
            <p:txBody>
              <a:bodyPr wrap="square" rtlCol="0">
                <a:spAutoFit/>
              </a:bodyPr>
              <a:lstStyle/>
              <a:p>
                <a:r>
                  <a:rPr lang="en-US" sz="1400" dirty="0" smtClean="0"/>
                  <a:t>~8 </a:t>
                </a:r>
                <a:r>
                  <a:rPr lang="en-US" sz="1400" dirty="0" err="1" smtClean="0"/>
                  <a:t>MwHrs</a:t>
                </a:r>
                <a:endParaRPr lang="en-US" sz="1400" dirty="0" smtClean="0"/>
              </a:p>
              <a:p>
                <a:r>
                  <a:rPr lang="en-US" sz="1400" b="1" dirty="0" smtClean="0"/>
                  <a:t>ON-PEAK</a:t>
                </a:r>
              </a:p>
              <a:p>
                <a:r>
                  <a:rPr lang="en-US" sz="1400" dirty="0" smtClean="0"/>
                  <a:t> electricity    </a:t>
                </a:r>
              </a:p>
              <a:p>
                <a:r>
                  <a:rPr lang="en-US" sz="1400" dirty="0"/>
                  <a:t> </a:t>
                </a:r>
                <a:r>
                  <a:rPr lang="en-US" sz="1400" dirty="0" smtClean="0"/>
                  <a:t>    out</a:t>
                </a:r>
                <a:endParaRPr lang="en-US" sz="1400" dirty="0"/>
              </a:p>
            </p:txBody>
          </p:sp>
        </p:grpSp>
        <p:sp>
          <p:nvSpPr>
            <p:cNvPr id="26" name="TextBox 25"/>
            <p:cNvSpPr txBox="1"/>
            <p:nvPr/>
          </p:nvSpPr>
          <p:spPr>
            <a:xfrm>
              <a:off x="2641730" y="5821968"/>
              <a:ext cx="3962400" cy="600164"/>
            </a:xfrm>
            <a:prstGeom prst="rect">
              <a:avLst/>
            </a:prstGeom>
            <a:noFill/>
          </p:spPr>
          <p:txBody>
            <a:bodyPr wrap="square" rtlCol="0">
              <a:spAutoFit/>
            </a:bodyPr>
            <a:lstStyle/>
            <a:p>
              <a:pPr algn="ctr">
                <a:buFont typeface="Arial" pitchFamily="34" charset="0"/>
                <a:buNone/>
                <a:defRPr>
                  <a:uFillTx/>
                </a:defRPr>
              </a:pPr>
              <a:r>
                <a:rPr lang="en-US" sz="1100" dirty="0">
                  <a:latin typeface="Calibri" charset="0"/>
                </a:rPr>
                <a:t>*8 to 1 output due to </a:t>
              </a:r>
              <a:r>
                <a:rPr lang="en-US" sz="1100" dirty="0" smtClean="0">
                  <a:latin typeface="Calibri" charset="0"/>
                </a:rPr>
                <a:t>increased mass flow rate of turbine, and addition of more gas- </a:t>
              </a:r>
              <a:r>
                <a:rPr lang="en-US" sz="1100" dirty="0">
                  <a:latin typeface="Calibri" charset="0"/>
                </a:rPr>
                <a:t>storage </a:t>
              </a:r>
              <a:r>
                <a:rPr lang="en-US" sz="1100" dirty="0" smtClean="0">
                  <a:latin typeface="Calibri" charset="0"/>
                </a:rPr>
                <a:t>provides off peak to on peak shift and  </a:t>
              </a:r>
              <a:r>
                <a:rPr lang="en-US" sz="1100" dirty="0">
                  <a:latin typeface="Calibri" charset="0"/>
                </a:rPr>
                <a:t>full range of flexible </a:t>
              </a:r>
              <a:r>
                <a:rPr lang="en-US" sz="1100" dirty="0" smtClean="0">
                  <a:latin typeface="Calibri" charset="0"/>
                </a:rPr>
                <a:t>capacity/ancillary services</a:t>
              </a:r>
              <a:endParaRPr lang="en-US" dirty="0">
                <a:latin typeface="Calibri" charset="0"/>
              </a:endParaRPr>
            </a:p>
          </p:txBody>
        </p:sp>
      </p:grpSp>
    </p:spTree>
    <p:extLst>
      <p:ext uri="{BB962C8B-B14F-4D97-AF65-F5344CB8AC3E}">
        <p14:creationId xmlns:p14="http://schemas.microsoft.com/office/powerpoint/2010/main" val="3392459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500" fill="hold"/>
                                        <p:tgtEl>
                                          <p:spTgt spid="23"/>
                                        </p:tgtEl>
                                        <p:attrNameLst>
                                          <p:attrName>ppt_x</p:attrName>
                                        </p:attrNameLst>
                                      </p:cBhvr>
                                      <p:tavLst>
                                        <p:tav tm="0">
                                          <p:val>
                                            <p:strVal val="#ppt_x"/>
                                          </p:val>
                                        </p:tav>
                                        <p:tav tm="100000">
                                          <p:val>
                                            <p:strVal val="#ppt_x"/>
                                          </p:val>
                                        </p:tav>
                                      </p:tavLst>
                                    </p:anim>
                                    <p:anim calcmode="lin" valueType="num">
                                      <p:cBhvr additive="base">
                                        <p:cTn id="1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3"/>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23"/>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24"/>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45" presetClass="entr" presetSubtype="0" fill="hold" nodeType="click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2000"/>
                                        <p:tgtEl>
                                          <p:spTgt spid="27"/>
                                        </p:tgtEl>
                                      </p:cBhvr>
                                    </p:animEffect>
                                    <p:anim calcmode="lin" valueType="num">
                                      <p:cBhvr>
                                        <p:cTn id="40" dur="2000" fill="hold"/>
                                        <p:tgtEl>
                                          <p:spTgt spid="27"/>
                                        </p:tgtEl>
                                        <p:attrNameLst>
                                          <p:attrName>ppt_w</p:attrName>
                                        </p:attrNameLst>
                                      </p:cBhvr>
                                      <p:tavLst>
                                        <p:tav tm="0" fmla="#ppt_w*sin(2.5*pi*$)">
                                          <p:val>
                                            <p:fltVal val="0"/>
                                          </p:val>
                                        </p:tav>
                                        <p:tav tm="100000">
                                          <p:val>
                                            <p:fltVal val="1"/>
                                          </p:val>
                                        </p:tav>
                                      </p:tavLst>
                                    </p:anim>
                                    <p:anim calcmode="lin" valueType="num">
                                      <p:cBhvr>
                                        <p:cTn id="41" dur="2000" fill="hold"/>
                                        <p:tgtEl>
                                          <p:spTgt spid="2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3" grpId="1"/>
      <p:bldP spid="24" grpId="0"/>
      <p:bldP spid="24"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 Agenda</a:t>
            </a:r>
            <a:endParaRPr lang="en-US" dirty="0"/>
          </a:p>
        </p:txBody>
      </p:sp>
      <p:sp>
        <p:nvSpPr>
          <p:cNvPr id="3" name="Content Placeholder 2"/>
          <p:cNvSpPr>
            <a:spLocks noGrp="1"/>
          </p:cNvSpPr>
          <p:nvPr>
            <p:ph idx="1"/>
          </p:nvPr>
        </p:nvSpPr>
        <p:spPr/>
        <p:txBody>
          <a:bodyPr>
            <a:normAutofit lnSpcReduction="10000"/>
          </a:bodyPr>
          <a:lstStyle/>
          <a:p>
            <a:pPr marL="457200" indent="-457200">
              <a:buFont typeface="+mj-lt"/>
              <a:buAutoNum type="arabicPeriod"/>
            </a:pPr>
            <a:r>
              <a:rPr lang="en-US" dirty="0" smtClean="0"/>
              <a:t>What is Generation Storage</a:t>
            </a:r>
          </a:p>
          <a:p>
            <a:pPr marL="857250" lvl="1" indent="-457200">
              <a:buFont typeface="+mj-lt"/>
              <a:buAutoNum type="alphaLcPeriod"/>
            </a:pPr>
            <a:r>
              <a:rPr lang="en-US" dirty="0" smtClean="0"/>
              <a:t>Market driver</a:t>
            </a:r>
          </a:p>
          <a:p>
            <a:pPr marL="857250" lvl="1" indent="-457200">
              <a:buFont typeface="+mj-lt"/>
              <a:buAutoNum type="alphaLcPeriod"/>
            </a:pPr>
            <a:r>
              <a:rPr lang="en-US" dirty="0" smtClean="0"/>
              <a:t>Evolution of TIC</a:t>
            </a:r>
          </a:p>
          <a:p>
            <a:pPr marL="857250" lvl="1" indent="-457200">
              <a:buFont typeface="+mj-lt"/>
              <a:buAutoNum type="alphaLcPeriod"/>
            </a:pPr>
            <a:r>
              <a:rPr lang="en-US" dirty="0" smtClean="0"/>
              <a:t>How it works</a:t>
            </a:r>
          </a:p>
          <a:p>
            <a:pPr marL="857250" lvl="1" indent="-457200">
              <a:buFont typeface="+mj-lt"/>
              <a:buAutoNum type="alphaLcPeriod"/>
            </a:pPr>
            <a:r>
              <a:rPr lang="en-US" dirty="0" smtClean="0"/>
              <a:t>An ERCOT case study</a:t>
            </a:r>
          </a:p>
          <a:p>
            <a:pPr marL="857250" lvl="1" indent="-457200">
              <a:buFont typeface="+mj-lt"/>
              <a:buAutoNum type="alphaLcPeriod"/>
            </a:pPr>
            <a:r>
              <a:rPr lang="en-US" dirty="0" smtClean="0"/>
              <a:t>Historical uses</a:t>
            </a:r>
          </a:p>
          <a:p>
            <a:pPr marL="857250" lvl="1" indent="-457200">
              <a:buFont typeface="+mj-lt"/>
              <a:buAutoNum type="alphaLcPeriod"/>
            </a:pPr>
            <a:r>
              <a:rPr lang="en-US" dirty="0" smtClean="0"/>
              <a:t>Today’s innovative redesigns according to market changes</a:t>
            </a:r>
          </a:p>
          <a:p>
            <a:pPr marL="857250" lvl="1" indent="-457200">
              <a:buFont typeface="+mj-lt"/>
              <a:buAutoNum type="alphaLcPeriod"/>
            </a:pPr>
            <a:r>
              <a:rPr lang="en-US" dirty="0" smtClean="0"/>
              <a:t>Unique value for ERCOT</a:t>
            </a:r>
          </a:p>
          <a:p>
            <a:pPr marL="457200" indent="-457200">
              <a:buFont typeface="+mj-lt"/>
              <a:buAutoNum type="arabicPeriod"/>
            </a:pPr>
            <a:r>
              <a:rPr lang="en-US" dirty="0" smtClean="0"/>
              <a:t>Energy Storage &amp; Generation Storage</a:t>
            </a:r>
          </a:p>
          <a:p>
            <a:pPr marL="857250" lvl="1" indent="-457200">
              <a:buFont typeface="+mj-lt"/>
              <a:buAutoNum type="alphaLcPeriod"/>
            </a:pPr>
            <a:r>
              <a:rPr lang="en-US" dirty="0" smtClean="0"/>
              <a:t>Energy Storage: The black box</a:t>
            </a:r>
          </a:p>
          <a:p>
            <a:pPr marL="857250" lvl="1" indent="-457200">
              <a:buFont typeface="+mj-lt"/>
              <a:buAutoNum type="alphaLcPeriod"/>
            </a:pPr>
            <a:r>
              <a:rPr lang="en-US" dirty="0" smtClean="0"/>
              <a:t>FERC determinations</a:t>
            </a:r>
          </a:p>
          <a:p>
            <a:pPr marL="1257300" lvl="2" indent="-457200">
              <a:buFont typeface="+mj-lt"/>
              <a:buAutoNum type="alphaLcPeriod"/>
            </a:pPr>
            <a:r>
              <a:rPr lang="en-US" dirty="0" smtClean="0"/>
              <a:t>Comparison to CAES, comparison to Pumped Hydro</a:t>
            </a:r>
          </a:p>
          <a:p>
            <a:pPr marL="457200" indent="-457200">
              <a:buFont typeface="+mj-lt"/>
              <a:buAutoNum type="arabicPeriod"/>
            </a:pPr>
            <a:r>
              <a:rPr lang="en-US" dirty="0" smtClean="0"/>
              <a:t>Conclusion</a:t>
            </a:r>
            <a:endParaRPr lang="en-US" dirty="0"/>
          </a:p>
        </p:txBody>
      </p:sp>
      <p:sp>
        <p:nvSpPr>
          <p:cNvPr id="4" name="Date Placeholder 3"/>
          <p:cNvSpPr>
            <a:spLocks noGrp="1"/>
          </p:cNvSpPr>
          <p:nvPr>
            <p:ph type="dt" sz="half" idx="10"/>
          </p:nvPr>
        </p:nvSpPr>
        <p:spPr/>
        <p:txBody>
          <a:bodyPr/>
          <a:lstStyle/>
          <a:p>
            <a:fld id="{7E1DF5EB-2299-42B6-9ABF-B627485223DB}" type="datetime1">
              <a:rPr lang="en-US" smtClean="0"/>
              <a:t>4/5/2013</a:t>
            </a:fld>
            <a:endParaRPr lang="en-US" dirty="0"/>
          </a:p>
        </p:txBody>
      </p:sp>
      <p:sp>
        <p:nvSpPr>
          <p:cNvPr id="5" name="Footer Placeholder 4"/>
          <p:cNvSpPr>
            <a:spLocks noGrp="1"/>
          </p:cNvSpPr>
          <p:nvPr>
            <p:ph type="ftr" sz="quarter" idx="11"/>
          </p:nvPr>
        </p:nvSpPr>
        <p:spPr/>
        <p:txBody>
          <a:bodyPr/>
          <a:lstStyle/>
          <a:p>
            <a:r>
              <a:rPr lang="en-US" smtClean="0"/>
              <a:t>© 2012 TAS Energy. All Rights Reserved.</a:t>
            </a:r>
            <a:endParaRPr lang="en-US" dirty="0"/>
          </a:p>
        </p:txBody>
      </p:sp>
      <p:sp>
        <p:nvSpPr>
          <p:cNvPr id="6" name="Slide Number Placeholder 5"/>
          <p:cNvSpPr>
            <a:spLocks noGrp="1"/>
          </p:cNvSpPr>
          <p:nvPr>
            <p:ph type="sldNum" sz="quarter" idx="12"/>
          </p:nvPr>
        </p:nvSpPr>
        <p:spPr/>
        <p:txBody>
          <a:bodyPr/>
          <a:lstStyle/>
          <a:p>
            <a:fld id="{900E74F1-AE1D-480A-9842-E9CF9EF3329B}" type="slidenum">
              <a:rPr lang="en-US" smtClean="0"/>
              <a:pPr/>
              <a:t>2</a:t>
            </a:fld>
            <a:endParaRPr lang="en-US" dirty="0"/>
          </a:p>
        </p:txBody>
      </p:sp>
    </p:spTree>
    <p:extLst>
      <p:ext uri="{BB962C8B-B14F-4D97-AF65-F5344CB8AC3E}">
        <p14:creationId xmlns:p14="http://schemas.microsoft.com/office/powerpoint/2010/main" val="10171061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6"/>
          <p:cNvSpPr>
            <a:spLocks noGrp="1" noChangeArrowheads="1"/>
          </p:cNvSpPr>
          <p:nvPr>
            <p:ph type="title"/>
          </p:nvPr>
        </p:nvSpPr>
        <p:spPr>
          <a:xfrm>
            <a:off x="395196" y="216572"/>
            <a:ext cx="7853454" cy="940584"/>
          </a:xfrm>
        </p:spPr>
        <p:txBody>
          <a:bodyPr/>
          <a:lstStyle/>
          <a:p>
            <a:pPr eaLnBrk="1" hangingPunct="1"/>
            <a:r>
              <a:rPr lang="en-US" sz="3600" dirty="0" smtClean="0"/>
              <a:t>Typical Generation Storage™ Project</a:t>
            </a:r>
          </a:p>
        </p:txBody>
      </p:sp>
      <p:pic>
        <p:nvPicPr>
          <p:cNvPr id="5" name="Picture 8" descr="294 - Jack I overhead.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119568"/>
            <a:ext cx="6562725" cy="5444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11"/>
          <p:cNvGrpSpPr>
            <a:grpSpLocks/>
          </p:cNvGrpSpPr>
          <p:nvPr/>
        </p:nvGrpSpPr>
        <p:grpSpPr bwMode="auto">
          <a:xfrm>
            <a:off x="6057399" y="1333045"/>
            <a:ext cx="1381626" cy="1447052"/>
            <a:chOff x="6705600" y="1066800"/>
            <a:chExt cx="1447800" cy="1524000"/>
          </a:xfrm>
        </p:grpSpPr>
        <p:sp>
          <p:nvSpPr>
            <p:cNvPr id="8" name="Rectangle 10"/>
            <p:cNvSpPr>
              <a:spLocks noChangeArrowheads="1"/>
            </p:cNvSpPr>
            <p:nvPr/>
          </p:nvSpPr>
          <p:spPr bwMode="auto">
            <a:xfrm>
              <a:off x="6705600" y="1066800"/>
              <a:ext cx="1447800" cy="369332"/>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a:r>
                <a:rPr lang="en-US" b="1" dirty="0">
                  <a:solidFill>
                    <a:schemeClr val="bg1"/>
                  </a:solidFill>
                </a:rPr>
                <a:t>TES Tank</a:t>
              </a:r>
            </a:p>
          </p:txBody>
        </p:sp>
        <p:cxnSp>
          <p:nvCxnSpPr>
            <p:cNvPr id="9" name="Straight Arrow Connector 8"/>
            <p:cNvCxnSpPr>
              <a:stCxn id="8" idx="2"/>
            </p:cNvCxnSpPr>
            <p:nvPr/>
          </p:nvCxnSpPr>
          <p:spPr>
            <a:xfrm rot="5400000">
              <a:off x="6604794" y="1766094"/>
              <a:ext cx="1154112" cy="495300"/>
            </a:xfrm>
            <a:prstGeom prst="straightConnector1">
              <a:avLst/>
            </a:prstGeom>
            <a:ln w="15875">
              <a:solidFill>
                <a:schemeClr val="bg1"/>
              </a:solidFill>
              <a:tailEnd type="arrow"/>
            </a:ln>
          </p:spPr>
          <p:style>
            <a:lnRef idx="1">
              <a:schemeClr val="accent1"/>
            </a:lnRef>
            <a:fillRef idx="0">
              <a:schemeClr val="accent1"/>
            </a:fillRef>
            <a:effectRef idx="0">
              <a:schemeClr val="accent1"/>
            </a:effectRef>
            <a:fontRef idx="minor">
              <a:schemeClr val="tx1"/>
            </a:fontRef>
          </p:style>
        </p:cxnSp>
      </p:grpSp>
      <p:grpSp>
        <p:nvGrpSpPr>
          <p:cNvPr id="10" name="Group 12"/>
          <p:cNvGrpSpPr>
            <a:grpSpLocks/>
          </p:cNvGrpSpPr>
          <p:nvPr/>
        </p:nvGrpSpPr>
        <p:grpSpPr bwMode="auto">
          <a:xfrm>
            <a:off x="5857374" y="3895252"/>
            <a:ext cx="1381626" cy="1337015"/>
            <a:chOff x="6705600" y="685799"/>
            <a:chExt cx="1447800" cy="1408332"/>
          </a:xfrm>
        </p:grpSpPr>
        <p:sp>
          <p:nvSpPr>
            <p:cNvPr id="11" name="Rectangle 10"/>
            <p:cNvSpPr>
              <a:spLocks noChangeArrowheads="1"/>
            </p:cNvSpPr>
            <p:nvPr/>
          </p:nvSpPr>
          <p:spPr bwMode="auto">
            <a:xfrm>
              <a:off x="6705600" y="1447800"/>
              <a:ext cx="1447800" cy="646331"/>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a:r>
                <a:rPr lang="en-US" b="1">
                  <a:solidFill>
                    <a:schemeClr val="bg1"/>
                  </a:solidFill>
                </a:rPr>
                <a:t>Chiller Package</a:t>
              </a:r>
            </a:p>
          </p:txBody>
        </p:sp>
        <p:cxnSp>
          <p:nvCxnSpPr>
            <p:cNvPr id="12" name="Straight Arrow Connector 11"/>
            <p:cNvCxnSpPr>
              <a:stCxn id="11" idx="0"/>
            </p:cNvCxnSpPr>
            <p:nvPr/>
          </p:nvCxnSpPr>
          <p:spPr>
            <a:xfrm rot="16200000" flipV="1">
              <a:off x="6953190" y="971609"/>
              <a:ext cx="762119" cy="190500"/>
            </a:xfrm>
            <a:prstGeom prst="straightConnector1">
              <a:avLst/>
            </a:prstGeom>
            <a:ln w="15875">
              <a:solidFill>
                <a:schemeClr val="bg1"/>
              </a:solidFill>
              <a:tailEnd type="arrow"/>
            </a:ln>
          </p:spPr>
          <p:style>
            <a:lnRef idx="1">
              <a:schemeClr val="accent1"/>
            </a:lnRef>
            <a:fillRef idx="0">
              <a:schemeClr val="accent1"/>
            </a:fillRef>
            <a:effectRef idx="0">
              <a:schemeClr val="accent1"/>
            </a:effectRef>
            <a:fontRef idx="minor">
              <a:schemeClr val="tx1"/>
            </a:fontRef>
          </p:style>
        </p:cxnSp>
      </p:grpSp>
      <p:grpSp>
        <p:nvGrpSpPr>
          <p:cNvPr id="13" name="Group 17"/>
          <p:cNvGrpSpPr>
            <a:grpSpLocks/>
          </p:cNvGrpSpPr>
          <p:nvPr/>
        </p:nvGrpSpPr>
        <p:grpSpPr bwMode="auto">
          <a:xfrm>
            <a:off x="1873575" y="4150785"/>
            <a:ext cx="2326949" cy="1843484"/>
            <a:chOff x="6705600" y="-228600"/>
            <a:chExt cx="2438400" cy="1941731"/>
          </a:xfrm>
        </p:grpSpPr>
        <p:sp>
          <p:nvSpPr>
            <p:cNvPr id="14" name="Rectangle 10"/>
            <p:cNvSpPr>
              <a:spLocks noChangeArrowheads="1"/>
            </p:cNvSpPr>
            <p:nvPr/>
          </p:nvSpPr>
          <p:spPr bwMode="auto">
            <a:xfrm>
              <a:off x="6705600" y="1066800"/>
              <a:ext cx="1447800" cy="646331"/>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a:r>
                <a:rPr lang="en-US" b="1">
                  <a:solidFill>
                    <a:schemeClr val="bg1"/>
                  </a:solidFill>
                </a:rPr>
                <a:t>Coil Retrofit</a:t>
              </a:r>
            </a:p>
          </p:txBody>
        </p:sp>
        <p:cxnSp>
          <p:nvCxnSpPr>
            <p:cNvPr id="15" name="Straight Arrow Connector 14"/>
            <p:cNvCxnSpPr/>
            <p:nvPr/>
          </p:nvCxnSpPr>
          <p:spPr>
            <a:xfrm flipV="1">
              <a:off x="7467600" y="-228600"/>
              <a:ext cx="1676400" cy="1295545"/>
            </a:xfrm>
            <a:prstGeom prst="straightConnector1">
              <a:avLst/>
            </a:prstGeom>
            <a:ln w="15875">
              <a:solidFill>
                <a:schemeClr val="bg1"/>
              </a:solidFill>
              <a:tailEnd type="arrow"/>
            </a:ln>
          </p:spPr>
          <p:style>
            <a:lnRef idx="1">
              <a:schemeClr val="accent1"/>
            </a:lnRef>
            <a:fillRef idx="0">
              <a:schemeClr val="accent1"/>
            </a:fillRef>
            <a:effectRef idx="0">
              <a:schemeClr val="accent1"/>
            </a:effectRef>
            <a:fontRef idx="minor">
              <a:schemeClr val="tx1"/>
            </a:fontRef>
          </p:style>
        </p:cxnSp>
      </p:grpSp>
      <p:grpSp>
        <p:nvGrpSpPr>
          <p:cNvPr id="16" name="Group 22"/>
          <p:cNvGrpSpPr>
            <a:grpSpLocks/>
          </p:cNvGrpSpPr>
          <p:nvPr/>
        </p:nvGrpSpPr>
        <p:grpSpPr bwMode="auto">
          <a:xfrm>
            <a:off x="2241067" y="1839513"/>
            <a:ext cx="3635858" cy="1881167"/>
            <a:chOff x="6705600" y="1066800"/>
            <a:chExt cx="3810003" cy="1981201"/>
          </a:xfrm>
        </p:grpSpPr>
        <p:sp>
          <p:nvSpPr>
            <p:cNvPr id="17" name="Rectangle 10"/>
            <p:cNvSpPr>
              <a:spLocks noChangeArrowheads="1"/>
            </p:cNvSpPr>
            <p:nvPr/>
          </p:nvSpPr>
          <p:spPr bwMode="auto">
            <a:xfrm>
              <a:off x="6705600" y="1066800"/>
              <a:ext cx="1447800" cy="646331"/>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a:r>
                <a:rPr lang="en-US" b="1">
                  <a:solidFill>
                    <a:schemeClr val="bg1"/>
                  </a:solidFill>
                </a:rPr>
                <a:t>Secondary</a:t>
              </a:r>
            </a:p>
            <a:p>
              <a:pPr algn="ctr"/>
              <a:r>
                <a:rPr lang="en-US" b="1">
                  <a:solidFill>
                    <a:schemeClr val="bg1"/>
                  </a:solidFill>
                </a:rPr>
                <a:t>Pump Skid</a:t>
              </a:r>
            </a:p>
          </p:txBody>
        </p:sp>
        <p:cxnSp>
          <p:nvCxnSpPr>
            <p:cNvPr id="18" name="Straight Arrow Connector 17"/>
            <p:cNvCxnSpPr>
              <a:stCxn id="17" idx="2"/>
            </p:cNvCxnSpPr>
            <p:nvPr/>
          </p:nvCxnSpPr>
          <p:spPr>
            <a:xfrm rot="16200000" flipH="1">
              <a:off x="8305007" y="837406"/>
              <a:ext cx="1335088" cy="3086102"/>
            </a:xfrm>
            <a:prstGeom prst="straightConnector1">
              <a:avLst/>
            </a:prstGeom>
            <a:ln w="15875">
              <a:solidFill>
                <a:schemeClr val="bg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448409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117848" y="6248400"/>
            <a:ext cx="2895600" cy="365125"/>
          </a:xfrm>
        </p:spPr>
        <p:txBody>
          <a:bodyPr/>
          <a:lstStyle/>
          <a:p>
            <a:r>
              <a:rPr lang="en-US" dirty="0" smtClean="0"/>
              <a:t>© 2012 TAS Energy. All Rights Reserved.</a:t>
            </a:r>
            <a:endParaRPr lang="en-US" dirty="0"/>
          </a:p>
        </p:txBody>
      </p:sp>
      <p:sp>
        <p:nvSpPr>
          <p:cNvPr id="17" name="Rectangle 2"/>
          <p:cNvSpPr>
            <a:spLocks noChangeArrowheads="1"/>
          </p:cNvSpPr>
          <p:nvPr/>
        </p:nvSpPr>
        <p:spPr bwMode="auto">
          <a:xfrm>
            <a:off x="1166809" y="2395513"/>
            <a:ext cx="7019926" cy="325679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 name="Line 3"/>
          <p:cNvSpPr>
            <a:spLocks noChangeShapeType="1"/>
          </p:cNvSpPr>
          <p:nvPr/>
        </p:nvSpPr>
        <p:spPr bwMode="auto">
          <a:xfrm>
            <a:off x="1157284" y="5124336"/>
            <a:ext cx="7019926" cy="1459"/>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 name="Line 4"/>
          <p:cNvSpPr>
            <a:spLocks noChangeShapeType="1"/>
          </p:cNvSpPr>
          <p:nvPr/>
        </p:nvSpPr>
        <p:spPr bwMode="auto">
          <a:xfrm>
            <a:off x="1157284" y="4581780"/>
            <a:ext cx="7019926" cy="1459"/>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 name="Line 5"/>
          <p:cNvSpPr>
            <a:spLocks noChangeShapeType="1"/>
          </p:cNvSpPr>
          <p:nvPr/>
        </p:nvSpPr>
        <p:spPr bwMode="auto">
          <a:xfrm>
            <a:off x="1157284" y="4039224"/>
            <a:ext cx="7019926" cy="1459"/>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 name="Line 6"/>
          <p:cNvSpPr>
            <a:spLocks noChangeShapeType="1"/>
          </p:cNvSpPr>
          <p:nvPr/>
        </p:nvSpPr>
        <p:spPr bwMode="auto">
          <a:xfrm>
            <a:off x="1157284" y="3495210"/>
            <a:ext cx="7019926" cy="1458"/>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 name="Line 8"/>
          <p:cNvSpPr>
            <a:spLocks noChangeShapeType="1"/>
          </p:cNvSpPr>
          <p:nvPr/>
        </p:nvSpPr>
        <p:spPr bwMode="auto">
          <a:xfrm>
            <a:off x="1157284" y="2503393"/>
            <a:ext cx="7019926" cy="1458"/>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 name="Freeform 25"/>
          <p:cNvSpPr>
            <a:spLocks/>
          </p:cNvSpPr>
          <p:nvPr/>
        </p:nvSpPr>
        <p:spPr bwMode="auto">
          <a:xfrm>
            <a:off x="1157284" y="3035788"/>
            <a:ext cx="7019926" cy="2631104"/>
          </a:xfrm>
          <a:custGeom>
            <a:avLst/>
            <a:gdLst>
              <a:gd name="T0" fmla="*/ 0 w 8844"/>
              <a:gd name="T1" fmla="*/ 2147483647 h 3609"/>
              <a:gd name="T2" fmla="*/ 0 w 8844"/>
              <a:gd name="T3" fmla="*/ 0 h 3609"/>
              <a:gd name="T4" fmla="*/ 2147483647 w 8844"/>
              <a:gd name="T5" fmla="*/ 2147483647 h 3609"/>
              <a:gd name="T6" fmla="*/ 2147483647 w 8844"/>
              <a:gd name="T7" fmla="*/ 2147483647 h 3609"/>
              <a:gd name="T8" fmla="*/ 2147483647 w 8844"/>
              <a:gd name="T9" fmla="*/ 2147483647 h 3609"/>
              <a:gd name="T10" fmla="*/ 2147483647 w 8844"/>
              <a:gd name="T11" fmla="*/ 2147483647 h 3609"/>
              <a:gd name="T12" fmla="*/ 2147483647 w 8844"/>
              <a:gd name="T13" fmla="*/ 2147483647 h 3609"/>
              <a:gd name="T14" fmla="*/ 2147483647 w 8844"/>
              <a:gd name="T15" fmla="*/ 2147483647 h 3609"/>
              <a:gd name="T16" fmla="*/ 2147483647 w 8844"/>
              <a:gd name="T17" fmla="*/ 2147483647 h 3609"/>
              <a:gd name="T18" fmla="*/ 2147483647 w 8844"/>
              <a:gd name="T19" fmla="*/ 2147483647 h 3609"/>
              <a:gd name="T20" fmla="*/ 2147483647 w 8844"/>
              <a:gd name="T21" fmla="*/ 2147483647 h 3609"/>
              <a:gd name="T22" fmla="*/ 2147483647 w 8844"/>
              <a:gd name="T23" fmla="*/ 2147483647 h 3609"/>
              <a:gd name="T24" fmla="*/ 2147483647 w 8844"/>
              <a:gd name="T25" fmla="*/ 2147483647 h 3609"/>
              <a:gd name="T26" fmla="*/ 2147483647 w 8844"/>
              <a:gd name="T27" fmla="*/ 2147483647 h 3609"/>
              <a:gd name="T28" fmla="*/ 2147483647 w 8844"/>
              <a:gd name="T29" fmla="*/ 2147483647 h 3609"/>
              <a:gd name="T30" fmla="*/ 2147483647 w 8844"/>
              <a:gd name="T31" fmla="*/ 2147483647 h 3609"/>
              <a:gd name="T32" fmla="*/ 2147483647 w 8844"/>
              <a:gd name="T33" fmla="*/ 2147483647 h 3609"/>
              <a:gd name="T34" fmla="*/ 2147483647 w 8844"/>
              <a:gd name="T35" fmla="*/ 2147483647 h 3609"/>
              <a:gd name="T36" fmla="*/ 2147483647 w 8844"/>
              <a:gd name="T37" fmla="*/ 2147483647 h 3609"/>
              <a:gd name="T38" fmla="*/ 2147483647 w 8844"/>
              <a:gd name="T39" fmla="*/ 2147483647 h 3609"/>
              <a:gd name="T40" fmla="*/ 2147483647 w 8844"/>
              <a:gd name="T41" fmla="*/ 2147483647 h 3609"/>
              <a:gd name="T42" fmla="*/ 2147483647 w 8844"/>
              <a:gd name="T43" fmla="*/ 2147483647 h 3609"/>
              <a:gd name="T44" fmla="*/ 2147483647 w 8844"/>
              <a:gd name="T45" fmla="*/ 2147483647 h 3609"/>
              <a:gd name="T46" fmla="*/ 2147483647 w 8844"/>
              <a:gd name="T47" fmla="*/ 2147483647 h 3609"/>
              <a:gd name="T48" fmla="*/ 2147483647 w 8844"/>
              <a:gd name="T49" fmla="*/ 2147483647 h 3609"/>
              <a:gd name="T50" fmla="*/ 2147483647 w 8844"/>
              <a:gd name="T51" fmla="*/ 2147483647 h 3609"/>
              <a:gd name="T52" fmla="*/ 0 w 8844"/>
              <a:gd name="T53" fmla="*/ 2147483647 h 360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844"/>
              <a:gd name="T82" fmla="*/ 0 h 3609"/>
              <a:gd name="T83" fmla="*/ 8844 w 8844"/>
              <a:gd name="T84" fmla="*/ 3609 h 3609"/>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844" h="3609">
                <a:moveTo>
                  <a:pt x="0" y="3609"/>
                </a:moveTo>
                <a:lnTo>
                  <a:pt x="0" y="0"/>
                </a:lnTo>
                <a:lnTo>
                  <a:pt x="736" y="115"/>
                </a:lnTo>
                <a:lnTo>
                  <a:pt x="1475" y="268"/>
                </a:lnTo>
                <a:lnTo>
                  <a:pt x="2211" y="456"/>
                </a:lnTo>
                <a:lnTo>
                  <a:pt x="2948" y="677"/>
                </a:lnTo>
                <a:lnTo>
                  <a:pt x="3684" y="930"/>
                </a:lnTo>
                <a:lnTo>
                  <a:pt x="4423" y="1212"/>
                </a:lnTo>
                <a:lnTo>
                  <a:pt x="5159" y="1523"/>
                </a:lnTo>
                <a:lnTo>
                  <a:pt x="5896" y="1858"/>
                </a:lnTo>
                <a:lnTo>
                  <a:pt x="6632" y="2217"/>
                </a:lnTo>
                <a:lnTo>
                  <a:pt x="7371" y="2599"/>
                </a:lnTo>
                <a:lnTo>
                  <a:pt x="8107" y="3001"/>
                </a:lnTo>
                <a:lnTo>
                  <a:pt x="8844" y="3421"/>
                </a:lnTo>
                <a:lnTo>
                  <a:pt x="8844" y="3609"/>
                </a:lnTo>
                <a:lnTo>
                  <a:pt x="8107" y="3609"/>
                </a:lnTo>
                <a:lnTo>
                  <a:pt x="7371" y="3609"/>
                </a:lnTo>
                <a:lnTo>
                  <a:pt x="6632" y="3609"/>
                </a:lnTo>
                <a:lnTo>
                  <a:pt x="5896" y="3609"/>
                </a:lnTo>
                <a:lnTo>
                  <a:pt x="5159" y="3609"/>
                </a:lnTo>
                <a:lnTo>
                  <a:pt x="4423" y="3609"/>
                </a:lnTo>
                <a:lnTo>
                  <a:pt x="3684" y="3609"/>
                </a:lnTo>
                <a:lnTo>
                  <a:pt x="2948" y="3609"/>
                </a:lnTo>
                <a:lnTo>
                  <a:pt x="2211" y="3609"/>
                </a:lnTo>
                <a:lnTo>
                  <a:pt x="1475" y="3609"/>
                </a:lnTo>
                <a:lnTo>
                  <a:pt x="736" y="3609"/>
                </a:lnTo>
                <a:lnTo>
                  <a:pt x="0" y="3609"/>
                </a:lnTo>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 name="Freeform 26"/>
          <p:cNvSpPr>
            <a:spLocks/>
          </p:cNvSpPr>
          <p:nvPr/>
        </p:nvSpPr>
        <p:spPr bwMode="auto">
          <a:xfrm>
            <a:off x="1157284" y="3035788"/>
            <a:ext cx="7019926" cy="2495465"/>
          </a:xfrm>
          <a:custGeom>
            <a:avLst/>
            <a:gdLst>
              <a:gd name="T0" fmla="*/ 0 w 8844"/>
              <a:gd name="T1" fmla="*/ 0 h 3421"/>
              <a:gd name="T2" fmla="*/ 0 w 8844"/>
              <a:gd name="T3" fmla="*/ 0 h 3421"/>
              <a:gd name="T4" fmla="*/ 2147483647 w 8844"/>
              <a:gd name="T5" fmla="*/ 2147483647 h 3421"/>
              <a:gd name="T6" fmla="*/ 2147483647 w 8844"/>
              <a:gd name="T7" fmla="*/ 2147483647 h 3421"/>
              <a:gd name="T8" fmla="*/ 2147483647 w 8844"/>
              <a:gd name="T9" fmla="*/ 2147483647 h 3421"/>
              <a:gd name="T10" fmla="*/ 2147483647 w 8844"/>
              <a:gd name="T11" fmla="*/ 2147483647 h 3421"/>
              <a:gd name="T12" fmla="*/ 2147483647 w 8844"/>
              <a:gd name="T13" fmla="*/ 2147483647 h 3421"/>
              <a:gd name="T14" fmla="*/ 2147483647 w 8844"/>
              <a:gd name="T15" fmla="*/ 2147483647 h 3421"/>
              <a:gd name="T16" fmla="*/ 2147483647 w 8844"/>
              <a:gd name="T17" fmla="*/ 2147483647 h 3421"/>
              <a:gd name="T18" fmla="*/ 2147483647 w 8844"/>
              <a:gd name="T19" fmla="*/ 2147483647 h 3421"/>
              <a:gd name="T20" fmla="*/ 2147483647 w 8844"/>
              <a:gd name="T21" fmla="*/ 2147483647 h 3421"/>
              <a:gd name="T22" fmla="*/ 2147483647 w 8844"/>
              <a:gd name="T23" fmla="*/ 2147483647 h 3421"/>
              <a:gd name="T24" fmla="*/ 2147483647 w 8844"/>
              <a:gd name="T25" fmla="*/ 2147483647 h 3421"/>
              <a:gd name="T26" fmla="*/ 2147483647 w 8844"/>
              <a:gd name="T27" fmla="*/ 2147483647 h 3421"/>
              <a:gd name="T28" fmla="*/ 2147483647 w 8844"/>
              <a:gd name="T29" fmla="*/ 2147483647 h 3421"/>
              <a:gd name="T30" fmla="*/ 2147483647 w 8844"/>
              <a:gd name="T31" fmla="*/ 2147483647 h 3421"/>
              <a:gd name="T32" fmla="*/ 2147483647 w 8844"/>
              <a:gd name="T33" fmla="*/ 2147483647 h 3421"/>
              <a:gd name="T34" fmla="*/ 2147483647 w 8844"/>
              <a:gd name="T35" fmla="*/ 2147483647 h 3421"/>
              <a:gd name="T36" fmla="*/ 2147483647 w 8844"/>
              <a:gd name="T37" fmla="*/ 2147483647 h 3421"/>
              <a:gd name="T38" fmla="*/ 2147483647 w 8844"/>
              <a:gd name="T39" fmla="*/ 2147483647 h 3421"/>
              <a:gd name="T40" fmla="*/ 2147483647 w 8844"/>
              <a:gd name="T41" fmla="*/ 2147483647 h 3421"/>
              <a:gd name="T42" fmla="*/ 2147483647 w 8844"/>
              <a:gd name="T43" fmla="*/ 2147483647 h 3421"/>
              <a:gd name="T44" fmla="*/ 2147483647 w 8844"/>
              <a:gd name="T45" fmla="*/ 2147483647 h 3421"/>
              <a:gd name="T46" fmla="*/ 2147483647 w 8844"/>
              <a:gd name="T47" fmla="*/ 2147483647 h 3421"/>
              <a:gd name="T48" fmla="*/ 2147483647 w 8844"/>
              <a:gd name="T49" fmla="*/ 2147483647 h 3421"/>
              <a:gd name="T50" fmla="*/ 2147483647 w 8844"/>
              <a:gd name="T51" fmla="*/ 2147483647 h 3421"/>
              <a:gd name="T52" fmla="*/ 0 w 8844"/>
              <a:gd name="T53" fmla="*/ 0 h 342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844"/>
              <a:gd name="T82" fmla="*/ 0 h 3421"/>
              <a:gd name="T83" fmla="*/ 8844 w 8844"/>
              <a:gd name="T84" fmla="*/ 3421 h 342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844" h="3421">
                <a:moveTo>
                  <a:pt x="0" y="0"/>
                </a:moveTo>
                <a:lnTo>
                  <a:pt x="0" y="0"/>
                </a:lnTo>
                <a:lnTo>
                  <a:pt x="736" y="115"/>
                </a:lnTo>
                <a:lnTo>
                  <a:pt x="1475" y="268"/>
                </a:lnTo>
                <a:lnTo>
                  <a:pt x="2211" y="456"/>
                </a:lnTo>
                <a:lnTo>
                  <a:pt x="2948" y="630"/>
                </a:lnTo>
                <a:lnTo>
                  <a:pt x="3684" y="630"/>
                </a:lnTo>
                <a:lnTo>
                  <a:pt x="4423" y="630"/>
                </a:lnTo>
                <a:lnTo>
                  <a:pt x="5159" y="630"/>
                </a:lnTo>
                <a:lnTo>
                  <a:pt x="5896" y="630"/>
                </a:lnTo>
                <a:lnTo>
                  <a:pt x="6632" y="630"/>
                </a:lnTo>
                <a:lnTo>
                  <a:pt x="7371" y="630"/>
                </a:lnTo>
                <a:lnTo>
                  <a:pt x="8107" y="630"/>
                </a:lnTo>
                <a:lnTo>
                  <a:pt x="8844" y="630"/>
                </a:lnTo>
                <a:lnTo>
                  <a:pt x="8844" y="3421"/>
                </a:lnTo>
                <a:lnTo>
                  <a:pt x="8107" y="3001"/>
                </a:lnTo>
                <a:lnTo>
                  <a:pt x="7371" y="2599"/>
                </a:lnTo>
                <a:lnTo>
                  <a:pt x="6632" y="2217"/>
                </a:lnTo>
                <a:lnTo>
                  <a:pt x="5896" y="1858"/>
                </a:lnTo>
                <a:lnTo>
                  <a:pt x="5159" y="1523"/>
                </a:lnTo>
                <a:lnTo>
                  <a:pt x="4423" y="1212"/>
                </a:lnTo>
                <a:lnTo>
                  <a:pt x="3684" y="930"/>
                </a:lnTo>
                <a:lnTo>
                  <a:pt x="2948" y="677"/>
                </a:lnTo>
                <a:lnTo>
                  <a:pt x="2211" y="456"/>
                </a:lnTo>
                <a:lnTo>
                  <a:pt x="1475" y="268"/>
                </a:lnTo>
                <a:lnTo>
                  <a:pt x="736" y="115"/>
                </a:lnTo>
                <a:lnTo>
                  <a:pt x="0" y="0"/>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 name="Line 29"/>
          <p:cNvSpPr>
            <a:spLocks noChangeShapeType="1"/>
          </p:cNvSpPr>
          <p:nvPr/>
        </p:nvSpPr>
        <p:spPr bwMode="auto">
          <a:xfrm>
            <a:off x="1112834" y="5666891"/>
            <a:ext cx="44450" cy="145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 name="Line 30"/>
          <p:cNvSpPr>
            <a:spLocks noChangeShapeType="1"/>
          </p:cNvSpPr>
          <p:nvPr/>
        </p:nvSpPr>
        <p:spPr bwMode="auto">
          <a:xfrm>
            <a:off x="1112834" y="5124336"/>
            <a:ext cx="44450" cy="145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 name="Line 31"/>
          <p:cNvSpPr>
            <a:spLocks noChangeShapeType="1"/>
          </p:cNvSpPr>
          <p:nvPr/>
        </p:nvSpPr>
        <p:spPr bwMode="auto">
          <a:xfrm>
            <a:off x="1112834" y="4581780"/>
            <a:ext cx="44450" cy="145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 name="Line 32"/>
          <p:cNvSpPr>
            <a:spLocks noChangeShapeType="1"/>
          </p:cNvSpPr>
          <p:nvPr/>
        </p:nvSpPr>
        <p:spPr bwMode="auto">
          <a:xfrm>
            <a:off x="1112834" y="4039224"/>
            <a:ext cx="44450" cy="145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 name="Line 33"/>
          <p:cNvSpPr>
            <a:spLocks noChangeShapeType="1"/>
          </p:cNvSpPr>
          <p:nvPr/>
        </p:nvSpPr>
        <p:spPr bwMode="auto">
          <a:xfrm>
            <a:off x="1112834" y="3495210"/>
            <a:ext cx="44450" cy="145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 name="Line 34"/>
          <p:cNvSpPr>
            <a:spLocks noChangeShapeType="1"/>
          </p:cNvSpPr>
          <p:nvPr/>
        </p:nvSpPr>
        <p:spPr bwMode="auto">
          <a:xfrm>
            <a:off x="1112834" y="2952655"/>
            <a:ext cx="44450" cy="145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 name="Line 35"/>
          <p:cNvSpPr>
            <a:spLocks noChangeShapeType="1"/>
          </p:cNvSpPr>
          <p:nvPr/>
        </p:nvSpPr>
        <p:spPr bwMode="auto">
          <a:xfrm>
            <a:off x="1112834" y="2410099"/>
            <a:ext cx="44450" cy="145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 name="Line 36"/>
          <p:cNvSpPr>
            <a:spLocks noChangeShapeType="1"/>
          </p:cNvSpPr>
          <p:nvPr/>
        </p:nvSpPr>
        <p:spPr bwMode="auto">
          <a:xfrm>
            <a:off x="1157284" y="5666891"/>
            <a:ext cx="7019926" cy="145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 name="Line 37"/>
          <p:cNvSpPr>
            <a:spLocks noChangeShapeType="1"/>
          </p:cNvSpPr>
          <p:nvPr/>
        </p:nvSpPr>
        <p:spPr bwMode="auto">
          <a:xfrm flipV="1">
            <a:off x="1157284" y="5666891"/>
            <a:ext cx="1588" cy="36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 name="Line 38"/>
          <p:cNvSpPr>
            <a:spLocks noChangeShapeType="1"/>
          </p:cNvSpPr>
          <p:nvPr/>
        </p:nvSpPr>
        <p:spPr bwMode="auto">
          <a:xfrm flipV="1">
            <a:off x="1743072" y="5666891"/>
            <a:ext cx="1587" cy="36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 name="Line 39"/>
          <p:cNvSpPr>
            <a:spLocks noChangeShapeType="1"/>
          </p:cNvSpPr>
          <p:nvPr/>
        </p:nvSpPr>
        <p:spPr bwMode="auto">
          <a:xfrm flipV="1">
            <a:off x="2328859" y="5666891"/>
            <a:ext cx="1588" cy="36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 name="Line 40"/>
          <p:cNvSpPr>
            <a:spLocks noChangeShapeType="1"/>
          </p:cNvSpPr>
          <p:nvPr/>
        </p:nvSpPr>
        <p:spPr bwMode="auto">
          <a:xfrm flipV="1">
            <a:off x="2913059" y="5666891"/>
            <a:ext cx="1588" cy="36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 name="Line 41"/>
          <p:cNvSpPr>
            <a:spLocks noChangeShapeType="1"/>
          </p:cNvSpPr>
          <p:nvPr/>
        </p:nvSpPr>
        <p:spPr bwMode="auto">
          <a:xfrm flipV="1">
            <a:off x="3497259" y="5666891"/>
            <a:ext cx="1588" cy="36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 name="Line 42"/>
          <p:cNvSpPr>
            <a:spLocks noChangeShapeType="1"/>
          </p:cNvSpPr>
          <p:nvPr/>
        </p:nvSpPr>
        <p:spPr bwMode="auto">
          <a:xfrm flipV="1">
            <a:off x="4083047" y="5666891"/>
            <a:ext cx="1587" cy="36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 name="Line 43"/>
          <p:cNvSpPr>
            <a:spLocks noChangeShapeType="1"/>
          </p:cNvSpPr>
          <p:nvPr/>
        </p:nvSpPr>
        <p:spPr bwMode="auto">
          <a:xfrm flipV="1">
            <a:off x="4668835" y="5666891"/>
            <a:ext cx="1588" cy="36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 name="Line 44"/>
          <p:cNvSpPr>
            <a:spLocks noChangeShapeType="1"/>
          </p:cNvSpPr>
          <p:nvPr/>
        </p:nvSpPr>
        <p:spPr bwMode="auto">
          <a:xfrm flipV="1">
            <a:off x="5253035" y="5666891"/>
            <a:ext cx="1588" cy="36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 name="Line 45"/>
          <p:cNvSpPr>
            <a:spLocks noChangeShapeType="1"/>
          </p:cNvSpPr>
          <p:nvPr/>
        </p:nvSpPr>
        <p:spPr bwMode="auto">
          <a:xfrm flipV="1">
            <a:off x="5837235" y="5666891"/>
            <a:ext cx="1588" cy="36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 name="Line 46"/>
          <p:cNvSpPr>
            <a:spLocks noChangeShapeType="1"/>
          </p:cNvSpPr>
          <p:nvPr/>
        </p:nvSpPr>
        <p:spPr bwMode="auto">
          <a:xfrm flipV="1">
            <a:off x="6423023" y="5666891"/>
            <a:ext cx="1587" cy="36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 name="Line 47"/>
          <p:cNvSpPr>
            <a:spLocks noChangeShapeType="1"/>
          </p:cNvSpPr>
          <p:nvPr/>
        </p:nvSpPr>
        <p:spPr bwMode="auto">
          <a:xfrm flipV="1">
            <a:off x="7008810" y="5666891"/>
            <a:ext cx="1588" cy="36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 name="Line 48"/>
          <p:cNvSpPr>
            <a:spLocks noChangeShapeType="1"/>
          </p:cNvSpPr>
          <p:nvPr/>
        </p:nvSpPr>
        <p:spPr bwMode="auto">
          <a:xfrm flipV="1">
            <a:off x="7593010" y="5666891"/>
            <a:ext cx="1588" cy="36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 name="Line 49"/>
          <p:cNvSpPr>
            <a:spLocks noChangeShapeType="1"/>
          </p:cNvSpPr>
          <p:nvPr/>
        </p:nvSpPr>
        <p:spPr bwMode="auto">
          <a:xfrm flipV="1">
            <a:off x="8177210" y="5666891"/>
            <a:ext cx="1588" cy="36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 name="Rectangle 75"/>
          <p:cNvSpPr>
            <a:spLocks noChangeArrowheads="1"/>
          </p:cNvSpPr>
          <p:nvPr/>
        </p:nvSpPr>
        <p:spPr bwMode="auto">
          <a:xfrm>
            <a:off x="6234110" y="3808784"/>
            <a:ext cx="1563688" cy="175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0" name="Rectangle 77"/>
          <p:cNvSpPr>
            <a:spLocks noChangeArrowheads="1"/>
          </p:cNvSpPr>
          <p:nvPr/>
        </p:nvSpPr>
        <p:spPr bwMode="auto">
          <a:xfrm>
            <a:off x="3830634" y="4797635"/>
            <a:ext cx="1484313" cy="175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2" name="Rectangle 79"/>
          <p:cNvSpPr>
            <a:spLocks noChangeArrowheads="1"/>
          </p:cNvSpPr>
          <p:nvPr/>
        </p:nvSpPr>
        <p:spPr bwMode="auto">
          <a:xfrm>
            <a:off x="5414960" y="3237058"/>
            <a:ext cx="1530350" cy="17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4" name="Rectangle 82"/>
          <p:cNvSpPr>
            <a:spLocks noChangeArrowheads="1"/>
          </p:cNvSpPr>
          <p:nvPr/>
        </p:nvSpPr>
        <p:spPr bwMode="auto">
          <a:xfrm>
            <a:off x="6064248" y="2443644"/>
            <a:ext cx="1906587" cy="304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7" name="Rectangle 6"/>
          <p:cNvSpPr>
            <a:spLocks noGrp="1" noChangeArrowheads="1"/>
          </p:cNvSpPr>
          <p:nvPr>
            <p:ph type="title"/>
          </p:nvPr>
        </p:nvSpPr>
        <p:spPr>
          <a:xfrm>
            <a:off x="9525" y="152400"/>
            <a:ext cx="8229600" cy="990600"/>
          </a:xfrm>
        </p:spPr>
        <p:txBody>
          <a:bodyPr/>
          <a:lstStyle/>
          <a:p>
            <a:r>
              <a:rPr lang="en-US" sz="3200" dirty="0" smtClean="0"/>
              <a:t>Generation Storage</a:t>
            </a:r>
          </a:p>
        </p:txBody>
      </p:sp>
      <p:sp>
        <p:nvSpPr>
          <p:cNvPr id="24" name="Rectangle 21"/>
          <p:cNvSpPr>
            <a:spLocks noChangeArrowheads="1"/>
          </p:cNvSpPr>
          <p:nvPr/>
        </p:nvSpPr>
        <p:spPr bwMode="auto">
          <a:xfrm>
            <a:off x="1157284" y="2410099"/>
            <a:ext cx="7019926" cy="3256793"/>
          </a:xfrm>
          <a:prstGeom prst="rect">
            <a:avLst/>
          </a:prstGeom>
          <a:noFill/>
          <a:ln w="222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90" name="Group 89"/>
          <p:cNvGrpSpPr/>
          <p:nvPr/>
        </p:nvGrpSpPr>
        <p:grpSpPr>
          <a:xfrm>
            <a:off x="274630" y="1033790"/>
            <a:ext cx="8603461" cy="4633102"/>
            <a:chOff x="274630" y="1033790"/>
            <a:chExt cx="8603461" cy="4633102"/>
          </a:xfrm>
        </p:grpSpPr>
        <p:sp>
          <p:nvSpPr>
            <p:cNvPr id="2" name="TextBox 1"/>
            <p:cNvSpPr txBox="1"/>
            <p:nvPr/>
          </p:nvSpPr>
          <p:spPr>
            <a:xfrm>
              <a:off x="274630" y="1033790"/>
              <a:ext cx="8603461" cy="307777"/>
            </a:xfrm>
            <a:prstGeom prst="rect">
              <a:avLst/>
            </a:prstGeom>
            <a:noFill/>
          </p:spPr>
          <p:txBody>
            <a:bodyPr wrap="square" rtlCol="0">
              <a:spAutoFit/>
            </a:bodyPr>
            <a:lstStyle/>
            <a:p>
              <a:pPr marL="285750" indent="-285750">
                <a:buFont typeface="Arial" pitchFamily="34" charset="0"/>
                <a:buChar char="•"/>
              </a:pPr>
              <a:r>
                <a:rPr lang="en-US" sz="1400" dirty="0" smtClean="0"/>
                <a:t>Gas turbines only operate at 100% of their rated capacity when the temperature outside is 59F. </a:t>
              </a:r>
              <a:endParaRPr lang="en-US" sz="1400" dirty="0"/>
            </a:p>
          </p:txBody>
        </p:sp>
        <p:sp>
          <p:nvSpPr>
            <p:cNvPr id="25" name="Freeform 22"/>
            <p:cNvSpPr>
              <a:spLocks/>
            </p:cNvSpPr>
            <p:nvPr/>
          </p:nvSpPr>
          <p:spPr bwMode="auto">
            <a:xfrm>
              <a:off x="1157284" y="3035788"/>
              <a:ext cx="7019926" cy="2631104"/>
            </a:xfrm>
            <a:custGeom>
              <a:avLst/>
              <a:gdLst>
                <a:gd name="T0" fmla="*/ 0 w 8844"/>
                <a:gd name="T1" fmla="*/ 2147483647 h 3609"/>
                <a:gd name="T2" fmla="*/ 0 w 8844"/>
                <a:gd name="T3" fmla="*/ 0 h 3609"/>
                <a:gd name="T4" fmla="*/ 2147483647 w 8844"/>
                <a:gd name="T5" fmla="*/ 2147483647 h 3609"/>
                <a:gd name="T6" fmla="*/ 2147483647 w 8844"/>
                <a:gd name="T7" fmla="*/ 2147483647 h 3609"/>
                <a:gd name="T8" fmla="*/ 2147483647 w 8844"/>
                <a:gd name="T9" fmla="*/ 2147483647 h 3609"/>
                <a:gd name="T10" fmla="*/ 2147483647 w 8844"/>
                <a:gd name="T11" fmla="*/ 2147483647 h 3609"/>
                <a:gd name="T12" fmla="*/ 2147483647 w 8844"/>
                <a:gd name="T13" fmla="*/ 2147483647 h 3609"/>
                <a:gd name="T14" fmla="*/ 2147483647 w 8844"/>
                <a:gd name="T15" fmla="*/ 2147483647 h 3609"/>
                <a:gd name="T16" fmla="*/ 2147483647 w 8844"/>
                <a:gd name="T17" fmla="*/ 2147483647 h 3609"/>
                <a:gd name="T18" fmla="*/ 2147483647 w 8844"/>
                <a:gd name="T19" fmla="*/ 2147483647 h 3609"/>
                <a:gd name="T20" fmla="*/ 2147483647 w 8844"/>
                <a:gd name="T21" fmla="*/ 2147483647 h 3609"/>
                <a:gd name="T22" fmla="*/ 2147483647 w 8844"/>
                <a:gd name="T23" fmla="*/ 2147483647 h 3609"/>
                <a:gd name="T24" fmla="*/ 2147483647 w 8844"/>
                <a:gd name="T25" fmla="*/ 2147483647 h 3609"/>
                <a:gd name="T26" fmla="*/ 2147483647 w 8844"/>
                <a:gd name="T27" fmla="*/ 2147483647 h 3609"/>
                <a:gd name="T28" fmla="*/ 2147483647 w 8844"/>
                <a:gd name="T29" fmla="*/ 2147483647 h 3609"/>
                <a:gd name="T30" fmla="*/ 2147483647 w 8844"/>
                <a:gd name="T31" fmla="*/ 2147483647 h 3609"/>
                <a:gd name="T32" fmla="*/ 2147483647 w 8844"/>
                <a:gd name="T33" fmla="*/ 2147483647 h 3609"/>
                <a:gd name="T34" fmla="*/ 2147483647 w 8844"/>
                <a:gd name="T35" fmla="*/ 2147483647 h 3609"/>
                <a:gd name="T36" fmla="*/ 2147483647 w 8844"/>
                <a:gd name="T37" fmla="*/ 2147483647 h 3609"/>
                <a:gd name="T38" fmla="*/ 2147483647 w 8844"/>
                <a:gd name="T39" fmla="*/ 2147483647 h 3609"/>
                <a:gd name="T40" fmla="*/ 2147483647 w 8844"/>
                <a:gd name="T41" fmla="*/ 2147483647 h 3609"/>
                <a:gd name="T42" fmla="*/ 2147483647 w 8844"/>
                <a:gd name="T43" fmla="*/ 2147483647 h 3609"/>
                <a:gd name="T44" fmla="*/ 2147483647 w 8844"/>
                <a:gd name="T45" fmla="*/ 2147483647 h 3609"/>
                <a:gd name="T46" fmla="*/ 2147483647 w 8844"/>
                <a:gd name="T47" fmla="*/ 2147483647 h 3609"/>
                <a:gd name="T48" fmla="*/ 2147483647 w 8844"/>
                <a:gd name="T49" fmla="*/ 2147483647 h 3609"/>
                <a:gd name="T50" fmla="*/ 2147483647 w 8844"/>
                <a:gd name="T51" fmla="*/ 2147483647 h 3609"/>
                <a:gd name="T52" fmla="*/ 0 w 8844"/>
                <a:gd name="T53" fmla="*/ 2147483647 h 360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844"/>
                <a:gd name="T82" fmla="*/ 0 h 3609"/>
                <a:gd name="T83" fmla="*/ 8844 w 8844"/>
                <a:gd name="T84" fmla="*/ 3609 h 3609"/>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844" h="3609">
                  <a:moveTo>
                    <a:pt x="0" y="3609"/>
                  </a:moveTo>
                  <a:lnTo>
                    <a:pt x="0" y="0"/>
                  </a:lnTo>
                  <a:lnTo>
                    <a:pt x="736" y="115"/>
                  </a:lnTo>
                  <a:lnTo>
                    <a:pt x="1475" y="268"/>
                  </a:lnTo>
                  <a:lnTo>
                    <a:pt x="2211" y="456"/>
                  </a:lnTo>
                  <a:lnTo>
                    <a:pt x="2948" y="677"/>
                  </a:lnTo>
                  <a:lnTo>
                    <a:pt x="3684" y="930"/>
                  </a:lnTo>
                  <a:lnTo>
                    <a:pt x="4423" y="1212"/>
                  </a:lnTo>
                  <a:lnTo>
                    <a:pt x="5159" y="1523"/>
                  </a:lnTo>
                  <a:lnTo>
                    <a:pt x="5896" y="1858"/>
                  </a:lnTo>
                  <a:lnTo>
                    <a:pt x="6632" y="2217"/>
                  </a:lnTo>
                  <a:lnTo>
                    <a:pt x="7371" y="2599"/>
                  </a:lnTo>
                  <a:lnTo>
                    <a:pt x="8107" y="3001"/>
                  </a:lnTo>
                  <a:lnTo>
                    <a:pt x="8844" y="3421"/>
                  </a:lnTo>
                  <a:lnTo>
                    <a:pt x="8844" y="3609"/>
                  </a:lnTo>
                  <a:lnTo>
                    <a:pt x="8107" y="3609"/>
                  </a:lnTo>
                  <a:lnTo>
                    <a:pt x="7371" y="3609"/>
                  </a:lnTo>
                  <a:lnTo>
                    <a:pt x="6632" y="3609"/>
                  </a:lnTo>
                  <a:lnTo>
                    <a:pt x="5896" y="3609"/>
                  </a:lnTo>
                  <a:lnTo>
                    <a:pt x="5159" y="3609"/>
                  </a:lnTo>
                  <a:lnTo>
                    <a:pt x="4423" y="3609"/>
                  </a:lnTo>
                  <a:lnTo>
                    <a:pt x="3684" y="3609"/>
                  </a:lnTo>
                  <a:lnTo>
                    <a:pt x="2948" y="3609"/>
                  </a:lnTo>
                  <a:lnTo>
                    <a:pt x="2211" y="3609"/>
                  </a:lnTo>
                  <a:lnTo>
                    <a:pt x="1475" y="3609"/>
                  </a:lnTo>
                  <a:lnTo>
                    <a:pt x="736" y="3609"/>
                  </a:lnTo>
                  <a:lnTo>
                    <a:pt x="0" y="3609"/>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31" name="Line 28"/>
          <p:cNvSpPr>
            <a:spLocks noChangeShapeType="1"/>
          </p:cNvSpPr>
          <p:nvPr/>
        </p:nvSpPr>
        <p:spPr bwMode="auto">
          <a:xfrm>
            <a:off x="1157284" y="2410099"/>
            <a:ext cx="1588" cy="325679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 name="Line 20"/>
          <p:cNvSpPr>
            <a:spLocks noChangeShapeType="1"/>
          </p:cNvSpPr>
          <p:nvPr/>
        </p:nvSpPr>
        <p:spPr bwMode="auto">
          <a:xfrm>
            <a:off x="8177210" y="2410099"/>
            <a:ext cx="1588" cy="3256793"/>
          </a:xfrm>
          <a:prstGeom prst="line">
            <a:avLst/>
          </a:prstGeom>
          <a:noFill/>
          <a:ln w="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4" name="Rectangle 71"/>
          <p:cNvSpPr>
            <a:spLocks noChangeArrowheads="1"/>
          </p:cNvSpPr>
          <p:nvPr/>
        </p:nvSpPr>
        <p:spPr bwMode="auto">
          <a:xfrm>
            <a:off x="3390897" y="6080563"/>
            <a:ext cx="2252220" cy="155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1100" b="1">
                <a:solidFill>
                  <a:srgbClr val="000000"/>
                </a:solidFill>
              </a:rPr>
              <a:t>Inlet Air Temperature, degrees (F)</a:t>
            </a:r>
            <a:endParaRPr lang="en-US" b="1" i="1">
              <a:latin typeface="Times New Roman" pitchFamily="18" charset="0"/>
            </a:endParaRPr>
          </a:p>
        </p:txBody>
      </p:sp>
      <p:sp>
        <p:nvSpPr>
          <p:cNvPr id="81" name="Rectangle 78"/>
          <p:cNvSpPr>
            <a:spLocks noChangeArrowheads="1"/>
          </p:cNvSpPr>
          <p:nvPr/>
        </p:nvSpPr>
        <p:spPr bwMode="auto">
          <a:xfrm>
            <a:off x="3860797" y="5128711"/>
            <a:ext cx="1247775" cy="14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dirty="0">
                <a:solidFill>
                  <a:srgbClr val="FFFFFF"/>
                </a:solidFill>
              </a:rPr>
              <a:t>GT POWER OUTPUT</a:t>
            </a:r>
            <a:endParaRPr lang="en-US" b="1" i="1" dirty="0">
              <a:latin typeface="Times New Roman" pitchFamily="18" charset="0"/>
            </a:endParaRPr>
          </a:p>
        </p:txBody>
      </p:sp>
      <p:sp>
        <p:nvSpPr>
          <p:cNvPr id="54" name="Rectangle 51"/>
          <p:cNvSpPr>
            <a:spLocks noChangeArrowheads="1"/>
          </p:cNvSpPr>
          <p:nvPr/>
        </p:nvSpPr>
        <p:spPr bwMode="auto">
          <a:xfrm>
            <a:off x="763584" y="5601260"/>
            <a:ext cx="252413" cy="14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80%</a:t>
            </a:r>
            <a:endParaRPr lang="en-US" b="1" i="1">
              <a:latin typeface="Times New Roman" pitchFamily="18" charset="0"/>
            </a:endParaRPr>
          </a:p>
        </p:txBody>
      </p:sp>
      <p:sp>
        <p:nvSpPr>
          <p:cNvPr id="55" name="Rectangle 52"/>
          <p:cNvSpPr>
            <a:spLocks noChangeArrowheads="1"/>
          </p:cNvSpPr>
          <p:nvPr/>
        </p:nvSpPr>
        <p:spPr bwMode="auto">
          <a:xfrm>
            <a:off x="763584" y="5058704"/>
            <a:ext cx="252413" cy="14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85%</a:t>
            </a:r>
            <a:endParaRPr lang="en-US" b="1" i="1">
              <a:latin typeface="Times New Roman" pitchFamily="18" charset="0"/>
            </a:endParaRPr>
          </a:p>
        </p:txBody>
      </p:sp>
      <p:sp>
        <p:nvSpPr>
          <p:cNvPr id="56" name="Rectangle 53"/>
          <p:cNvSpPr>
            <a:spLocks noChangeArrowheads="1"/>
          </p:cNvSpPr>
          <p:nvPr/>
        </p:nvSpPr>
        <p:spPr bwMode="auto">
          <a:xfrm>
            <a:off x="763584" y="4516149"/>
            <a:ext cx="252413" cy="14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90%</a:t>
            </a:r>
            <a:endParaRPr lang="en-US" b="1" i="1">
              <a:latin typeface="Times New Roman" pitchFamily="18" charset="0"/>
            </a:endParaRPr>
          </a:p>
        </p:txBody>
      </p:sp>
      <p:sp>
        <p:nvSpPr>
          <p:cNvPr id="57" name="Rectangle 54"/>
          <p:cNvSpPr>
            <a:spLocks noChangeArrowheads="1"/>
          </p:cNvSpPr>
          <p:nvPr/>
        </p:nvSpPr>
        <p:spPr bwMode="auto">
          <a:xfrm>
            <a:off x="763584" y="3973593"/>
            <a:ext cx="252413" cy="14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dirty="0">
                <a:solidFill>
                  <a:srgbClr val="000000"/>
                </a:solidFill>
              </a:rPr>
              <a:t>95%</a:t>
            </a:r>
            <a:endParaRPr lang="en-US" b="1" i="1" dirty="0">
              <a:latin typeface="Times New Roman" pitchFamily="18" charset="0"/>
            </a:endParaRPr>
          </a:p>
        </p:txBody>
      </p:sp>
      <p:sp>
        <p:nvSpPr>
          <p:cNvPr id="58" name="Rectangle 55"/>
          <p:cNvSpPr>
            <a:spLocks noChangeArrowheads="1"/>
          </p:cNvSpPr>
          <p:nvPr/>
        </p:nvSpPr>
        <p:spPr bwMode="auto">
          <a:xfrm>
            <a:off x="684209" y="3429578"/>
            <a:ext cx="322263" cy="14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dirty="0">
                <a:solidFill>
                  <a:srgbClr val="000000"/>
                </a:solidFill>
              </a:rPr>
              <a:t>100%</a:t>
            </a:r>
            <a:endParaRPr lang="en-US" b="1" i="1" dirty="0">
              <a:latin typeface="Times New Roman" pitchFamily="18" charset="0"/>
            </a:endParaRPr>
          </a:p>
        </p:txBody>
      </p:sp>
      <p:sp>
        <p:nvSpPr>
          <p:cNvPr id="59" name="Rectangle 56"/>
          <p:cNvSpPr>
            <a:spLocks noChangeArrowheads="1"/>
          </p:cNvSpPr>
          <p:nvPr/>
        </p:nvSpPr>
        <p:spPr bwMode="auto">
          <a:xfrm>
            <a:off x="684209" y="2885564"/>
            <a:ext cx="322263" cy="14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105%</a:t>
            </a:r>
            <a:endParaRPr lang="en-US" b="1" i="1">
              <a:latin typeface="Times New Roman" pitchFamily="18" charset="0"/>
            </a:endParaRPr>
          </a:p>
        </p:txBody>
      </p:sp>
      <p:sp>
        <p:nvSpPr>
          <p:cNvPr id="60" name="Rectangle 57"/>
          <p:cNvSpPr>
            <a:spLocks noChangeArrowheads="1"/>
          </p:cNvSpPr>
          <p:nvPr/>
        </p:nvSpPr>
        <p:spPr bwMode="auto">
          <a:xfrm>
            <a:off x="684209" y="2343009"/>
            <a:ext cx="322263" cy="14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dirty="0">
                <a:solidFill>
                  <a:srgbClr val="000000"/>
                </a:solidFill>
              </a:rPr>
              <a:t>110%</a:t>
            </a:r>
            <a:endParaRPr lang="en-US" b="1" i="1" dirty="0">
              <a:latin typeface="Times New Roman" pitchFamily="18" charset="0"/>
            </a:endParaRPr>
          </a:p>
        </p:txBody>
      </p:sp>
      <p:sp>
        <p:nvSpPr>
          <p:cNvPr id="61" name="Rectangle 58"/>
          <p:cNvSpPr>
            <a:spLocks noChangeArrowheads="1"/>
          </p:cNvSpPr>
          <p:nvPr/>
        </p:nvSpPr>
        <p:spPr bwMode="auto">
          <a:xfrm>
            <a:off x="1055684" y="5766068"/>
            <a:ext cx="139700" cy="14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40</a:t>
            </a:r>
            <a:endParaRPr lang="en-US" b="1" i="1">
              <a:latin typeface="Times New Roman" pitchFamily="18" charset="0"/>
            </a:endParaRPr>
          </a:p>
        </p:txBody>
      </p:sp>
      <p:sp>
        <p:nvSpPr>
          <p:cNvPr id="62" name="Rectangle 59"/>
          <p:cNvSpPr>
            <a:spLocks noChangeArrowheads="1"/>
          </p:cNvSpPr>
          <p:nvPr/>
        </p:nvSpPr>
        <p:spPr bwMode="auto">
          <a:xfrm>
            <a:off x="1639884" y="5766068"/>
            <a:ext cx="139700" cy="14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45</a:t>
            </a:r>
            <a:endParaRPr lang="en-US" b="1" i="1">
              <a:latin typeface="Times New Roman" pitchFamily="18" charset="0"/>
            </a:endParaRPr>
          </a:p>
        </p:txBody>
      </p:sp>
      <p:sp>
        <p:nvSpPr>
          <p:cNvPr id="63" name="Rectangle 60"/>
          <p:cNvSpPr>
            <a:spLocks noChangeArrowheads="1"/>
          </p:cNvSpPr>
          <p:nvPr/>
        </p:nvSpPr>
        <p:spPr bwMode="auto">
          <a:xfrm>
            <a:off x="2225672" y="5766068"/>
            <a:ext cx="139700" cy="14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50</a:t>
            </a:r>
            <a:endParaRPr lang="en-US" b="1" i="1">
              <a:latin typeface="Times New Roman" pitchFamily="18" charset="0"/>
            </a:endParaRPr>
          </a:p>
        </p:txBody>
      </p:sp>
      <p:sp>
        <p:nvSpPr>
          <p:cNvPr id="64" name="Rectangle 61"/>
          <p:cNvSpPr>
            <a:spLocks noChangeArrowheads="1"/>
          </p:cNvSpPr>
          <p:nvPr/>
        </p:nvSpPr>
        <p:spPr bwMode="auto">
          <a:xfrm>
            <a:off x="2811459" y="5766068"/>
            <a:ext cx="139700" cy="14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55</a:t>
            </a:r>
            <a:endParaRPr lang="en-US" b="1" i="1">
              <a:latin typeface="Times New Roman" pitchFamily="18" charset="0"/>
            </a:endParaRPr>
          </a:p>
        </p:txBody>
      </p:sp>
      <p:sp>
        <p:nvSpPr>
          <p:cNvPr id="65" name="Rectangle 62"/>
          <p:cNvSpPr>
            <a:spLocks noChangeArrowheads="1"/>
          </p:cNvSpPr>
          <p:nvPr/>
        </p:nvSpPr>
        <p:spPr bwMode="auto">
          <a:xfrm>
            <a:off x="3395659" y="5766068"/>
            <a:ext cx="139700" cy="14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60</a:t>
            </a:r>
            <a:endParaRPr lang="en-US" b="1" i="1">
              <a:latin typeface="Times New Roman" pitchFamily="18" charset="0"/>
            </a:endParaRPr>
          </a:p>
        </p:txBody>
      </p:sp>
      <p:sp>
        <p:nvSpPr>
          <p:cNvPr id="66" name="Rectangle 63"/>
          <p:cNvSpPr>
            <a:spLocks noChangeArrowheads="1"/>
          </p:cNvSpPr>
          <p:nvPr/>
        </p:nvSpPr>
        <p:spPr bwMode="auto">
          <a:xfrm>
            <a:off x="3979859" y="5766068"/>
            <a:ext cx="139700" cy="14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65</a:t>
            </a:r>
            <a:endParaRPr lang="en-US" b="1" i="1">
              <a:latin typeface="Times New Roman" pitchFamily="18" charset="0"/>
            </a:endParaRPr>
          </a:p>
        </p:txBody>
      </p:sp>
      <p:sp>
        <p:nvSpPr>
          <p:cNvPr id="67" name="Rectangle 64"/>
          <p:cNvSpPr>
            <a:spLocks noChangeArrowheads="1"/>
          </p:cNvSpPr>
          <p:nvPr/>
        </p:nvSpPr>
        <p:spPr bwMode="auto">
          <a:xfrm>
            <a:off x="4565648" y="5766068"/>
            <a:ext cx="139700" cy="14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70</a:t>
            </a:r>
            <a:endParaRPr lang="en-US" b="1" i="1">
              <a:latin typeface="Times New Roman" pitchFamily="18" charset="0"/>
            </a:endParaRPr>
          </a:p>
        </p:txBody>
      </p:sp>
      <p:sp>
        <p:nvSpPr>
          <p:cNvPr id="68" name="Rectangle 65"/>
          <p:cNvSpPr>
            <a:spLocks noChangeArrowheads="1"/>
          </p:cNvSpPr>
          <p:nvPr/>
        </p:nvSpPr>
        <p:spPr bwMode="auto">
          <a:xfrm>
            <a:off x="5151435" y="5766068"/>
            <a:ext cx="139700" cy="14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75</a:t>
            </a:r>
            <a:endParaRPr lang="en-US" b="1" i="1">
              <a:latin typeface="Times New Roman" pitchFamily="18" charset="0"/>
            </a:endParaRPr>
          </a:p>
        </p:txBody>
      </p:sp>
      <p:sp>
        <p:nvSpPr>
          <p:cNvPr id="69" name="Rectangle 66"/>
          <p:cNvSpPr>
            <a:spLocks noChangeArrowheads="1"/>
          </p:cNvSpPr>
          <p:nvPr/>
        </p:nvSpPr>
        <p:spPr bwMode="auto">
          <a:xfrm>
            <a:off x="5735635" y="5766068"/>
            <a:ext cx="139700" cy="14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80</a:t>
            </a:r>
            <a:endParaRPr lang="en-US" b="1" i="1">
              <a:latin typeface="Times New Roman" pitchFamily="18" charset="0"/>
            </a:endParaRPr>
          </a:p>
        </p:txBody>
      </p:sp>
      <p:sp>
        <p:nvSpPr>
          <p:cNvPr id="70" name="Rectangle 67"/>
          <p:cNvSpPr>
            <a:spLocks noChangeArrowheads="1"/>
          </p:cNvSpPr>
          <p:nvPr/>
        </p:nvSpPr>
        <p:spPr bwMode="auto">
          <a:xfrm>
            <a:off x="6319835" y="5766068"/>
            <a:ext cx="139700" cy="14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85</a:t>
            </a:r>
            <a:endParaRPr lang="en-US" b="1" i="1">
              <a:latin typeface="Times New Roman" pitchFamily="18" charset="0"/>
            </a:endParaRPr>
          </a:p>
        </p:txBody>
      </p:sp>
      <p:sp>
        <p:nvSpPr>
          <p:cNvPr id="75" name="Rectangle 72"/>
          <p:cNvSpPr>
            <a:spLocks noChangeArrowheads="1"/>
          </p:cNvSpPr>
          <p:nvPr/>
        </p:nvSpPr>
        <p:spPr bwMode="auto">
          <a:xfrm rot="16200000">
            <a:off x="-255011" y="3918341"/>
            <a:ext cx="1664130" cy="21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dirty="0">
                <a:solidFill>
                  <a:srgbClr val="000000"/>
                </a:solidFill>
              </a:rPr>
              <a:t>% of Rated Capacity</a:t>
            </a:r>
            <a:endParaRPr lang="en-US" b="1" i="1" dirty="0">
              <a:latin typeface="Times New Roman" pitchFamily="18" charset="0"/>
            </a:endParaRPr>
          </a:p>
        </p:txBody>
      </p:sp>
      <p:grpSp>
        <p:nvGrpSpPr>
          <p:cNvPr id="133" name="Group 132"/>
          <p:cNvGrpSpPr/>
          <p:nvPr/>
        </p:nvGrpSpPr>
        <p:grpSpPr>
          <a:xfrm>
            <a:off x="291497" y="1470463"/>
            <a:ext cx="8629654" cy="4040178"/>
            <a:chOff x="309308" y="883469"/>
            <a:chExt cx="8629654" cy="4040178"/>
          </a:xfrm>
        </p:grpSpPr>
        <p:sp>
          <p:nvSpPr>
            <p:cNvPr id="26" name="Freeform 23"/>
            <p:cNvSpPr>
              <a:spLocks/>
            </p:cNvSpPr>
            <p:nvPr/>
          </p:nvSpPr>
          <p:spPr bwMode="auto">
            <a:xfrm>
              <a:off x="1130645" y="2428096"/>
              <a:ext cx="7074694" cy="2495551"/>
            </a:xfrm>
            <a:custGeom>
              <a:avLst/>
              <a:gdLst/>
              <a:ahLst/>
              <a:cxnLst>
                <a:cxn ang="0">
                  <a:pos x="0" y="0"/>
                </a:cxn>
                <a:cxn ang="0">
                  <a:pos x="0" y="0"/>
                </a:cxn>
                <a:cxn ang="0">
                  <a:pos x="736" y="115"/>
                </a:cxn>
                <a:cxn ang="0">
                  <a:pos x="1475" y="268"/>
                </a:cxn>
                <a:cxn ang="0">
                  <a:pos x="2211" y="456"/>
                </a:cxn>
                <a:cxn ang="0">
                  <a:pos x="2948" y="630"/>
                </a:cxn>
                <a:cxn ang="0">
                  <a:pos x="3684" y="630"/>
                </a:cxn>
                <a:cxn ang="0">
                  <a:pos x="4423" y="630"/>
                </a:cxn>
                <a:cxn ang="0">
                  <a:pos x="5159" y="630"/>
                </a:cxn>
                <a:cxn ang="0">
                  <a:pos x="5896" y="630"/>
                </a:cxn>
                <a:cxn ang="0">
                  <a:pos x="6632" y="630"/>
                </a:cxn>
                <a:cxn ang="0">
                  <a:pos x="7371" y="630"/>
                </a:cxn>
                <a:cxn ang="0">
                  <a:pos x="8107" y="630"/>
                </a:cxn>
                <a:cxn ang="0">
                  <a:pos x="8844" y="630"/>
                </a:cxn>
                <a:cxn ang="0">
                  <a:pos x="8844" y="3421"/>
                </a:cxn>
                <a:cxn ang="0">
                  <a:pos x="8107" y="3001"/>
                </a:cxn>
                <a:cxn ang="0">
                  <a:pos x="7371" y="2599"/>
                </a:cxn>
                <a:cxn ang="0">
                  <a:pos x="6632" y="2217"/>
                </a:cxn>
                <a:cxn ang="0">
                  <a:pos x="5896" y="1858"/>
                </a:cxn>
                <a:cxn ang="0">
                  <a:pos x="5159" y="1523"/>
                </a:cxn>
                <a:cxn ang="0">
                  <a:pos x="4423" y="1212"/>
                </a:cxn>
                <a:cxn ang="0">
                  <a:pos x="3684" y="930"/>
                </a:cxn>
                <a:cxn ang="0">
                  <a:pos x="2948" y="677"/>
                </a:cxn>
                <a:cxn ang="0">
                  <a:pos x="2211" y="456"/>
                </a:cxn>
                <a:cxn ang="0">
                  <a:pos x="1475" y="268"/>
                </a:cxn>
                <a:cxn ang="0">
                  <a:pos x="736" y="115"/>
                </a:cxn>
                <a:cxn ang="0">
                  <a:pos x="0" y="0"/>
                </a:cxn>
              </a:cxnLst>
              <a:rect l="0" t="0" r="r" b="b"/>
              <a:pathLst>
                <a:path w="8844" h="3421">
                  <a:moveTo>
                    <a:pt x="0" y="0"/>
                  </a:moveTo>
                  <a:lnTo>
                    <a:pt x="0" y="0"/>
                  </a:lnTo>
                  <a:lnTo>
                    <a:pt x="736" y="115"/>
                  </a:lnTo>
                  <a:lnTo>
                    <a:pt x="1475" y="268"/>
                  </a:lnTo>
                  <a:lnTo>
                    <a:pt x="2211" y="456"/>
                  </a:lnTo>
                  <a:lnTo>
                    <a:pt x="2948" y="630"/>
                  </a:lnTo>
                  <a:lnTo>
                    <a:pt x="3684" y="630"/>
                  </a:lnTo>
                  <a:lnTo>
                    <a:pt x="4423" y="630"/>
                  </a:lnTo>
                  <a:lnTo>
                    <a:pt x="5159" y="630"/>
                  </a:lnTo>
                  <a:lnTo>
                    <a:pt x="5896" y="630"/>
                  </a:lnTo>
                  <a:lnTo>
                    <a:pt x="6632" y="630"/>
                  </a:lnTo>
                  <a:lnTo>
                    <a:pt x="7371" y="630"/>
                  </a:lnTo>
                  <a:lnTo>
                    <a:pt x="8107" y="630"/>
                  </a:lnTo>
                  <a:lnTo>
                    <a:pt x="8844" y="630"/>
                  </a:lnTo>
                  <a:lnTo>
                    <a:pt x="8844" y="3421"/>
                  </a:lnTo>
                  <a:lnTo>
                    <a:pt x="8107" y="3001"/>
                  </a:lnTo>
                  <a:lnTo>
                    <a:pt x="7371" y="2599"/>
                  </a:lnTo>
                  <a:lnTo>
                    <a:pt x="6632" y="2217"/>
                  </a:lnTo>
                  <a:lnTo>
                    <a:pt x="5896" y="1858"/>
                  </a:lnTo>
                  <a:lnTo>
                    <a:pt x="5159" y="1523"/>
                  </a:lnTo>
                  <a:lnTo>
                    <a:pt x="4423" y="1212"/>
                  </a:lnTo>
                  <a:lnTo>
                    <a:pt x="3684" y="930"/>
                  </a:lnTo>
                  <a:lnTo>
                    <a:pt x="2948" y="677"/>
                  </a:lnTo>
                  <a:lnTo>
                    <a:pt x="2211" y="456"/>
                  </a:lnTo>
                  <a:lnTo>
                    <a:pt x="1475" y="268"/>
                  </a:lnTo>
                  <a:lnTo>
                    <a:pt x="736" y="115"/>
                  </a:lnTo>
                  <a:lnTo>
                    <a:pt x="0" y="0"/>
                  </a:lnTo>
                  <a:close/>
                </a:path>
              </a:pathLst>
            </a:custGeom>
            <a:solidFill>
              <a:schemeClr val="tx2">
                <a:lumMod val="40000"/>
                <a:lumOff val="60000"/>
              </a:schemeClr>
            </a:solidFill>
            <a:ln w="9525">
              <a:noFill/>
              <a:round/>
              <a:headEnd/>
              <a:tailEnd/>
            </a:ln>
          </p:spPr>
          <p:txBody>
            <a:bodyPr/>
            <a:lstStyle/>
            <a:p>
              <a:pPr>
                <a:defRPr/>
              </a:pPr>
              <a:endParaRPr lang="en-US" dirty="0">
                <a:ea typeface="ＭＳ Ｐゴシック"/>
              </a:endParaRPr>
            </a:p>
          </p:txBody>
        </p:sp>
        <p:grpSp>
          <p:nvGrpSpPr>
            <p:cNvPr id="132" name="Group 131"/>
            <p:cNvGrpSpPr/>
            <p:nvPr/>
          </p:nvGrpSpPr>
          <p:grpSpPr>
            <a:xfrm>
              <a:off x="309308" y="883469"/>
              <a:ext cx="8629654" cy="2653039"/>
              <a:chOff x="309308" y="883469"/>
              <a:chExt cx="8629654" cy="2653039"/>
            </a:xfrm>
          </p:grpSpPr>
          <p:sp>
            <p:nvSpPr>
              <p:cNvPr id="79" name="Rectangle 76"/>
              <p:cNvSpPr>
                <a:spLocks noChangeArrowheads="1"/>
              </p:cNvSpPr>
              <p:nvPr/>
            </p:nvSpPr>
            <p:spPr bwMode="auto">
              <a:xfrm>
                <a:off x="5893146" y="3396808"/>
                <a:ext cx="1317625" cy="139700"/>
              </a:xfrm>
              <a:prstGeom prst="rect">
                <a:avLst/>
              </a:prstGeom>
              <a:noFill/>
              <a:ln w="9525">
                <a:noFill/>
                <a:miter lim="800000"/>
                <a:headEnd/>
                <a:tailEnd/>
              </a:ln>
            </p:spPr>
            <p:txBody>
              <a:bodyPr wrap="none" lIns="0" tIns="0" rIns="0" bIns="0">
                <a:spAutoFit/>
              </a:bodyPr>
              <a:lstStyle/>
              <a:p>
                <a:pPr>
                  <a:defRPr/>
                </a:pPr>
                <a:r>
                  <a:rPr lang="en-US" sz="1000" b="1" dirty="0">
                    <a:solidFill>
                      <a:schemeClr val="tx2">
                        <a:lumMod val="75000"/>
                      </a:schemeClr>
                    </a:solidFill>
                    <a:ea typeface="ＭＳ Ｐゴシック"/>
                  </a:rPr>
                  <a:t>RECOVERED POWER</a:t>
                </a:r>
                <a:endParaRPr lang="en-US" b="1" i="1" dirty="0">
                  <a:solidFill>
                    <a:schemeClr val="tx2">
                      <a:lumMod val="75000"/>
                    </a:schemeClr>
                  </a:solidFill>
                  <a:latin typeface="Times New Roman" pitchFamily="18" charset="0"/>
                  <a:ea typeface="ＭＳ Ｐゴシック"/>
                </a:endParaRPr>
              </a:p>
            </p:txBody>
          </p:sp>
          <p:sp>
            <p:nvSpPr>
              <p:cNvPr id="14" name="TextBox 13"/>
              <p:cNvSpPr txBox="1"/>
              <p:nvPr/>
            </p:nvSpPr>
            <p:spPr>
              <a:xfrm>
                <a:off x="309308" y="883469"/>
                <a:ext cx="8629654" cy="307777"/>
              </a:xfrm>
              <a:prstGeom prst="rect">
                <a:avLst/>
              </a:prstGeom>
              <a:noFill/>
            </p:spPr>
            <p:txBody>
              <a:bodyPr wrap="square" rtlCol="0">
                <a:spAutoFit/>
              </a:bodyPr>
              <a:lstStyle/>
              <a:p>
                <a:pPr marL="285750" indent="-285750">
                  <a:buFont typeface="Arial" pitchFamily="34" charset="0"/>
                  <a:buChar char="•"/>
                </a:pPr>
                <a:r>
                  <a:rPr lang="en-US" sz="1400" dirty="0" smtClean="0"/>
                  <a:t>By chilling the inlet air of the turbine to ISO, full capacity is restored.</a:t>
                </a:r>
                <a:endParaRPr lang="en-US" sz="1400" dirty="0"/>
              </a:p>
            </p:txBody>
          </p:sp>
        </p:grpSp>
      </p:grpSp>
      <p:sp>
        <p:nvSpPr>
          <p:cNvPr id="76" name="Rectangle 73"/>
          <p:cNvSpPr>
            <a:spLocks noChangeArrowheads="1"/>
          </p:cNvSpPr>
          <p:nvPr/>
        </p:nvSpPr>
        <p:spPr bwMode="auto">
          <a:xfrm>
            <a:off x="1093784" y="3481018"/>
            <a:ext cx="7019926" cy="13126"/>
          </a:xfrm>
          <a:prstGeom prst="rect">
            <a:avLst/>
          </a:prstGeom>
          <a:solidFill>
            <a:schemeClr val="bg1">
              <a:lumMod val="50000"/>
            </a:schemeClr>
          </a:solidFill>
          <a:ln w="9525">
            <a:solidFill>
              <a:srgbClr val="000000"/>
            </a:solidFill>
            <a:miter lim="800000"/>
            <a:headEnd/>
            <a:tailEnd/>
          </a:ln>
          <a:extLst/>
        </p:spPr>
        <p:txBody>
          <a:bodyPr/>
          <a:lstStyle/>
          <a:p>
            <a:endParaRPr lang="en-US"/>
          </a:p>
        </p:txBody>
      </p:sp>
      <p:grpSp>
        <p:nvGrpSpPr>
          <p:cNvPr id="7" name="Group 6"/>
          <p:cNvGrpSpPr/>
          <p:nvPr/>
        </p:nvGrpSpPr>
        <p:grpSpPr>
          <a:xfrm>
            <a:off x="291497" y="1676400"/>
            <a:ext cx="8610600" cy="3994866"/>
            <a:chOff x="291497" y="1676400"/>
            <a:chExt cx="8610600" cy="3994866"/>
          </a:xfrm>
        </p:grpSpPr>
        <p:grpSp>
          <p:nvGrpSpPr>
            <p:cNvPr id="131" name="Group 130"/>
            <p:cNvGrpSpPr/>
            <p:nvPr/>
          </p:nvGrpSpPr>
          <p:grpSpPr>
            <a:xfrm>
              <a:off x="291497" y="1676400"/>
              <a:ext cx="8610600" cy="1818810"/>
              <a:chOff x="281179" y="1680775"/>
              <a:chExt cx="8610600" cy="1818810"/>
            </a:xfrm>
          </p:grpSpPr>
          <p:grpSp>
            <p:nvGrpSpPr>
              <p:cNvPr id="4" name="Group 3"/>
              <p:cNvGrpSpPr/>
              <p:nvPr/>
            </p:nvGrpSpPr>
            <p:grpSpPr>
              <a:xfrm>
                <a:off x="1136645" y="3035788"/>
                <a:ext cx="7040565" cy="463797"/>
                <a:chOff x="1136645" y="3035788"/>
                <a:chExt cx="7040565" cy="463797"/>
              </a:xfrm>
            </p:grpSpPr>
            <p:sp>
              <p:nvSpPr>
                <p:cNvPr id="27" name="Freeform 24"/>
                <p:cNvSpPr>
                  <a:spLocks/>
                </p:cNvSpPr>
                <p:nvPr/>
              </p:nvSpPr>
              <p:spPr bwMode="auto">
                <a:xfrm>
                  <a:off x="1136645" y="3040798"/>
                  <a:ext cx="7019925" cy="458787"/>
                </a:xfrm>
                <a:custGeom>
                  <a:avLst/>
                  <a:gdLst/>
                  <a:ahLst/>
                  <a:cxnLst>
                    <a:cxn ang="0">
                      <a:pos x="0" y="0"/>
                    </a:cxn>
                    <a:cxn ang="0">
                      <a:pos x="0" y="0"/>
                    </a:cxn>
                    <a:cxn ang="0">
                      <a:pos x="736" y="115"/>
                    </a:cxn>
                    <a:cxn ang="0">
                      <a:pos x="1475" y="115"/>
                    </a:cxn>
                    <a:cxn ang="0">
                      <a:pos x="2211" y="115"/>
                    </a:cxn>
                    <a:cxn ang="0">
                      <a:pos x="2948" y="115"/>
                    </a:cxn>
                    <a:cxn ang="0">
                      <a:pos x="3684" y="115"/>
                    </a:cxn>
                    <a:cxn ang="0">
                      <a:pos x="4423" y="115"/>
                    </a:cxn>
                    <a:cxn ang="0">
                      <a:pos x="5159" y="115"/>
                    </a:cxn>
                    <a:cxn ang="0">
                      <a:pos x="5896" y="115"/>
                    </a:cxn>
                    <a:cxn ang="0">
                      <a:pos x="6632" y="115"/>
                    </a:cxn>
                    <a:cxn ang="0">
                      <a:pos x="7371" y="115"/>
                    </a:cxn>
                    <a:cxn ang="0">
                      <a:pos x="8107" y="115"/>
                    </a:cxn>
                    <a:cxn ang="0">
                      <a:pos x="8844" y="115"/>
                    </a:cxn>
                    <a:cxn ang="0">
                      <a:pos x="8844" y="630"/>
                    </a:cxn>
                    <a:cxn ang="0">
                      <a:pos x="8107" y="630"/>
                    </a:cxn>
                    <a:cxn ang="0">
                      <a:pos x="7371" y="630"/>
                    </a:cxn>
                    <a:cxn ang="0">
                      <a:pos x="6632" y="630"/>
                    </a:cxn>
                    <a:cxn ang="0">
                      <a:pos x="5896" y="630"/>
                    </a:cxn>
                    <a:cxn ang="0">
                      <a:pos x="5159" y="630"/>
                    </a:cxn>
                    <a:cxn ang="0">
                      <a:pos x="4423" y="630"/>
                    </a:cxn>
                    <a:cxn ang="0">
                      <a:pos x="3684" y="630"/>
                    </a:cxn>
                    <a:cxn ang="0">
                      <a:pos x="2948" y="630"/>
                    </a:cxn>
                    <a:cxn ang="0">
                      <a:pos x="2211" y="456"/>
                    </a:cxn>
                    <a:cxn ang="0">
                      <a:pos x="1475" y="268"/>
                    </a:cxn>
                    <a:cxn ang="0">
                      <a:pos x="736" y="115"/>
                    </a:cxn>
                    <a:cxn ang="0">
                      <a:pos x="0" y="0"/>
                    </a:cxn>
                  </a:cxnLst>
                  <a:rect l="0" t="0" r="r" b="b"/>
                  <a:pathLst>
                    <a:path w="8844" h="630">
                      <a:moveTo>
                        <a:pt x="0" y="0"/>
                      </a:moveTo>
                      <a:lnTo>
                        <a:pt x="0" y="0"/>
                      </a:lnTo>
                      <a:lnTo>
                        <a:pt x="736" y="115"/>
                      </a:lnTo>
                      <a:lnTo>
                        <a:pt x="1475" y="115"/>
                      </a:lnTo>
                      <a:lnTo>
                        <a:pt x="2211" y="115"/>
                      </a:lnTo>
                      <a:lnTo>
                        <a:pt x="2948" y="115"/>
                      </a:lnTo>
                      <a:lnTo>
                        <a:pt x="3684" y="115"/>
                      </a:lnTo>
                      <a:lnTo>
                        <a:pt x="4423" y="115"/>
                      </a:lnTo>
                      <a:lnTo>
                        <a:pt x="5159" y="115"/>
                      </a:lnTo>
                      <a:lnTo>
                        <a:pt x="5896" y="115"/>
                      </a:lnTo>
                      <a:lnTo>
                        <a:pt x="6632" y="115"/>
                      </a:lnTo>
                      <a:lnTo>
                        <a:pt x="7371" y="115"/>
                      </a:lnTo>
                      <a:lnTo>
                        <a:pt x="8107" y="115"/>
                      </a:lnTo>
                      <a:lnTo>
                        <a:pt x="8844" y="115"/>
                      </a:lnTo>
                      <a:lnTo>
                        <a:pt x="8844" y="630"/>
                      </a:lnTo>
                      <a:lnTo>
                        <a:pt x="8107" y="630"/>
                      </a:lnTo>
                      <a:lnTo>
                        <a:pt x="7371" y="630"/>
                      </a:lnTo>
                      <a:lnTo>
                        <a:pt x="6632" y="630"/>
                      </a:lnTo>
                      <a:lnTo>
                        <a:pt x="5896" y="630"/>
                      </a:lnTo>
                      <a:lnTo>
                        <a:pt x="5159" y="630"/>
                      </a:lnTo>
                      <a:lnTo>
                        <a:pt x="4423" y="630"/>
                      </a:lnTo>
                      <a:lnTo>
                        <a:pt x="3684" y="630"/>
                      </a:lnTo>
                      <a:lnTo>
                        <a:pt x="2948" y="630"/>
                      </a:lnTo>
                      <a:lnTo>
                        <a:pt x="2211" y="456"/>
                      </a:lnTo>
                      <a:lnTo>
                        <a:pt x="1475" y="268"/>
                      </a:lnTo>
                      <a:lnTo>
                        <a:pt x="736" y="115"/>
                      </a:lnTo>
                      <a:lnTo>
                        <a:pt x="0" y="0"/>
                      </a:lnTo>
                      <a:close/>
                    </a:path>
                  </a:pathLst>
                </a:custGeom>
                <a:solidFill>
                  <a:schemeClr val="accent1">
                    <a:lumMod val="20000"/>
                    <a:lumOff val="80000"/>
                  </a:schemeClr>
                </a:solidFill>
                <a:ln w="9525">
                  <a:noFill/>
                  <a:round/>
                  <a:headEnd/>
                  <a:tailEnd/>
                </a:ln>
              </p:spPr>
              <p:txBody>
                <a:bodyPr/>
                <a:lstStyle/>
                <a:p>
                  <a:pPr>
                    <a:defRPr/>
                  </a:pPr>
                  <a:endParaRPr lang="en-US" dirty="0">
                    <a:ea typeface="ＭＳ Ｐゴシック"/>
                  </a:endParaRPr>
                </a:p>
              </p:txBody>
            </p:sp>
            <p:grpSp>
              <p:nvGrpSpPr>
                <p:cNvPr id="3" name="Group 2"/>
                <p:cNvGrpSpPr/>
                <p:nvPr/>
              </p:nvGrpSpPr>
              <p:grpSpPr>
                <a:xfrm>
                  <a:off x="1157284" y="3035788"/>
                  <a:ext cx="7019926" cy="459423"/>
                  <a:chOff x="1157284" y="3035788"/>
                  <a:chExt cx="7019926" cy="459423"/>
                </a:xfrm>
              </p:grpSpPr>
              <p:sp>
                <p:nvSpPr>
                  <p:cNvPr id="30" name="Freeform 27"/>
                  <p:cNvSpPr>
                    <a:spLocks/>
                  </p:cNvSpPr>
                  <p:nvPr/>
                </p:nvSpPr>
                <p:spPr bwMode="auto">
                  <a:xfrm>
                    <a:off x="1157284" y="3035788"/>
                    <a:ext cx="7019926" cy="459423"/>
                  </a:xfrm>
                  <a:custGeom>
                    <a:avLst/>
                    <a:gdLst>
                      <a:gd name="T0" fmla="*/ 0 w 8844"/>
                      <a:gd name="T1" fmla="*/ 0 h 630"/>
                      <a:gd name="T2" fmla="*/ 0 w 8844"/>
                      <a:gd name="T3" fmla="*/ 0 h 630"/>
                      <a:gd name="T4" fmla="*/ 2147483647 w 8844"/>
                      <a:gd name="T5" fmla="*/ 2147483647 h 630"/>
                      <a:gd name="T6" fmla="*/ 2147483647 w 8844"/>
                      <a:gd name="T7" fmla="*/ 2147483647 h 630"/>
                      <a:gd name="T8" fmla="*/ 2147483647 w 8844"/>
                      <a:gd name="T9" fmla="*/ 2147483647 h 630"/>
                      <a:gd name="T10" fmla="*/ 2147483647 w 8844"/>
                      <a:gd name="T11" fmla="*/ 2147483647 h 630"/>
                      <a:gd name="T12" fmla="*/ 2147483647 w 8844"/>
                      <a:gd name="T13" fmla="*/ 2147483647 h 630"/>
                      <a:gd name="T14" fmla="*/ 2147483647 w 8844"/>
                      <a:gd name="T15" fmla="*/ 2147483647 h 630"/>
                      <a:gd name="T16" fmla="*/ 2147483647 w 8844"/>
                      <a:gd name="T17" fmla="*/ 2147483647 h 630"/>
                      <a:gd name="T18" fmla="*/ 2147483647 w 8844"/>
                      <a:gd name="T19" fmla="*/ 2147483647 h 630"/>
                      <a:gd name="T20" fmla="*/ 2147483647 w 8844"/>
                      <a:gd name="T21" fmla="*/ 2147483647 h 630"/>
                      <a:gd name="T22" fmla="*/ 2147483647 w 8844"/>
                      <a:gd name="T23" fmla="*/ 2147483647 h 630"/>
                      <a:gd name="T24" fmla="*/ 2147483647 w 8844"/>
                      <a:gd name="T25" fmla="*/ 2147483647 h 630"/>
                      <a:gd name="T26" fmla="*/ 2147483647 w 8844"/>
                      <a:gd name="T27" fmla="*/ 2147483647 h 630"/>
                      <a:gd name="T28" fmla="*/ 2147483647 w 8844"/>
                      <a:gd name="T29" fmla="*/ 2147483647 h 630"/>
                      <a:gd name="T30" fmla="*/ 2147483647 w 8844"/>
                      <a:gd name="T31" fmla="*/ 2147483647 h 630"/>
                      <a:gd name="T32" fmla="*/ 2147483647 w 8844"/>
                      <a:gd name="T33" fmla="*/ 2147483647 h 630"/>
                      <a:gd name="T34" fmla="*/ 2147483647 w 8844"/>
                      <a:gd name="T35" fmla="*/ 2147483647 h 630"/>
                      <a:gd name="T36" fmla="*/ 2147483647 w 8844"/>
                      <a:gd name="T37" fmla="*/ 2147483647 h 630"/>
                      <a:gd name="T38" fmla="*/ 2147483647 w 8844"/>
                      <a:gd name="T39" fmla="*/ 2147483647 h 630"/>
                      <a:gd name="T40" fmla="*/ 2147483647 w 8844"/>
                      <a:gd name="T41" fmla="*/ 2147483647 h 630"/>
                      <a:gd name="T42" fmla="*/ 2147483647 w 8844"/>
                      <a:gd name="T43" fmla="*/ 2147483647 h 630"/>
                      <a:gd name="T44" fmla="*/ 2147483647 w 8844"/>
                      <a:gd name="T45" fmla="*/ 2147483647 h 630"/>
                      <a:gd name="T46" fmla="*/ 2147483647 w 8844"/>
                      <a:gd name="T47" fmla="*/ 2147483647 h 630"/>
                      <a:gd name="T48" fmla="*/ 2147483647 w 8844"/>
                      <a:gd name="T49" fmla="*/ 2147483647 h 630"/>
                      <a:gd name="T50" fmla="*/ 2147483647 w 8844"/>
                      <a:gd name="T51" fmla="*/ 2147483647 h 630"/>
                      <a:gd name="T52" fmla="*/ 0 w 8844"/>
                      <a:gd name="T53" fmla="*/ 0 h 63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844"/>
                      <a:gd name="T82" fmla="*/ 0 h 630"/>
                      <a:gd name="T83" fmla="*/ 8844 w 8844"/>
                      <a:gd name="T84" fmla="*/ 630 h 63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844" h="630">
                        <a:moveTo>
                          <a:pt x="0" y="0"/>
                        </a:moveTo>
                        <a:lnTo>
                          <a:pt x="0" y="0"/>
                        </a:lnTo>
                        <a:lnTo>
                          <a:pt x="736" y="115"/>
                        </a:lnTo>
                        <a:lnTo>
                          <a:pt x="1475" y="115"/>
                        </a:lnTo>
                        <a:lnTo>
                          <a:pt x="2211" y="115"/>
                        </a:lnTo>
                        <a:lnTo>
                          <a:pt x="2948" y="115"/>
                        </a:lnTo>
                        <a:lnTo>
                          <a:pt x="3684" y="115"/>
                        </a:lnTo>
                        <a:lnTo>
                          <a:pt x="4423" y="115"/>
                        </a:lnTo>
                        <a:lnTo>
                          <a:pt x="5159" y="115"/>
                        </a:lnTo>
                        <a:lnTo>
                          <a:pt x="5896" y="115"/>
                        </a:lnTo>
                        <a:lnTo>
                          <a:pt x="6632" y="115"/>
                        </a:lnTo>
                        <a:lnTo>
                          <a:pt x="7371" y="115"/>
                        </a:lnTo>
                        <a:lnTo>
                          <a:pt x="8107" y="115"/>
                        </a:lnTo>
                        <a:lnTo>
                          <a:pt x="8844" y="115"/>
                        </a:lnTo>
                        <a:lnTo>
                          <a:pt x="8844" y="630"/>
                        </a:lnTo>
                        <a:lnTo>
                          <a:pt x="8107" y="630"/>
                        </a:lnTo>
                        <a:lnTo>
                          <a:pt x="7371" y="630"/>
                        </a:lnTo>
                        <a:lnTo>
                          <a:pt x="6632" y="630"/>
                        </a:lnTo>
                        <a:lnTo>
                          <a:pt x="5896" y="630"/>
                        </a:lnTo>
                        <a:lnTo>
                          <a:pt x="5159" y="630"/>
                        </a:lnTo>
                        <a:lnTo>
                          <a:pt x="4423" y="630"/>
                        </a:lnTo>
                        <a:lnTo>
                          <a:pt x="3684" y="630"/>
                        </a:lnTo>
                        <a:lnTo>
                          <a:pt x="2948" y="630"/>
                        </a:lnTo>
                        <a:lnTo>
                          <a:pt x="2211" y="456"/>
                        </a:lnTo>
                        <a:lnTo>
                          <a:pt x="1475" y="268"/>
                        </a:lnTo>
                        <a:lnTo>
                          <a:pt x="736" y="115"/>
                        </a:lnTo>
                        <a:lnTo>
                          <a:pt x="0" y="0"/>
                        </a:lnTo>
                      </a:path>
                    </a:pathLst>
                  </a:custGeom>
                  <a:noFill/>
                  <a:ln w="1111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 name="Rectangle 80"/>
                  <p:cNvSpPr>
                    <a:spLocks noChangeArrowheads="1"/>
                  </p:cNvSpPr>
                  <p:nvPr/>
                </p:nvSpPr>
                <p:spPr bwMode="auto">
                  <a:xfrm>
                    <a:off x="5446710" y="3249992"/>
                    <a:ext cx="1298575" cy="139700"/>
                  </a:xfrm>
                  <a:prstGeom prst="rect">
                    <a:avLst/>
                  </a:prstGeom>
                  <a:noFill/>
                  <a:ln w="9525">
                    <a:noFill/>
                    <a:miter lim="800000"/>
                    <a:headEnd/>
                    <a:tailEnd/>
                  </a:ln>
                </p:spPr>
                <p:txBody>
                  <a:bodyPr wrap="none" lIns="0" tIns="0" rIns="0" bIns="0">
                    <a:spAutoFit/>
                  </a:bodyPr>
                  <a:lstStyle/>
                  <a:p>
                    <a:pPr>
                      <a:defRPr/>
                    </a:pPr>
                    <a:r>
                      <a:rPr lang="en-US" sz="1000" b="1" dirty="0">
                        <a:solidFill>
                          <a:schemeClr val="tx2">
                            <a:lumMod val="75000"/>
                          </a:schemeClr>
                        </a:solidFill>
                        <a:ea typeface="ＭＳ Ｐゴシック"/>
                      </a:rPr>
                      <a:t>ADDITIONAL POWER</a:t>
                    </a:r>
                    <a:endParaRPr lang="en-US" b="1" i="1" dirty="0">
                      <a:solidFill>
                        <a:schemeClr val="tx2">
                          <a:lumMod val="75000"/>
                        </a:schemeClr>
                      </a:solidFill>
                      <a:latin typeface="Times New Roman" pitchFamily="18" charset="0"/>
                      <a:ea typeface="ＭＳ Ｐゴシック"/>
                    </a:endParaRPr>
                  </a:p>
                </p:txBody>
              </p:sp>
            </p:grpSp>
          </p:grpSp>
          <p:sp>
            <p:nvSpPr>
              <p:cNvPr id="129" name="TextBox 128"/>
              <p:cNvSpPr txBox="1"/>
              <p:nvPr/>
            </p:nvSpPr>
            <p:spPr>
              <a:xfrm>
                <a:off x="281179" y="1680775"/>
                <a:ext cx="8610600" cy="523220"/>
              </a:xfrm>
              <a:prstGeom prst="rect">
                <a:avLst/>
              </a:prstGeom>
              <a:noFill/>
            </p:spPr>
            <p:txBody>
              <a:bodyPr wrap="square" rtlCol="0">
                <a:spAutoFit/>
              </a:bodyPr>
              <a:lstStyle/>
              <a:p>
                <a:pPr marL="285750" indent="-285750">
                  <a:buFont typeface="Arial" pitchFamily="34" charset="0"/>
                  <a:buChar char="•"/>
                </a:pPr>
                <a:r>
                  <a:rPr lang="en-US" sz="1400" dirty="0" smtClean="0"/>
                  <a:t>By chilling </a:t>
                </a:r>
                <a:r>
                  <a:rPr lang="en-US" sz="1400" dirty="0" smtClean="0"/>
                  <a:t>below </a:t>
                </a:r>
                <a:r>
                  <a:rPr lang="en-US" sz="1400" dirty="0" smtClean="0"/>
                  <a:t>ISO and adding storage, even more MWs are generated, and storage ancillary services benefits are captured</a:t>
                </a:r>
                <a:endParaRPr lang="en-US" sz="1400" dirty="0"/>
              </a:p>
            </p:txBody>
          </p:sp>
        </p:grpSp>
        <p:grpSp>
          <p:nvGrpSpPr>
            <p:cNvPr id="6" name="Group 5"/>
            <p:cNvGrpSpPr/>
            <p:nvPr/>
          </p:nvGrpSpPr>
          <p:grpSpPr>
            <a:xfrm>
              <a:off x="1650910" y="2491960"/>
              <a:ext cx="1814599" cy="3179306"/>
              <a:chOff x="1650910" y="2491960"/>
              <a:chExt cx="1814599" cy="3179306"/>
            </a:xfrm>
          </p:grpSpPr>
          <p:sp>
            <p:nvSpPr>
              <p:cNvPr id="93" name="Rectangle 74"/>
              <p:cNvSpPr>
                <a:spLocks noChangeArrowheads="1"/>
              </p:cNvSpPr>
              <p:nvPr/>
            </p:nvSpPr>
            <p:spPr bwMode="auto">
              <a:xfrm flipH="1">
                <a:off x="1998662" y="3124199"/>
                <a:ext cx="67468" cy="2547067"/>
              </a:xfrm>
              <a:prstGeom prst="rect">
                <a:avLst/>
              </a:prstGeom>
              <a:solidFill>
                <a:srgbClr val="00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cxnSp>
            <p:nvCxnSpPr>
              <p:cNvPr id="94" name="Straight Arrow Connector 93"/>
              <p:cNvCxnSpPr/>
              <p:nvPr/>
            </p:nvCxnSpPr>
            <p:spPr bwMode="auto">
              <a:xfrm flipH="1">
                <a:off x="2079804" y="2607213"/>
                <a:ext cx="577480" cy="80632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95" name="Rectangle 80"/>
              <p:cNvSpPr>
                <a:spLocks noChangeArrowheads="1"/>
              </p:cNvSpPr>
              <p:nvPr/>
            </p:nvSpPr>
            <p:spPr bwMode="auto">
              <a:xfrm>
                <a:off x="1650910" y="2491960"/>
                <a:ext cx="1814599" cy="153888"/>
              </a:xfrm>
              <a:prstGeom prst="rect">
                <a:avLst/>
              </a:prstGeom>
              <a:noFill/>
              <a:ln w="9525">
                <a:noFill/>
                <a:miter lim="800000"/>
                <a:headEnd/>
                <a:tailEnd/>
              </a:ln>
            </p:spPr>
            <p:txBody>
              <a:bodyPr wrap="none" lIns="0" tIns="0" rIns="0" bIns="0">
                <a:spAutoFit/>
              </a:bodyPr>
              <a:lstStyle/>
              <a:p>
                <a:pPr>
                  <a:defRPr/>
                </a:pPr>
                <a:r>
                  <a:rPr lang="en-US" sz="1000" b="1" dirty="0" smtClean="0">
                    <a:solidFill>
                      <a:schemeClr val="tx2">
                        <a:lumMod val="75000"/>
                      </a:schemeClr>
                    </a:solidFill>
                    <a:ea typeface="ＭＳ Ｐゴシック"/>
                  </a:rPr>
                  <a:t>TAS GENERATION STORAGE</a:t>
                </a:r>
                <a:endParaRPr lang="en-US" b="1" i="1" dirty="0">
                  <a:solidFill>
                    <a:schemeClr val="tx2">
                      <a:lumMod val="75000"/>
                    </a:schemeClr>
                  </a:solidFill>
                  <a:latin typeface="Times New Roman" pitchFamily="18" charset="0"/>
                  <a:ea typeface="ＭＳ Ｐゴシック"/>
                </a:endParaRPr>
              </a:p>
            </p:txBody>
          </p:sp>
        </p:grpSp>
      </p:grpSp>
      <p:sp>
        <p:nvSpPr>
          <p:cNvPr id="85" name="Rectangle 84"/>
          <p:cNvSpPr/>
          <p:nvPr/>
        </p:nvSpPr>
        <p:spPr>
          <a:xfrm>
            <a:off x="3329780" y="3354496"/>
            <a:ext cx="205580" cy="301846"/>
          </a:xfrm>
          <a:prstGeom prst="rect">
            <a:avLst/>
          </a:prstGeom>
          <a:solidFill>
            <a:srgbClr val="FFFF00">
              <a:alpha val="42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 name="Group 10"/>
          <p:cNvGrpSpPr/>
          <p:nvPr/>
        </p:nvGrpSpPr>
        <p:grpSpPr>
          <a:xfrm>
            <a:off x="3415028" y="2596055"/>
            <a:ext cx="2232046" cy="3083962"/>
            <a:chOff x="3415028" y="2596055"/>
            <a:chExt cx="2232046" cy="3083962"/>
          </a:xfrm>
        </p:grpSpPr>
        <p:sp>
          <p:nvSpPr>
            <p:cNvPr id="15" name="Rectangle 80"/>
            <p:cNvSpPr>
              <a:spLocks noChangeArrowheads="1"/>
            </p:cNvSpPr>
            <p:nvPr/>
          </p:nvSpPr>
          <p:spPr bwMode="auto">
            <a:xfrm>
              <a:off x="4294524" y="2596055"/>
              <a:ext cx="1352550" cy="141287"/>
            </a:xfrm>
            <a:prstGeom prst="rect">
              <a:avLst/>
            </a:prstGeom>
            <a:noFill/>
            <a:ln w="9525">
              <a:noFill/>
              <a:miter lim="800000"/>
              <a:headEnd/>
              <a:tailEnd/>
            </a:ln>
          </p:spPr>
          <p:txBody>
            <a:bodyPr wrap="none" lIns="0" tIns="0" rIns="0" bIns="0">
              <a:spAutoFit/>
            </a:bodyPr>
            <a:lstStyle/>
            <a:p>
              <a:pPr>
                <a:defRPr/>
              </a:pPr>
              <a:r>
                <a:rPr lang="en-US" sz="1000" b="1" dirty="0">
                  <a:solidFill>
                    <a:schemeClr val="tx2">
                      <a:lumMod val="75000"/>
                    </a:schemeClr>
                  </a:solidFill>
                  <a:ea typeface="ＭＳ Ｐゴシック"/>
                </a:rPr>
                <a:t>ISO TURBINE RATING</a:t>
              </a:r>
              <a:endParaRPr lang="en-US" b="1" i="1" dirty="0">
                <a:solidFill>
                  <a:schemeClr val="tx2">
                    <a:lumMod val="75000"/>
                  </a:schemeClr>
                </a:solidFill>
                <a:latin typeface="Times New Roman" pitchFamily="18" charset="0"/>
                <a:ea typeface="ＭＳ Ｐゴシック"/>
              </a:endParaRPr>
            </a:p>
          </p:txBody>
        </p:sp>
        <p:sp>
          <p:nvSpPr>
            <p:cNvPr id="77" name="Rectangle 74"/>
            <p:cNvSpPr>
              <a:spLocks noChangeArrowheads="1"/>
            </p:cNvSpPr>
            <p:nvPr/>
          </p:nvSpPr>
          <p:spPr bwMode="auto">
            <a:xfrm>
              <a:off x="3415028" y="3487581"/>
              <a:ext cx="45719" cy="2192436"/>
            </a:xfrm>
            <a:prstGeom prst="rect">
              <a:avLst/>
            </a:prstGeom>
            <a:solidFill>
              <a:srgbClr val="00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cxnSp>
          <p:nvCxnSpPr>
            <p:cNvPr id="16" name="Straight Arrow Connector 15"/>
            <p:cNvCxnSpPr/>
            <p:nvPr/>
          </p:nvCxnSpPr>
          <p:spPr bwMode="auto">
            <a:xfrm rot="5400000">
              <a:off x="3665534" y="2735371"/>
              <a:ext cx="628650" cy="6096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grpSp>
        <p:nvGrpSpPr>
          <p:cNvPr id="97" name="Group 96"/>
          <p:cNvGrpSpPr/>
          <p:nvPr/>
        </p:nvGrpSpPr>
        <p:grpSpPr>
          <a:xfrm>
            <a:off x="281972" y="1271182"/>
            <a:ext cx="9243028" cy="4838516"/>
            <a:chOff x="281972" y="1271182"/>
            <a:chExt cx="9243028" cy="4838516"/>
          </a:xfrm>
        </p:grpSpPr>
        <p:grpSp>
          <p:nvGrpSpPr>
            <p:cNvPr id="91" name="Group 90"/>
            <p:cNvGrpSpPr/>
            <p:nvPr/>
          </p:nvGrpSpPr>
          <p:grpSpPr>
            <a:xfrm>
              <a:off x="281972" y="1271182"/>
              <a:ext cx="9243028" cy="4838516"/>
              <a:chOff x="281972" y="1271182"/>
              <a:chExt cx="9243028" cy="4838516"/>
            </a:xfrm>
          </p:grpSpPr>
          <p:grpSp>
            <p:nvGrpSpPr>
              <p:cNvPr id="89" name="Group 88"/>
              <p:cNvGrpSpPr/>
              <p:nvPr/>
            </p:nvGrpSpPr>
            <p:grpSpPr>
              <a:xfrm>
                <a:off x="6800650" y="5430402"/>
                <a:ext cx="1587896" cy="679296"/>
                <a:chOff x="6800650" y="5430402"/>
                <a:chExt cx="1587896" cy="679296"/>
              </a:xfrm>
            </p:grpSpPr>
            <p:sp>
              <p:nvSpPr>
                <p:cNvPr id="86" name="Rectangle 85"/>
                <p:cNvSpPr/>
                <p:nvPr/>
              </p:nvSpPr>
              <p:spPr>
                <a:xfrm>
                  <a:off x="6800650" y="5430402"/>
                  <a:ext cx="1587896" cy="679296"/>
                </a:xfrm>
                <a:prstGeom prst="rect">
                  <a:avLst/>
                </a:prstGeom>
                <a:solidFill>
                  <a:srgbClr val="C00000">
                    <a:alpha val="42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Rectangle 69"/>
                <p:cNvSpPr>
                  <a:spLocks noChangeArrowheads="1"/>
                </p:cNvSpPr>
                <p:nvPr/>
              </p:nvSpPr>
              <p:spPr bwMode="auto">
                <a:xfrm>
                  <a:off x="7491410" y="5766068"/>
                  <a:ext cx="139700" cy="14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95</a:t>
                  </a:r>
                  <a:endParaRPr lang="en-US" b="1" i="1">
                    <a:latin typeface="Times New Roman" pitchFamily="18" charset="0"/>
                  </a:endParaRPr>
                </a:p>
              </p:txBody>
            </p:sp>
            <p:sp>
              <p:nvSpPr>
                <p:cNvPr id="73" name="Rectangle 70"/>
                <p:cNvSpPr>
                  <a:spLocks noChangeArrowheads="1"/>
                </p:cNvSpPr>
                <p:nvPr/>
              </p:nvSpPr>
              <p:spPr bwMode="auto">
                <a:xfrm>
                  <a:off x="8058148" y="5766068"/>
                  <a:ext cx="209550" cy="14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100</a:t>
                  </a:r>
                  <a:endParaRPr lang="en-US" b="1" i="1">
                    <a:latin typeface="Times New Roman" pitchFamily="18" charset="0"/>
                  </a:endParaRPr>
                </a:p>
              </p:txBody>
            </p:sp>
            <p:sp>
              <p:nvSpPr>
                <p:cNvPr id="71" name="Rectangle 68"/>
                <p:cNvSpPr>
                  <a:spLocks noChangeArrowheads="1"/>
                </p:cNvSpPr>
                <p:nvPr/>
              </p:nvSpPr>
              <p:spPr bwMode="auto">
                <a:xfrm>
                  <a:off x="6905623" y="5766068"/>
                  <a:ext cx="139700" cy="14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0000"/>
                      </a:solidFill>
                    </a:rPr>
                    <a:t>90</a:t>
                  </a:r>
                  <a:endParaRPr lang="en-US" b="1" i="1">
                    <a:latin typeface="Times New Roman" pitchFamily="18" charset="0"/>
                  </a:endParaRPr>
                </a:p>
              </p:txBody>
            </p:sp>
          </p:grpSp>
          <p:sp>
            <p:nvSpPr>
              <p:cNvPr id="10" name="TextBox 9"/>
              <p:cNvSpPr txBox="1"/>
              <p:nvPr/>
            </p:nvSpPr>
            <p:spPr>
              <a:xfrm>
                <a:off x="281972" y="1271182"/>
                <a:ext cx="9243028" cy="307777"/>
              </a:xfrm>
              <a:prstGeom prst="rect">
                <a:avLst/>
              </a:prstGeom>
              <a:noFill/>
            </p:spPr>
            <p:txBody>
              <a:bodyPr wrap="square" rtlCol="0">
                <a:spAutoFit/>
              </a:bodyPr>
              <a:lstStyle/>
              <a:p>
                <a:pPr marL="285750" indent="-285750">
                  <a:buFont typeface="Arial" pitchFamily="34" charset="0"/>
                  <a:buChar char="•"/>
                </a:pPr>
                <a:r>
                  <a:rPr lang="en-US" sz="1400" dirty="0" smtClean="0"/>
                  <a:t>As </a:t>
                </a:r>
                <a:r>
                  <a:rPr lang="en-US" sz="1400" dirty="0"/>
                  <a:t>temperatures climb into the 90’s and beyond, greater than 10% of </a:t>
                </a:r>
                <a:r>
                  <a:rPr lang="en-US" sz="1400" dirty="0" smtClean="0"/>
                  <a:t>the capacity of the </a:t>
                </a:r>
                <a:r>
                  <a:rPr lang="en-US" sz="1400" dirty="0"/>
                  <a:t>turbine disappears</a:t>
                </a:r>
                <a:r>
                  <a:rPr lang="en-US" sz="1400" dirty="0" smtClean="0"/>
                  <a:t>.  </a:t>
                </a:r>
                <a:endParaRPr lang="en-US" sz="1400" dirty="0"/>
              </a:p>
            </p:txBody>
          </p:sp>
        </p:grpSp>
        <p:sp>
          <p:nvSpPr>
            <p:cNvPr id="100" name="Rectangle 74"/>
            <p:cNvSpPr>
              <a:spLocks noChangeArrowheads="1"/>
            </p:cNvSpPr>
            <p:nvPr/>
          </p:nvSpPr>
          <p:spPr bwMode="auto">
            <a:xfrm>
              <a:off x="7045324" y="5010574"/>
              <a:ext cx="49528" cy="641732"/>
            </a:xfrm>
            <a:prstGeom prst="rect">
              <a:avLst/>
            </a:prstGeom>
            <a:solidFill>
              <a:srgbClr val="00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1" name="Rectangle 73"/>
            <p:cNvSpPr>
              <a:spLocks noChangeArrowheads="1"/>
            </p:cNvSpPr>
            <p:nvPr/>
          </p:nvSpPr>
          <p:spPr bwMode="auto">
            <a:xfrm>
              <a:off x="1166809" y="4978463"/>
              <a:ext cx="7019926" cy="13126"/>
            </a:xfrm>
            <a:prstGeom prst="rect">
              <a:avLst/>
            </a:prstGeom>
            <a:solidFill>
              <a:schemeClr val="bg1">
                <a:lumMod val="50000"/>
              </a:schemeClr>
            </a:solidFill>
            <a:ln w="9525">
              <a:solidFill>
                <a:srgbClr val="000000"/>
              </a:solidFill>
              <a:miter lim="800000"/>
              <a:headEnd/>
              <a:tailEnd/>
            </a:ln>
            <a:extLst/>
          </p:spPr>
          <p:txBody>
            <a:bodyPr/>
            <a:lstStyle/>
            <a:p>
              <a:endParaRPr lang="en-US"/>
            </a:p>
          </p:txBody>
        </p:sp>
      </p:grpSp>
      <p:sp>
        <p:nvSpPr>
          <p:cNvPr id="9" name="Rectangle 8"/>
          <p:cNvSpPr/>
          <p:nvPr/>
        </p:nvSpPr>
        <p:spPr>
          <a:xfrm>
            <a:off x="1158872" y="2413016"/>
            <a:ext cx="7004051" cy="25596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72187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cBhvr additive="base">
                                        <p:cTn id="7" dur="500" fill="hold"/>
                                        <p:tgtEl>
                                          <p:spTgt spid="97"/>
                                        </p:tgtEl>
                                        <p:attrNameLst>
                                          <p:attrName>ppt_x</p:attrName>
                                        </p:attrNameLst>
                                      </p:cBhvr>
                                      <p:tavLst>
                                        <p:tav tm="0">
                                          <p:val>
                                            <p:strVal val="#ppt_x"/>
                                          </p:val>
                                        </p:tav>
                                        <p:tav tm="100000">
                                          <p:val>
                                            <p:strVal val="#ppt_x"/>
                                          </p:val>
                                        </p:tav>
                                      </p:tavLst>
                                    </p:anim>
                                    <p:anim calcmode="lin" valueType="num">
                                      <p:cBhvr additive="base">
                                        <p:cTn id="8" dur="500" fill="hold"/>
                                        <p:tgtEl>
                                          <p:spTgt spid="9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33"/>
                                        </p:tgtEl>
                                        <p:attrNameLst>
                                          <p:attrName>style.visibility</p:attrName>
                                        </p:attrNameLst>
                                      </p:cBhvr>
                                      <p:to>
                                        <p:strVal val="visible"/>
                                      </p:to>
                                    </p:set>
                                    <p:anim calcmode="lin" valueType="num">
                                      <p:cBhvr additive="base">
                                        <p:cTn id="18" dur="500" fill="hold"/>
                                        <p:tgtEl>
                                          <p:spTgt spid="133"/>
                                        </p:tgtEl>
                                        <p:attrNameLst>
                                          <p:attrName>ppt_x</p:attrName>
                                        </p:attrNameLst>
                                      </p:cBhvr>
                                      <p:tavLst>
                                        <p:tav tm="0">
                                          <p:val>
                                            <p:strVal val="#ppt_x"/>
                                          </p:val>
                                        </p:tav>
                                        <p:tav tm="100000">
                                          <p:val>
                                            <p:strVal val="#ppt_x"/>
                                          </p:val>
                                        </p:tav>
                                      </p:tavLst>
                                    </p:anim>
                                    <p:anim calcmode="lin" valueType="num">
                                      <p:cBhvr additive="base">
                                        <p:cTn id="19" dur="500" fill="hold"/>
                                        <p:tgtEl>
                                          <p:spTgt spid="13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xit" presetSubtype="0" fill="hold" grpId="1" nodeType="clickEffect">
                                  <p:stCondLst>
                                    <p:cond delay="0"/>
                                  </p:stCondLst>
                                  <p:childTnLst>
                                    <p:animEffect transition="out" filter="fade">
                                      <p:cBhvr>
                                        <p:cTn id="23" dur="1000"/>
                                        <p:tgtEl>
                                          <p:spTgt spid="9"/>
                                        </p:tgtEl>
                                      </p:cBhvr>
                                    </p:animEffect>
                                    <p:anim calcmode="lin" valueType="num">
                                      <p:cBhvr>
                                        <p:cTn id="24" dur="1000"/>
                                        <p:tgtEl>
                                          <p:spTgt spid="9"/>
                                        </p:tgtEl>
                                        <p:attrNameLst>
                                          <p:attrName>ppt_x</p:attrName>
                                        </p:attrNameLst>
                                      </p:cBhvr>
                                      <p:tavLst>
                                        <p:tav tm="0">
                                          <p:val>
                                            <p:strVal val="ppt_x"/>
                                          </p:val>
                                        </p:tav>
                                        <p:tav tm="100000">
                                          <p:val>
                                            <p:strVal val="ppt_x"/>
                                          </p:val>
                                        </p:tav>
                                      </p:tavLst>
                                    </p:anim>
                                    <p:anim calcmode="lin" valueType="num">
                                      <p:cBhvr>
                                        <p:cTn id="25" dur="1000"/>
                                        <p:tgtEl>
                                          <p:spTgt spid="9"/>
                                        </p:tgtEl>
                                        <p:attrNameLst>
                                          <p:attrName>ppt_y</p:attrName>
                                        </p:attrNameLst>
                                      </p:cBhvr>
                                      <p:tavLst>
                                        <p:tav tm="0">
                                          <p:val>
                                            <p:strVal val="ppt_y"/>
                                          </p:val>
                                        </p:tav>
                                        <p:tav tm="100000">
                                          <p:val>
                                            <p:strVal val="ppt_y+.1"/>
                                          </p:val>
                                        </p:tav>
                                      </p:tavLst>
                                    </p:anim>
                                    <p:set>
                                      <p:cBhvr>
                                        <p:cTn id="26" dur="1" fill="hold">
                                          <p:stCondLst>
                                            <p:cond delay="999"/>
                                          </p:stCondLst>
                                        </p:cTn>
                                        <p:tgtEl>
                                          <p:spTgt spid="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Generation Storage: It began with TIC</a:t>
            </a:r>
            <a:endParaRPr lang="en-US" dirty="0"/>
          </a:p>
        </p:txBody>
      </p:sp>
      <p:sp>
        <p:nvSpPr>
          <p:cNvPr id="3" name="Content Placeholder 2"/>
          <p:cNvSpPr>
            <a:spLocks noGrp="1"/>
          </p:cNvSpPr>
          <p:nvPr>
            <p:ph idx="1"/>
          </p:nvPr>
        </p:nvSpPr>
        <p:spPr/>
        <p:txBody>
          <a:bodyPr/>
          <a:lstStyle/>
          <a:p>
            <a:r>
              <a:rPr lang="en-US" dirty="0" smtClean="0"/>
              <a:t>Turbine inlet chilling (TIC) is an advanced form of ‘inlet </a:t>
            </a:r>
            <a:r>
              <a:rPr lang="en-US" dirty="0" smtClean="0"/>
              <a:t>chilling</a:t>
            </a:r>
            <a:r>
              <a:rPr lang="en-US" dirty="0" smtClean="0"/>
              <a:t>’ in which electric chillers are used to chill the inlet air of a gas turbine</a:t>
            </a:r>
          </a:p>
          <a:p>
            <a:r>
              <a:rPr lang="en-US" dirty="0" smtClean="0"/>
              <a:t>Strong market penetration worldwide: TAS alone has installed TIC on over 300 turbines </a:t>
            </a:r>
          </a:p>
          <a:p>
            <a:pPr marL="0" indent="0">
              <a:buNone/>
            </a:pPr>
            <a:r>
              <a:rPr lang="en-US" dirty="0" smtClean="0"/>
              <a:t>----------</a:t>
            </a:r>
          </a:p>
          <a:p>
            <a:r>
              <a:rPr lang="en-US" dirty="0" smtClean="0"/>
              <a:t>Parasitic Load:  To restore full capacity to a 500 MW facility, losing about 75 MW, the chilling power required is between 7 and 10 MW</a:t>
            </a:r>
          </a:p>
          <a:p>
            <a:r>
              <a:rPr lang="en-US" dirty="0" smtClean="0"/>
              <a:t>Limited Flexibility: The system is mostly on or off, ranges are difficult to achieve</a:t>
            </a:r>
          </a:p>
          <a:p>
            <a:pPr marL="0" indent="0">
              <a:buNone/>
            </a:pPr>
            <a:r>
              <a:rPr lang="en-US" dirty="0" smtClean="0"/>
              <a:t>The evolution to Generation Storage begins…</a:t>
            </a:r>
            <a:endParaRPr lang="en-US" dirty="0"/>
          </a:p>
        </p:txBody>
      </p:sp>
      <p:sp>
        <p:nvSpPr>
          <p:cNvPr id="4" name="Date Placeholder 3"/>
          <p:cNvSpPr>
            <a:spLocks noGrp="1"/>
          </p:cNvSpPr>
          <p:nvPr>
            <p:ph type="dt" sz="half" idx="10"/>
          </p:nvPr>
        </p:nvSpPr>
        <p:spPr/>
        <p:txBody>
          <a:bodyPr/>
          <a:lstStyle/>
          <a:p>
            <a:fld id="{7E1DF5EB-2299-42B6-9ABF-B627485223DB}" type="datetime1">
              <a:rPr lang="en-US" smtClean="0"/>
              <a:t>4/5/2013</a:t>
            </a:fld>
            <a:endParaRPr lang="en-US" dirty="0"/>
          </a:p>
        </p:txBody>
      </p:sp>
      <p:sp>
        <p:nvSpPr>
          <p:cNvPr id="5" name="Footer Placeholder 4"/>
          <p:cNvSpPr>
            <a:spLocks noGrp="1"/>
          </p:cNvSpPr>
          <p:nvPr>
            <p:ph type="ftr" sz="quarter" idx="11"/>
          </p:nvPr>
        </p:nvSpPr>
        <p:spPr/>
        <p:txBody>
          <a:bodyPr/>
          <a:lstStyle/>
          <a:p>
            <a:r>
              <a:rPr lang="en-US" smtClean="0"/>
              <a:t>© 2012 TAS Energy. All Rights Reserved.</a:t>
            </a:r>
            <a:endParaRPr lang="en-US" dirty="0"/>
          </a:p>
        </p:txBody>
      </p:sp>
      <p:sp>
        <p:nvSpPr>
          <p:cNvPr id="6" name="Slide Number Placeholder 5"/>
          <p:cNvSpPr>
            <a:spLocks noGrp="1"/>
          </p:cNvSpPr>
          <p:nvPr>
            <p:ph type="sldNum" sz="quarter" idx="12"/>
          </p:nvPr>
        </p:nvSpPr>
        <p:spPr/>
        <p:txBody>
          <a:bodyPr/>
          <a:lstStyle/>
          <a:p>
            <a:fld id="{900E74F1-AE1D-480A-9842-E9CF9EF3329B}" type="slidenum">
              <a:rPr lang="en-US" smtClean="0"/>
              <a:pPr/>
              <a:t>5</a:t>
            </a:fld>
            <a:endParaRPr lang="en-US" dirty="0"/>
          </a:p>
        </p:txBody>
      </p:sp>
    </p:spTree>
    <p:extLst>
      <p:ext uri="{BB962C8B-B14F-4D97-AF65-F5344CB8AC3E}">
        <p14:creationId xmlns:p14="http://schemas.microsoft.com/office/powerpoint/2010/main" val="15774883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Generation Storage: How it works</a:t>
            </a:r>
            <a:endParaRPr lang="en-US" sz="3200" b="1" dirty="0"/>
          </a:p>
        </p:txBody>
      </p:sp>
      <p:sp>
        <p:nvSpPr>
          <p:cNvPr id="3" name="Content Placeholder 2"/>
          <p:cNvSpPr>
            <a:spLocks noGrp="1"/>
          </p:cNvSpPr>
          <p:nvPr>
            <p:ph idx="1"/>
          </p:nvPr>
        </p:nvSpPr>
        <p:spPr/>
        <p:txBody>
          <a:bodyPr>
            <a:normAutofit fontScale="70000" lnSpcReduction="20000"/>
          </a:bodyPr>
          <a:lstStyle/>
          <a:p>
            <a:pPr marL="0" indent="0">
              <a:buNone/>
            </a:pPr>
            <a:r>
              <a:rPr lang="en-US" sz="2600" dirty="0" smtClean="0"/>
              <a:t>Generation Storage is the TIC technology, version 2.0, in which the chilling system is integrated with storage</a:t>
            </a:r>
          </a:p>
          <a:p>
            <a:pPr marL="0" indent="0">
              <a:buNone/>
            </a:pPr>
            <a:r>
              <a:rPr lang="en-US" sz="2600" dirty="0" smtClean="0"/>
              <a:t> </a:t>
            </a:r>
          </a:p>
          <a:p>
            <a:pPr marL="457200" indent="-457200">
              <a:buFont typeface="+mj-lt"/>
              <a:buAutoNum type="arabicPeriod"/>
            </a:pPr>
            <a:r>
              <a:rPr lang="en-US" sz="2600" dirty="0" smtClean="0"/>
              <a:t>Electricity is used to run an electric chiller that chills water, typically during off-peak night hours</a:t>
            </a:r>
          </a:p>
          <a:p>
            <a:pPr marL="457200" indent="-457200">
              <a:buFont typeface="+mj-lt"/>
              <a:buAutoNum type="arabicPeriod"/>
            </a:pPr>
            <a:r>
              <a:rPr lang="en-US" sz="2600" dirty="0" smtClean="0"/>
              <a:t>The chilled water is stored in a thermal energy storage tank</a:t>
            </a:r>
          </a:p>
          <a:p>
            <a:pPr marL="457200" indent="-457200">
              <a:buFont typeface="+mj-lt"/>
              <a:buAutoNum type="arabicPeriod"/>
            </a:pPr>
            <a:r>
              <a:rPr lang="en-US" sz="2600" dirty="0" smtClean="0"/>
              <a:t>During on-peak hours, as the outside temperatures rise, the chilled water is released from the tank for the inlet air of the gas turbine to be passed across</a:t>
            </a:r>
          </a:p>
          <a:p>
            <a:pPr marL="457200" indent="-457200">
              <a:buFont typeface="+mj-lt"/>
              <a:buAutoNum type="arabicPeriod"/>
            </a:pPr>
            <a:r>
              <a:rPr lang="en-US" sz="2600" dirty="0" smtClean="0"/>
              <a:t>The chilled water chills the inlet air to the gas turbine, generating additional megawatts than would have been possible without the chilled air;</a:t>
            </a:r>
          </a:p>
          <a:p>
            <a:pPr marL="457200" indent="-457200">
              <a:buFont typeface="+mj-lt"/>
              <a:buAutoNum type="arabicPeriod"/>
            </a:pPr>
            <a:r>
              <a:rPr lang="en-US" sz="2600" dirty="0" smtClean="0"/>
              <a:t>*Thereby, the power originally used and stored in the form of chilled water, is </a:t>
            </a:r>
            <a:r>
              <a:rPr lang="en-US" sz="2600" dirty="0" smtClean="0"/>
              <a:t>regenerated and placed back upon the grid</a:t>
            </a:r>
          </a:p>
          <a:p>
            <a:pPr marL="857250" lvl="1" indent="-457200">
              <a:buFont typeface="Arial" pitchFamily="34" charset="0"/>
              <a:buChar char="•"/>
            </a:pPr>
            <a:r>
              <a:rPr lang="en-US" sz="2200" dirty="0"/>
              <a:t>P</a:t>
            </a:r>
            <a:r>
              <a:rPr lang="en-US" sz="2200" dirty="0" smtClean="0"/>
              <a:t>ower </a:t>
            </a:r>
            <a:r>
              <a:rPr lang="en-US" sz="2200" dirty="0" smtClean="0"/>
              <a:t>that would have been required to run the chillers during the on-peak hours of need is provided by off-peak power through storage</a:t>
            </a:r>
          </a:p>
          <a:p>
            <a:pPr marL="0" indent="0">
              <a:buNone/>
            </a:pPr>
            <a:endParaRPr lang="en-US" sz="2600" dirty="0" smtClean="0"/>
          </a:p>
          <a:p>
            <a:pPr marL="0" indent="0">
              <a:buNone/>
            </a:pPr>
            <a:r>
              <a:rPr lang="en-US" sz="2600" dirty="0" smtClean="0"/>
              <a:t>*In fact, due to the impact of the chilled water on the inlet air, the amount of power originally used and stored in the form of chilled water is re-generated, </a:t>
            </a:r>
            <a:r>
              <a:rPr lang="en-US" sz="2600" i="1" dirty="0" smtClean="0"/>
              <a:t>and</a:t>
            </a:r>
            <a:r>
              <a:rPr lang="en-US" sz="2600" dirty="0" smtClean="0"/>
              <a:t> additional power is generated as well</a:t>
            </a:r>
          </a:p>
          <a:p>
            <a:pPr marL="0" indent="0">
              <a:buNone/>
            </a:pPr>
            <a:endParaRPr lang="en-US" dirty="0" smtClean="0"/>
          </a:p>
        </p:txBody>
      </p:sp>
      <p:sp>
        <p:nvSpPr>
          <p:cNvPr id="4" name="Date Placeholder 3"/>
          <p:cNvSpPr>
            <a:spLocks noGrp="1"/>
          </p:cNvSpPr>
          <p:nvPr>
            <p:ph type="dt" sz="half" idx="10"/>
          </p:nvPr>
        </p:nvSpPr>
        <p:spPr/>
        <p:txBody>
          <a:bodyPr/>
          <a:lstStyle/>
          <a:p>
            <a:fld id="{7E1DF5EB-2299-42B6-9ABF-B627485223DB}" type="datetime1">
              <a:rPr lang="en-US" smtClean="0"/>
              <a:t>4/5/2013</a:t>
            </a:fld>
            <a:endParaRPr lang="en-US" dirty="0"/>
          </a:p>
        </p:txBody>
      </p:sp>
      <p:sp>
        <p:nvSpPr>
          <p:cNvPr id="5" name="Footer Placeholder 4"/>
          <p:cNvSpPr>
            <a:spLocks noGrp="1"/>
          </p:cNvSpPr>
          <p:nvPr>
            <p:ph type="ftr" sz="quarter" idx="11"/>
          </p:nvPr>
        </p:nvSpPr>
        <p:spPr/>
        <p:txBody>
          <a:bodyPr/>
          <a:lstStyle/>
          <a:p>
            <a:r>
              <a:rPr lang="en-US" smtClean="0"/>
              <a:t>© 2012 TAS Energy. All Rights Reserved.</a:t>
            </a:r>
            <a:endParaRPr lang="en-US" dirty="0"/>
          </a:p>
        </p:txBody>
      </p:sp>
      <p:sp>
        <p:nvSpPr>
          <p:cNvPr id="6" name="Slide Number Placeholder 5"/>
          <p:cNvSpPr>
            <a:spLocks noGrp="1"/>
          </p:cNvSpPr>
          <p:nvPr>
            <p:ph type="sldNum" sz="quarter" idx="12"/>
          </p:nvPr>
        </p:nvSpPr>
        <p:spPr/>
        <p:txBody>
          <a:bodyPr/>
          <a:lstStyle/>
          <a:p>
            <a:fld id="{900E74F1-AE1D-480A-9842-E9CF9EF3329B}" type="slidenum">
              <a:rPr lang="en-US" smtClean="0"/>
              <a:pPr/>
              <a:t>6</a:t>
            </a:fld>
            <a:endParaRPr lang="en-US" dirty="0"/>
          </a:p>
        </p:txBody>
      </p:sp>
    </p:spTree>
    <p:extLst>
      <p:ext uri="{BB962C8B-B14F-4D97-AF65-F5344CB8AC3E}">
        <p14:creationId xmlns:p14="http://schemas.microsoft.com/office/powerpoint/2010/main" val="40765838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GENERATION STORAGE</a:t>
            </a:r>
            <a:r>
              <a:rPr lang="en-US" dirty="0" smtClean="0">
                <a:latin typeface="Calibri"/>
                <a:cs typeface="Calibri"/>
              </a:rPr>
              <a:t>™</a:t>
            </a:r>
            <a:r>
              <a:rPr lang="en-US" dirty="0" smtClean="0"/>
              <a:t> (GS) </a:t>
            </a:r>
            <a:endParaRPr lang="en-US" dirty="0"/>
          </a:p>
        </p:txBody>
      </p:sp>
      <p:sp>
        <p:nvSpPr>
          <p:cNvPr id="4" name="Footer Placeholder 3"/>
          <p:cNvSpPr>
            <a:spLocks noGrp="1"/>
          </p:cNvSpPr>
          <p:nvPr>
            <p:ph type="ftr" sz="quarter" idx="11"/>
          </p:nvPr>
        </p:nvSpPr>
        <p:spPr/>
        <p:txBody>
          <a:bodyPr/>
          <a:lstStyle/>
          <a:p>
            <a:r>
              <a:rPr lang="en-US" smtClean="0"/>
              <a:t>© 2012 TAS Energy. All Rights Reserved.</a:t>
            </a:r>
            <a:endParaRPr lang="en-US" dirty="0"/>
          </a:p>
        </p:txBody>
      </p:sp>
      <p:sp>
        <p:nvSpPr>
          <p:cNvPr id="19" name="Rectangle 18"/>
          <p:cNvSpPr/>
          <p:nvPr/>
        </p:nvSpPr>
        <p:spPr>
          <a:xfrm>
            <a:off x="3881436" y="17192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Action Button: Custom 19">
            <a:hlinkClick r:id="" action="ppaction://noaction" highlightClick="1"/>
          </p:cNvPr>
          <p:cNvSpPr/>
          <p:nvPr/>
        </p:nvSpPr>
        <p:spPr>
          <a:xfrm>
            <a:off x="3881436" y="1719262"/>
            <a:ext cx="3276600" cy="152400"/>
          </a:xfrm>
          <a:prstGeom prst="actionButtonBlank">
            <a:avLst/>
          </a:prstGeom>
          <a:blipFill dpi="0" rotWithShape="1">
            <a:blip r:embed="rId2" cstate="print">
              <a:alphaModFix amt="23000"/>
              <a:lum bright="-88000"/>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Rectangle 20"/>
          <p:cNvSpPr/>
          <p:nvPr/>
        </p:nvSpPr>
        <p:spPr>
          <a:xfrm>
            <a:off x="3881436" y="52244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2" name="Action Button: Custom 21">
            <a:hlinkClick r:id="" action="ppaction://noaction" highlightClick="1"/>
          </p:cNvPr>
          <p:cNvSpPr/>
          <p:nvPr/>
        </p:nvSpPr>
        <p:spPr>
          <a:xfrm>
            <a:off x="3881436" y="5224462"/>
            <a:ext cx="3276600" cy="152400"/>
          </a:xfrm>
          <a:prstGeom prst="actionButtonBlank">
            <a:avLst/>
          </a:prstGeom>
          <a:blipFill dpi="0" rotWithShape="1">
            <a:blip r:embed="rId2" cstate="print">
              <a:alphaModFix amt="23000"/>
              <a:lum bright="-88000"/>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23" name="Elbow Connector 22"/>
          <p:cNvCxnSpPr>
            <a:endCxn id="22" idx="0"/>
          </p:cNvCxnSpPr>
          <p:nvPr/>
        </p:nvCxnSpPr>
        <p:spPr>
          <a:xfrm rot="10800000" flipV="1">
            <a:off x="7158036" y="4310062"/>
            <a:ext cx="609600" cy="990600"/>
          </a:xfrm>
          <a:prstGeom prst="bentConnector3">
            <a:avLst>
              <a:gd name="adj1" fmla="val 1471"/>
            </a:avLst>
          </a:prstGeom>
          <a:ln w="38100">
            <a:solidFill>
              <a:srgbClr val="B9CDE5"/>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78" idx="2"/>
          </p:cNvCxnSpPr>
          <p:nvPr/>
        </p:nvCxnSpPr>
        <p:spPr>
          <a:xfrm rot="5400000">
            <a:off x="7729536" y="3967162"/>
            <a:ext cx="381000" cy="0"/>
          </a:xfrm>
          <a:prstGeom prst="line">
            <a:avLst/>
          </a:prstGeom>
          <a:ln w="38100">
            <a:solidFill>
              <a:srgbClr val="B9CDE5"/>
            </a:solidFill>
          </a:ln>
        </p:spPr>
        <p:style>
          <a:lnRef idx="1">
            <a:schemeClr val="accent1"/>
          </a:lnRef>
          <a:fillRef idx="0">
            <a:schemeClr val="accent1"/>
          </a:fillRef>
          <a:effectRef idx="0">
            <a:schemeClr val="accent1"/>
          </a:effectRef>
          <a:fontRef idx="minor">
            <a:schemeClr val="tx1"/>
          </a:fontRef>
        </p:style>
      </p:cxnSp>
      <p:cxnSp>
        <p:nvCxnSpPr>
          <p:cNvPr id="25" name="Shape 117"/>
          <p:cNvCxnSpPr>
            <a:stCxn id="60" idx="0"/>
            <a:endCxn id="20" idx="2"/>
          </p:cNvCxnSpPr>
          <p:nvPr/>
        </p:nvCxnSpPr>
        <p:spPr>
          <a:xfrm rot="5400000" flipH="1" flipV="1">
            <a:off x="1500186" y="1119187"/>
            <a:ext cx="1704975" cy="3057525"/>
          </a:xfrm>
          <a:prstGeom prst="bentConnector2">
            <a:avLst/>
          </a:prstGeom>
          <a:ln w="38100">
            <a:solidFill>
              <a:schemeClr val="accent1">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3424236" y="5300662"/>
            <a:ext cx="457200" cy="9525"/>
          </a:xfrm>
          <a:prstGeom prst="straightConnector1">
            <a:avLst/>
          </a:prstGeom>
          <a:ln w="38100">
            <a:solidFill>
              <a:schemeClr val="accent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flipV="1">
            <a:off x="2047873" y="3933825"/>
            <a:ext cx="9525" cy="2438400"/>
          </a:xfrm>
          <a:prstGeom prst="line">
            <a:avLst/>
          </a:prstGeom>
          <a:ln w="381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3881436" y="50720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9" name="Rectangle 28"/>
          <p:cNvSpPr/>
          <p:nvPr/>
        </p:nvSpPr>
        <p:spPr>
          <a:xfrm>
            <a:off x="3881436" y="49196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 name="Rectangle 29"/>
          <p:cNvSpPr/>
          <p:nvPr/>
        </p:nvSpPr>
        <p:spPr>
          <a:xfrm>
            <a:off x="3881436" y="47672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1" name="Rectangle 30"/>
          <p:cNvSpPr/>
          <p:nvPr/>
        </p:nvSpPr>
        <p:spPr>
          <a:xfrm>
            <a:off x="3881436" y="46148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2" name="Rectangle 31"/>
          <p:cNvSpPr/>
          <p:nvPr/>
        </p:nvSpPr>
        <p:spPr>
          <a:xfrm>
            <a:off x="3881436" y="44624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3" name="Rectangle 32"/>
          <p:cNvSpPr/>
          <p:nvPr/>
        </p:nvSpPr>
        <p:spPr>
          <a:xfrm>
            <a:off x="3881436" y="43100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4" name="Rectangle 33"/>
          <p:cNvSpPr/>
          <p:nvPr/>
        </p:nvSpPr>
        <p:spPr>
          <a:xfrm>
            <a:off x="3881436" y="41576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5" name="Rectangle 34"/>
          <p:cNvSpPr/>
          <p:nvPr/>
        </p:nvSpPr>
        <p:spPr>
          <a:xfrm>
            <a:off x="3881436" y="40052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Rectangle 35"/>
          <p:cNvSpPr/>
          <p:nvPr/>
        </p:nvSpPr>
        <p:spPr>
          <a:xfrm>
            <a:off x="3881436" y="38528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7" name="Rectangle 36"/>
          <p:cNvSpPr/>
          <p:nvPr/>
        </p:nvSpPr>
        <p:spPr>
          <a:xfrm>
            <a:off x="3881436" y="37004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8" name="Rectangle 37"/>
          <p:cNvSpPr/>
          <p:nvPr/>
        </p:nvSpPr>
        <p:spPr>
          <a:xfrm>
            <a:off x="3881436" y="35480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9" name="Rectangle 38"/>
          <p:cNvSpPr/>
          <p:nvPr/>
        </p:nvSpPr>
        <p:spPr>
          <a:xfrm>
            <a:off x="3881436" y="33956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0" name="Rectangle 39"/>
          <p:cNvSpPr/>
          <p:nvPr/>
        </p:nvSpPr>
        <p:spPr>
          <a:xfrm>
            <a:off x="3881436" y="32432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1" name="Rectangle 40"/>
          <p:cNvSpPr/>
          <p:nvPr/>
        </p:nvSpPr>
        <p:spPr>
          <a:xfrm>
            <a:off x="3881436" y="30908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2" name="Rectangle 41"/>
          <p:cNvSpPr/>
          <p:nvPr/>
        </p:nvSpPr>
        <p:spPr>
          <a:xfrm>
            <a:off x="3881436" y="29384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3" name="Rectangle 42"/>
          <p:cNvSpPr/>
          <p:nvPr/>
        </p:nvSpPr>
        <p:spPr>
          <a:xfrm>
            <a:off x="3881436" y="27860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4" name="Rectangle 43"/>
          <p:cNvSpPr/>
          <p:nvPr/>
        </p:nvSpPr>
        <p:spPr>
          <a:xfrm>
            <a:off x="3881436" y="26336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5" name="Rectangle 44"/>
          <p:cNvSpPr/>
          <p:nvPr/>
        </p:nvSpPr>
        <p:spPr>
          <a:xfrm>
            <a:off x="3881436" y="24812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6" name="Rectangle 45"/>
          <p:cNvSpPr/>
          <p:nvPr/>
        </p:nvSpPr>
        <p:spPr>
          <a:xfrm>
            <a:off x="3881436" y="23288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7" name="Rectangle 46"/>
          <p:cNvSpPr/>
          <p:nvPr/>
        </p:nvSpPr>
        <p:spPr>
          <a:xfrm>
            <a:off x="3881436" y="21764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8" name="Rectangle 47"/>
          <p:cNvSpPr/>
          <p:nvPr/>
        </p:nvSpPr>
        <p:spPr>
          <a:xfrm>
            <a:off x="3881436" y="20240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9" name="Rectangle 48"/>
          <p:cNvSpPr/>
          <p:nvPr/>
        </p:nvSpPr>
        <p:spPr>
          <a:xfrm>
            <a:off x="3881436" y="1871662"/>
            <a:ext cx="3276600" cy="152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0" name="Rectangle 49"/>
          <p:cNvSpPr/>
          <p:nvPr/>
        </p:nvSpPr>
        <p:spPr>
          <a:xfrm>
            <a:off x="3881436" y="1566862"/>
            <a:ext cx="3276600" cy="152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1" name="Arc 50"/>
          <p:cNvSpPr/>
          <p:nvPr/>
        </p:nvSpPr>
        <p:spPr>
          <a:xfrm>
            <a:off x="3881436" y="1109662"/>
            <a:ext cx="3276600" cy="838200"/>
          </a:xfrm>
          <a:prstGeom prst="arc">
            <a:avLst>
              <a:gd name="adj1" fmla="val 10745785"/>
              <a:gd name="adj2" fmla="val 55632"/>
            </a:avLst>
          </a:prstGeom>
          <a:solidFill>
            <a:schemeClr val="bg2"/>
          </a:solidFill>
          <a:ln w="25400">
            <a:solidFill>
              <a:schemeClr val="tx2"/>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52" name="Straight Connector 51"/>
          <p:cNvCxnSpPr>
            <a:endCxn id="51" idx="2"/>
          </p:cNvCxnSpPr>
          <p:nvPr/>
        </p:nvCxnSpPr>
        <p:spPr>
          <a:xfrm flipV="1">
            <a:off x="3881436" y="1555750"/>
            <a:ext cx="3273425" cy="11112"/>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nvGrpSpPr>
          <p:cNvPr id="53" name="Group 66"/>
          <p:cNvGrpSpPr>
            <a:grpSpLocks/>
          </p:cNvGrpSpPr>
          <p:nvPr/>
        </p:nvGrpSpPr>
        <p:grpSpPr bwMode="auto">
          <a:xfrm>
            <a:off x="1824036" y="4310062"/>
            <a:ext cx="965200" cy="539750"/>
            <a:chOff x="380997" y="4648207"/>
            <a:chExt cx="1859280" cy="914398"/>
          </a:xfrm>
        </p:grpSpPr>
        <p:sp>
          <p:nvSpPr>
            <p:cNvPr id="54" name="AutoShape 1027"/>
            <p:cNvSpPr>
              <a:spLocks noChangeAspect="1" noChangeArrowheads="1"/>
            </p:cNvSpPr>
            <p:nvPr/>
          </p:nvSpPr>
          <p:spPr bwMode="auto">
            <a:xfrm rot="16200000" flipV="1">
              <a:off x="1463038" y="4785366"/>
              <a:ext cx="914398" cy="640080"/>
            </a:xfrm>
            <a:prstGeom prst="flowChartManualOperation">
              <a:avLst/>
            </a:prstGeom>
            <a:solidFill>
              <a:srgbClr val="FF0505"/>
            </a:solidFill>
            <a:ln w="12699">
              <a:solidFill>
                <a:schemeClr val="tx1"/>
              </a:solidFill>
              <a:miter lim="800000"/>
              <a:headEnd type="none" w="sm" len="sm"/>
              <a:tailEnd type="none" w="sm" len="sm"/>
            </a:ln>
          </p:spPr>
          <p:txBody>
            <a:bodyPr wrap="none" anchor="ctr"/>
            <a:lstStyle/>
            <a:p>
              <a:pPr eaLnBrk="0" hangingPunct="0"/>
              <a:endParaRPr lang="en-US" dirty="0">
                <a:latin typeface="Calibri" pitchFamily="34" charset="0"/>
              </a:endParaRPr>
            </a:p>
          </p:txBody>
        </p:sp>
        <p:sp>
          <p:nvSpPr>
            <p:cNvPr id="55" name="AutoShape 1028"/>
            <p:cNvSpPr>
              <a:spLocks noChangeAspect="1" noChangeArrowheads="1"/>
            </p:cNvSpPr>
            <p:nvPr/>
          </p:nvSpPr>
          <p:spPr bwMode="auto">
            <a:xfrm rot="-5400000">
              <a:off x="243838" y="4785366"/>
              <a:ext cx="914398" cy="640080"/>
            </a:xfrm>
            <a:prstGeom prst="flowChartManualOperation">
              <a:avLst/>
            </a:prstGeom>
            <a:solidFill>
              <a:srgbClr val="3366CC"/>
            </a:solidFill>
            <a:ln w="12699">
              <a:solidFill>
                <a:schemeClr val="tx1"/>
              </a:solidFill>
              <a:miter lim="800000"/>
              <a:headEnd type="none" w="sm" len="sm"/>
              <a:tailEnd type="none" w="sm" len="sm"/>
            </a:ln>
          </p:spPr>
          <p:txBody>
            <a:bodyPr wrap="none" anchor="ctr"/>
            <a:lstStyle/>
            <a:p>
              <a:pPr eaLnBrk="0" hangingPunct="0"/>
              <a:endParaRPr lang="en-US" dirty="0">
                <a:latin typeface="Calibri" pitchFamily="34" charset="0"/>
              </a:endParaRPr>
            </a:p>
          </p:txBody>
        </p:sp>
        <p:sp>
          <p:nvSpPr>
            <p:cNvPr id="56" name="AutoShape 1029"/>
            <p:cNvSpPr>
              <a:spLocks noChangeAspect="1" noChangeArrowheads="1"/>
            </p:cNvSpPr>
            <p:nvPr/>
          </p:nvSpPr>
          <p:spPr bwMode="auto">
            <a:xfrm rot="-5400000">
              <a:off x="1005838" y="4785362"/>
              <a:ext cx="609598" cy="640080"/>
            </a:xfrm>
            <a:prstGeom prst="flowChartProcess">
              <a:avLst/>
            </a:prstGeom>
            <a:gradFill rotWithShape="0">
              <a:gsLst>
                <a:gs pos="0">
                  <a:srgbClr val="0033CC"/>
                </a:gs>
                <a:gs pos="100000">
                  <a:srgbClr val="FF0000"/>
                </a:gs>
              </a:gsLst>
              <a:lin ang="0" scaled="1"/>
            </a:gradFill>
            <a:ln w="12699">
              <a:solidFill>
                <a:schemeClr val="tx1"/>
              </a:solidFill>
              <a:miter lim="800000"/>
              <a:headEnd type="none" w="sm" len="sm"/>
              <a:tailEnd type="none" w="sm" len="sm"/>
            </a:ln>
          </p:spPr>
          <p:txBody>
            <a:bodyPr wrap="none" anchor="ctr"/>
            <a:lstStyle/>
            <a:p>
              <a:pPr eaLnBrk="0" hangingPunct="0"/>
              <a:endParaRPr lang="en-US" dirty="0">
                <a:latin typeface="Calibri" pitchFamily="34" charset="0"/>
              </a:endParaRPr>
            </a:p>
          </p:txBody>
        </p:sp>
      </p:grpSp>
      <p:sp>
        <p:nvSpPr>
          <p:cNvPr id="57" name="Rectangle 56"/>
          <p:cNvSpPr/>
          <p:nvPr/>
        </p:nvSpPr>
        <p:spPr>
          <a:xfrm>
            <a:off x="1547811" y="3973512"/>
            <a:ext cx="276225" cy="9429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8" name="Snip Single Corner Rectangle 57"/>
          <p:cNvSpPr/>
          <p:nvPr/>
        </p:nvSpPr>
        <p:spPr>
          <a:xfrm>
            <a:off x="1203324" y="3635375"/>
            <a:ext cx="620712" cy="338137"/>
          </a:xfrm>
          <a:prstGeom prst="snip1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9" name="Snip Same Side Corner Rectangle 58"/>
          <p:cNvSpPr/>
          <p:nvPr/>
        </p:nvSpPr>
        <p:spPr>
          <a:xfrm rot="5400000">
            <a:off x="761205" y="3666331"/>
            <a:ext cx="608013" cy="276225"/>
          </a:xfrm>
          <a:prstGeom prst="snip2SameRect">
            <a:avLst>
              <a:gd name="adj1" fmla="val 37500"/>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0" name="Rectangle 59"/>
          <p:cNvSpPr/>
          <p:nvPr/>
        </p:nvSpPr>
        <p:spPr>
          <a:xfrm>
            <a:off x="720724" y="3500437"/>
            <a:ext cx="206375" cy="608013"/>
          </a:xfrm>
          <a:prstGeom prst="rect">
            <a:avLst/>
          </a:prstGeom>
          <a:solidFill>
            <a:schemeClr val="tx2">
              <a:lumMod val="40000"/>
              <a:lumOff val="60000"/>
              <a:alpha val="62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1" name="Rectangle 60"/>
          <p:cNvSpPr/>
          <p:nvPr/>
        </p:nvSpPr>
        <p:spPr>
          <a:xfrm>
            <a:off x="376236" y="3500437"/>
            <a:ext cx="344488" cy="6080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2" name="Right Triangle 61"/>
          <p:cNvSpPr>
            <a:spLocks noChangeAspect="1"/>
          </p:cNvSpPr>
          <p:nvPr/>
        </p:nvSpPr>
        <p:spPr>
          <a:xfrm rot="16200000">
            <a:off x="239711" y="3498850"/>
            <a:ext cx="115888" cy="119062"/>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3" name="Right Triangle 62"/>
          <p:cNvSpPr>
            <a:spLocks noChangeAspect="1"/>
          </p:cNvSpPr>
          <p:nvPr/>
        </p:nvSpPr>
        <p:spPr>
          <a:xfrm rot="16200000">
            <a:off x="239711" y="3633788"/>
            <a:ext cx="115887" cy="119062"/>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4" name="Right Triangle 63"/>
          <p:cNvSpPr>
            <a:spLocks noChangeAspect="1"/>
          </p:cNvSpPr>
          <p:nvPr/>
        </p:nvSpPr>
        <p:spPr>
          <a:xfrm rot="16200000">
            <a:off x="239711" y="3768725"/>
            <a:ext cx="115888" cy="119062"/>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5" name="Right Triangle 64"/>
          <p:cNvSpPr>
            <a:spLocks noChangeAspect="1"/>
          </p:cNvSpPr>
          <p:nvPr/>
        </p:nvSpPr>
        <p:spPr>
          <a:xfrm rot="16200000">
            <a:off x="239711" y="3903663"/>
            <a:ext cx="115887" cy="119062"/>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6" name="Can 65"/>
          <p:cNvSpPr/>
          <p:nvPr/>
        </p:nvSpPr>
        <p:spPr>
          <a:xfrm>
            <a:off x="2752724" y="2782887"/>
            <a:ext cx="381000" cy="2133600"/>
          </a:xfrm>
          <a:prstGeom prst="can">
            <a:avLst/>
          </a:prstGeom>
          <a:gradFill>
            <a:gsLst>
              <a:gs pos="0">
                <a:srgbClr val="000082"/>
              </a:gs>
              <a:gs pos="30000">
                <a:srgbClr val="66008F"/>
              </a:gs>
              <a:gs pos="64999">
                <a:srgbClr val="BA0066"/>
              </a:gs>
              <a:gs pos="89999">
                <a:srgbClr val="FF0000"/>
              </a:gs>
              <a:gs pos="100000">
                <a:srgbClr val="FF8200"/>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67" name="Group 91"/>
          <p:cNvGrpSpPr>
            <a:grpSpLocks/>
          </p:cNvGrpSpPr>
          <p:nvPr/>
        </p:nvGrpSpPr>
        <p:grpSpPr bwMode="auto">
          <a:xfrm>
            <a:off x="3119436" y="5148262"/>
            <a:ext cx="304800" cy="304800"/>
            <a:chOff x="1905000" y="1219200"/>
            <a:chExt cx="1066800" cy="1143000"/>
          </a:xfrm>
        </p:grpSpPr>
        <p:sp>
          <p:nvSpPr>
            <p:cNvPr id="68" name="Trapezoid 67"/>
            <p:cNvSpPr/>
            <p:nvPr/>
          </p:nvSpPr>
          <p:spPr>
            <a:xfrm>
              <a:off x="1905000" y="2058593"/>
              <a:ext cx="1066800" cy="303608"/>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9" name="Oval 68"/>
            <p:cNvSpPr/>
            <p:nvPr/>
          </p:nvSpPr>
          <p:spPr>
            <a:xfrm>
              <a:off x="1905000" y="1219200"/>
              <a:ext cx="1066800" cy="10656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70" name="Cloud 69"/>
          <p:cNvSpPr/>
          <p:nvPr/>
        </p:nvSpPr>
        <p:spPr>
          <a:xfrm>
            <a:off x="2600324" y="2401887"/>
            <a:ext cx="609600" cy="228600"/>
          </a:xfrm>
          <a:prstGeom prst="cloud">
            <a:avLst/>
          </a:prstGeom>
          <a:solidFill>
            <a:schemeClr val="bg1">
              <a:lumMod val="85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71" name="Straight Arrow Connector 70"/>
          <p:cNvCxnSpPr/>
          <p:nvPr/>
        </p:nvCxnSpPr>
        <p:spPr>
          <a:xfrm rot="16200000" flipV="1">
            <a:off x="315911" y="4637087"/>
            <a:ext cx="1052513" cy="17463"/>
          </a:xfrm>
          <a:prstGeom prst="straightConnector1">
            <a:avLst/>
          </a:prstGeom>
          <a:ln w="38100">
            <a:solidFill>
              <a:schemeClr val="accent1">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sp>
        <p:nvSpPr>
          <p:cNvPr id="72" name="Rounded Rectangle 71"/>
          <p:cNvSpPr/>
          <p:nvPr/>
        </p:nvSpPr>
        <p:spPr>
          <a:xfrm>
            <a:off x="1062036" y="4386262"/>
            <a:ext cx="457200" cy="381000"/>
          </a:xfrm>
          <a:prstGeom prst="round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3" name="Lightning Bolt 72"/>
          <p:cNvSpPr/>
          <p:nvPr/>
        </p:nvSpPr>
        <p:spPr>
          <a:xfrm>
            <a:off x="1138236" y="4233862"/>
            <a:ext cx="228600" cy="304800"/>
          </a:xfrm>
          <a:prstGeom prst="lightningBol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4" name="Cloud 73"/>
          <p:cNvSpPr/>
          <p:nvPr/>
        </p:nvSpPr>
        <p:spPr>
          <a:xfrm>
            <a:off x="2738436" y="2024062"/>
            <a:ext cx="533400" cy="228600"/>
          </a:xfrm>
          <a:prstGeom prst="cloud">
            <a:avLst/>
          </a:prstGeom>
          <a:solidFill>
            <a:schemeClr val="bg1">
              <a:lumMod val="85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5" name="Sun 74"/>
          <p:cNvSpPr/>
          <p:nvPr/>
        </p:nvSpPr>
        <p:spPr>
          <a:xfrm>
            <a:off x="3195636" y="5224462"/>
            <a:ext cx="152400" cy="152400"/>
          </a:xfrm>
          <a:prstGeom prst="su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8" name="Rounded Rectangle 77"/>
          <p:cNvSpPr/>
          <p:nvPr/>
        </p:nvSpPr>
        <p:spPr>
          <a:xfrm>
            <a:off x="7462836" y="2709862"/>
            <a:ext cx="914400" cy="1066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0" name="TextBox 68"/>
          <p:cNvSpPr txBox="1">
            <a:spLocks noChangeArrowheads="1"/>
          </p:cNvSpPr>
          <p:nvPr/>
        </p:nvSpPr>
        <p:spPr bwMode="auto">
          <a:xfrm>
            <a:off x="7539036" y="3243262"/>
            <a:ext cx="838200" cy="461963"/>
          </a:xfrm>
          <a:prstGeom prst="rect">
            <a:avLst/>
          </a:prstGeom>
          <a:noFill/>
          <a:ln w="9525">
            <a:noFill/>
            <a:miter lim="800000"/>
            <a:headEnd/>
            <a:tailEnd/>
          </a:ln>
        </p:spPr>
        <p:txBody>
          <a:bodyPr anchor="ctr">
            <a:spAutoFit/>
          </a:bodyPr>
          <a:lstStyle/>
          <a:p>
            <a:r>
              <a:rPr lang="en-US" sz="1200" dirty="0">
                <a:latin typeface="Calibri" pitchFamily="34" charset="0"/>
                <a:cs typeface="Calibri" pitchFamily="34" charset="0"/>
              </a:rPr>
              <a:t>CHILLER            PLANT</a:t>
            </a:r>
          </a:p>
        </p:txBody>
      </p:sp>
      <p:grpSp>
        <p:nvGrpSpPr>
          <p:cNvPr id="81" name="Group 91"/>
          <p:cNvGrpSpPr>
            <a:grpSpLocks/>
          </p:cNvGrpSpPr>
          <p:nvPr/>
        </p:nvGrpSpPr>
        <p:grpSpPr bwMode="auto">
          <a:xfrm rot="-5400000">
            <a:off x="7767636" y="4157662"/>
            <a:ext cx="304800" cy="304800"/>
            <a:chOff x="1905000" y="1219200"/>
            <a:chExt cx="1066800" cy="1143000"/>
          </a:xfrm>
        </p:grpSpPr>
        <p:sp>
          <p:nvSpPr>
            <p:cNvPr id="82" name="Trapezoid 81"/>
            <p:cNvSpPr/>
            <p:nvPr/>
          </p:nvSpPr>
          <p:spPr>
            <a:xfrm>
              <a:off x="1905000" y="2058593"/>
              <a:ext cx="1066800" cy="303608"/>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3" name="Oval 82"/>
            <p:cNvSpPr/>
            <p:nvPr/>
          </p:nvSpPr>
          <p:spPr>
            <a:xfrm>
              <a:off x="1905002" y="1219202"/>
              <a:ext cx="1066800" cy="10656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84" name="Sun 83"/>
          <p:cNvSpPr/>
          <p:nvPr/>
        </p:nvSpPr>
        <p:spPr>
          <a:xfrm rot="16200000">
            <a:off x="7843836" y="4233862"/>
            <a:ext cx="152400" cy="152400"/>
          </a:xfrm>
          <a:prstGeom prst="su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85" name="Shape 91"/>
          <p:cNvCxnSpPr>
            <a:stCxn id="20" idx="0"/>
            <a:endCxn id="78" idx="0"/>
          </p:cNvCxnSpPr>
          <p:nvPr/>
        </p:nvCxnSpPr>
        <p:spPr>
          <a:xfrm>
            <a:off x="7158036" y="1795462"/>
            <a:ext cx="762000" cy="914400"/>
          </a:xfrm>
          <a:prstGeom prst="bentConnector2">
            <a:avLst/>
          </a:prstGeom>
          <a:ln w="38100">
            <a:solidFill>
              <a:srgbClr val="B9CDE5"/>
            </a:solidFill>
            <a:tailEnd type="arrow"/>
          </a:ln>
        </p:spPr>
        <p:style>
          <a:lnRef idx="1">
            <a:schemeClr val="accent1"/>
          </a:lnRef>
          <a:fillRef idx="0">
            <a:schemeClr val="accent1"/>
          </a:fillRef>
          <a:effectRef idx="0">
            <a:schemeClr val="accent1"/>
          </a:effectRef>
          <a:fontRef idx="minor">
            <a:schemeClr val="tx1"/>
          </a:fontRef>
        </p:style>
      </p:cxnSp>
      <p:sp>
        <p:nvSpPr>
          <p:cNvPr id="86" name="TextBox 95"/>
          <p:cNvSpPr txBox="1">
            <a:spLocks noChangeArrowheads="1"/>
          </p:cNvSpPr>
          <p:nvPr/>
        </p:nvSpPr>
        <p:spPr bwMode="auto">
          <a:xfrm>
            <a:off x="2433636" y="5453062"/>
            <a:ext cx="1676400" cy="276225"/>
          </a:xfrm>
          <a:prstGeom prst="rect">
            <a:avLst/>
          </a:prstGeom>
          <a:noFill/>
          <a:ln w="9525">
            <a:noFill/>
            <a:miter lim="800000"/>
            <a:headEnd/>
            <a:tailEnd/>
          </a:ln>
        </p:spPr>
        <p:txBody>
          <a:bodyPr>
            <a:spAutoFit/>
          </a:bodyPr>
          <a:lstStyle/>
          <a:p>
            <a:r>
              <a:rPr lang="en-US" sz="1200" dirty="0">
                <a:latin typeface="Calibri" pitchFamily="34" charset="0"/>
                <a:cs typeface="Calibri" pitchFamily="34" charset="0"/>
              </a:rPr>
              <a:t>SECONDARY PUMP</a:t>
            </a:r>
          </a:p>
        </p:txBody>
      </p:sp>
      <p:sp>
        <p:nvSpPr>
          <p:cNvPr id="87" name="TextBox 96"/>
          <p:cNvSpPr txBox="1">
            <a:spLocks noChangeArrowheads="1"/>
          </p:cNvSpPr>
          <p:nvPr/>
        </p:nvSpPr>
        <p:spPr bwMode="auto">
          <a:xfrm rot="-5400000">
            <a:off x="7846218" y="4079080"/>
            <a:ext cx="914400" cy="461963"/>
          </a:xfrm>
          <a:prstGeom prst="rect">
            <a:avLst/>
          </a:prstGeom>
          <a:noFill/>
          <a:ln w="9525">
            <a:noFill/>
            <a:miter lim="800000"/>
            <a:headEnd/>
            <a:tailEnd/>
          </a:ln>
        </p:spPr>
        <p:txBody>
          <a:bodyPr>
            <a:spAutoFit/>
          </a:bodyPr>
          <a:lstStyle/>
          <a:p>
            <a:pPr algn="ctr"/>
            <a:r>
              <a:rPr lang="en-US" sz="1200" dirty="0">
                <a:latin typeface="Calibri" pitchFamily="34" charset="0"/>
                <a:cs typeface="Calibri" pitchFamily="34" charset="0"/>
              </a:rPr>
              <a:t>PRIMARY PUMP</a:t>
            </a:r>
          </a:p>
        </p:txBody>
      </p:sp>
      <p:sp>
        <p:nvSpPr>
          <p:cNvPr id="88" name="TextBox 87"/>
          <p:cNvSpPr txBox="1">
            <a:spLocks noChangeArrowheads="1"/>
          </p:cNvSpPr>
          <p:nvPr/>
        </p:nvSpPr>
        <p:spPr bwMode="auto">
          <a:xfrm>
            <a:off x="5329236" y="5834062"/>
            <a:ext cx="838200" cy="354013"/>
          </a:xfrm>
          <a:prstGeom prst="rect">
            <a:avLst/>
          </a:prstGeom>
          <a:solidFill>
            <a:srgbClr val="92D050"/>
          </a:solidFill>
          <a:ln w="9525">
            <a:solidFill>
              <a:schemeClr val="tx1"/>
            </a:solidFill>
            <a:miter lim="800000"/>
            <a:headEnd/>
            <a:tailEnd/>
          </a:ln>
        </p:spPr>
        <p:txBody>
          <a:bodyPr wrap="none" anchor="ctr" anchorCtr="1"/>
          <a:lstStyle/>
          <a:p>
            <a:pPr>
              <a:defRPr/>
            </a:pPr>
            <a:r>
              <a:rPr lang="en-US" sz="1200" dirty="0">
                <a:latin typeface="+mn-lt"/>
              </a:rPr>
              <a:t>  </a:t>
            </a:r>
            <a:r>
              <a:rPr lang="en-US" sz="1200" dirty="0">
                <a:latin typeface="Calibri" pitchFamily="34" charset="0"/>
                <a:cs typeface="Calibri" pitchFamily="34" charset="0"/>
              </a:rPr>
              <a:t>START </a:t>
            </a:r>
          </a:p>
          <a:p>
            <a:pPr>
              <a:defRPr/>
            </a:pPr>
            <a:r>
              <a:rPr lang="en-US" sz="1200" dirty="0">
                <a:latin typeface="Calibri" pitchFamily="34" charset="0"/>
                <a:cs typeface="Calibri" pitchFamily="34" charset="0"/>
              </a:rPr>
              <a:t>CHILLER</a:t>
            </a:r>
          </a:p>
        </p:txBody>
      </p:sp>
      <p:sp>
        <p:nvSpPr>
          <p:cNvPr id="89" name="TextBox 88"/>
          <p:cNvSpPr txBox="1">
            <a:spLocks noChangeArrowheads="1"/>
          </p:cNvSpPr>
          <p:nvPr/>
        </p:nvSpPr>
        <p:spPr bwMode="auto">
          <a:xfrm>
            <a:off x="6167436" y="5834062"/>
            <a:ext cx="838200" cy="354013"/>
          </a:xfrm>
          <a:prstGeom prst="rect">
            <a:avLst/>
          </a:prstGeom>
          <a:solidFill>
            <a:srgbClr val="FF0000"/>
          </a:solidFill>
          <a:ln w="9525">
            <a:solidFill>
              <a:schemeClr val="tx1"/>
            </a:solidFill>
            <a:miter lim="800000"/>
            <a:headEnd/>
            <a:tailEnd/>
          </a:ln>
        </p:spPr>
        <p:txBody>
          <a:bodyPr wrap="none" anchor="ctr" anchorCtr="1"/>
          <a:lstStyle/>
          <a:p>
            <a:pPr>
              <a:defRPr/>
            </a:pPr>
            <a:r>
              <a:rPr lang="en-US" sz="1200" dirty="0">
                <a:latin typeface="+mn-lt"/>
              </a:rPr>
              <a:t>   </a:t>
            </a:r>
            <a:r>
              <a:rPr lang="en-US" sz="1200" dirty="0">
                <a:latin typeface="Calibri" pitchFamily="34" charset="0"/>
                <a:cs typeface="Calibri" pitchFamily="34" charset="0"/>
              </a:rPr>
              <a:t>STOP</a:t>
            </a:r>
          </a:p>
          <a:p>
            <a:pPr>
              <a:defRPr/>
            </a:pPr>
            <a:r>
              <a:rPr lang="en-US" sz="1200" dirty="0">
                <a:latin typeface="Calibri" pitchFamily="34" charset="0"/>
                <a:cs typeface="Calibri" pitchFamily="34" charset="0"/>
              </a:rPr>
              <a:t>CHILLER</a:t>
            </a:r>
          </a:p>
        </p:txBody>
      </p:sp>
      <p:sp>
        <p:nvSpPr>
          <p:cNvPr id="90" name="TextBox 100"/>
          <p:cNvSpPr txBox="1">
            <a:spLocks noChangeArrowheads="1"/>
          </p:cNvSpPr>
          <p:nvPr/>
        </p:nvSpPr>
        <p:spPr bwMode="auto">
          <a:xfrm>
            <a:off x="2433636" y="6215062"/>
            <a:ext cx="1676400" cy="261938"/>
          </a:xfrm>
          <a:prstGeom prst="rect">
            <a:avLst/>
          </a:prstGeom>
          <a:noFill/>
          <a:ln w="9525">
            <a:solidFill>
              <a:schemeClr val="tx1"/>
            </a:solidFill>
            <a:miter lim="800000"/>
            <a:headEnd/>
            <a:tailEnd/>
          </a:ln>
        </p:spPr>
        <p:txBody>
          <a:bodyPr wrap="none"/>
          <a:lstStyle/>
          <a:p>
            <a:pPr algn="ctr"/>
            <a:r>
              <a:rPr lang="en-US" sz="1200" dirty="0" smtClean="0">
                <a:latin typeface="Calibri" pitchFamily="34" charset="0"/>
                <a:cs typeface="Calibri" pitchFamily="34" charset="0"/>
              </a:rPr>
              <a:t>BURN </a:t>
            </a:r>
            <a:r>
              <a:rPr lang="en-US" sz="1200" dirty="0">
                <a:latin typeface="Calibri" pitchFamily="34" charset="0"/>
                <a:cs typeface="Calibri" pitchFamily="34" charset="0"/>
              </a:rPr>
              <a:t>CYCLE</a:t>
            </a:r>
          </a:p>
        </p:txBody>
      </p:sp>
      <p:sp>
        <p:nvSpPr>
          <p:cNvPr id="91" name="TextBox 102"/>
          <p:cNvSpPr txBox="1">
            <a:spLocks noChangeArrowheads="1"/>
          </p:cNvSpPr>
          <p:nvPr/>
        </p:nvSpPr>
        <p:spPr bwMode="auto">
          <a:xfrm>
            <a:off x="5329236" y="6194425"/>
            <a:ext cx="1676400" cy="276225"/>
          </a:xfrm>
          <a:prstGeom prst="rect">
            <a:avLst/>
          </a:prstGeom>
          <a:noFill/>
          <a:ln w="9525">
            <a:solidFill>
              <a:schemeClr val="tx1"/>
            </a:solidFill>
            <a:miter lim="800000"/>
            <a:headEnd/>
            <a:tailEnd/>
          </a:ln>
        </p:spPr>
        <p:txBody>
          <a:bodyPr>
            <a:spAutoFit/>
          </a:bodyPr>
          <a:lstStyle/>
          <a:p>
            <a:pPr algn="ctr"/>
            <a:r>
              <a:rPr lang="en-US" sz="1200" dirty="0" smtClean="0">
                <a:latin typeface="Calibri" pitchFamily="34" charset="0"/>
                <a:cs typeface="Calibri" pitchFamily="34" charset="0"/>
              </a:rPr>
              <a:t>BUILD </a:t>
            </a:r>
            <a:r>
              <a:rPr lang="en-US" sz="1200" dirty="0">
                <a:latin typeface="Calibri" pitchFamily="34" charset="0"/>
                <a:cs typeface="Calibri" pitchFamily="34" charset="0"/>
              </a:rPr>
              <a:t>CYCLE</a:t>
            </a:r>
          </a:p>
        </p:txBody>
      </p:sp>
      <p:sp>
        <p:nvSpPr>
          <p:cNvPr id="92" name="Rectangle 91"/>
          <p:cNvSpPr/>
          <p:nvPr/>
        </p:nvSpPr>
        <p:spPr>
          <a:xfrm>
            <a:off x="3881436" y="1566862"/>
            <a:ext cx="3276600" cy="3810000"/>
          </a:xfrm>
          <a:prstGeom prst="rect">
            <a:avLst/>
          </a:prstGeom>
          <a:solidFill>
            <a:schemeClr val="bg1">
              <a:alpha val="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3" name="TextBox 104"/>
          <p:cNvSpPr txBox="1">
            <a:spLocks noChangeArrowheads="1"/>
          </p:cNvSpPr>
          <p:nvPr/>
        </p:nvSpPr>
        <p:spPr bwMode="auto">
          <a:xfrm>
            <a:off x="4948236" y="3243262"/>
            <a:ext cx="1295400" cy="369888"/>
          </a:xfrm>
          <a:prstGeom prst="rect">
            <a:avLst/>
          </a:prstGeom>
          <a:noFill/>
          <a:ln w="9525">
            <a:noFill/>
            <a:miter lim="800000"/>
            <a:headEnd/>
            <a:tailEnd/>
          </a:ln>
        </p:spPr>
        <p:txBody>
          <a:bodyPr>
            <a:spAutoFit/>
          </a:bodyPr>
          <a:lstStyle/>
          <a:p>
            <a:pPr algn="ctr"/>
            <a:r>
              <a:rPr lang="en-US" dirty="0">
                <a:latin typeface="Calibri" pitchFamily="34" charset="0"/>
                <a:cs typeface="Calibri" pitchFamily="34" charset="0"/>
              </a:rPr>
              <a:t>TES TANK</a:t>
            </a:r>
          </a:p>
        </p:txBody>
      </p:sp>
      <p:sp>
        <p:nvSpPr>
          <p:cNvPr id="94" name="TextBox 105"/>
          <p:cNvSpPr txBox="1">
            <a:spLocks noChangeArrowheads="1"/>
          </p:cNvSpPr>
          <p:nvPr/>
        </p:nvSpPr>
        <p:spPr bwMode="auto">
          <a:xfrm>
            <a:off x="4795836" y="1871662"/>
            <a:ext cx="1524000" cy="276225"/>
          </a:xfrm>
          <a:prstGeom prst="rect">
            <a:avLst/>
          </a:prstGeom>
          <a:noFill/>
          <a:ln w="9525">
            <a:noFill/>
            <a:miter lim="800000"/>
            <a:headEnd/>
            <a:tailEnd/>
          </a:ln>
        </p:spPr>
        <p:txBody>
          <a:bodyPr>
            <a:spAutoFit/>
          </a:bodyPr>
          <a:lstStyle/>
          <a:p>
            <a:pPr algn="ctr"/>
            <a:r>
              <a:rPr lang="en-US" sz="1200" dirty="0">
                <a:latin typeface="Calibri" pitchFamily="34" charset="0"/>
                <a:cs typeface="Calibri" pitchFamily="34" charset="0"/>
              </a:rPr>
              <a:t>UPPER DIFFUSER</a:t>
            </a:r>
          </a:p>
        </p:txBody>
      </p:sp>
      <p:sp>
        <p:nvSpPr>
          <p:cNvPr id="95" name="TextBox 106"/>
          <p:cNvSpPr txBox="1">
            <a:spLocks noChangeArrowheads="1"/>
          </p:cNvSpPr>
          <p:nvPr/>
        </p:nvSpPr>
        <p:spPr bwMode="auto">
          <a:xfrm>
            <a:off x="4795836" y="4995862"/>
            <a:ext cx="1600200" cy="276225"/>
          </a:xfrm>
          <a:prstGeom prst="rect">
            <a:avLst/>
          </a:prstGeom>
          <a:noFill/>
          <a:ln w="9525">
            <a:noFill/>
            <a:miter lim="800000"/>
            <a:headEnd/>
            <a:tailEnd/>
          </a:ln>
        </p:spPr>
        <p:txBody>
          <a:bodyPr>
            <a:spAutoFit/>
          </a:bodyPr>
          <a:lstStyle/>
          <a:p>
            <a:pPr algn="ctr"/>
            <a:r>
              <a:rPr lang="en-US" sz="1200" dirty="0">
                <a:latin typeface="Calibri" pitchFamily="34" charset="0"/>
                <a:cs typeface="Calibri" pitchFamily="34" charset="0"/>
              </a:rPr>
              <a:t>LOWER DIFFUSER</a:t>
            </a:r>
          </a:p>
        </p:txBody>
      </p:sp>
      <p:sp>
        <p:nvSpPr>
          <p:cNvPr id="96" name="TextBox 107"/>
          <p:cNvSpPr txBox="1">
            <a:spLocks noChangeArrowheads="1"/>
          </p:cNvSpPr>
          <p:nvPr/>
        </p:nvSpPr>
        <p:spPr bwMode="auto">
          <a:xfrm>
            <a:off x="1976436" y="4005262"/>
            <a:ext cx="685800" cy="369888"/>
          </a:xfrm>
          <a:prstGeom prst="rect">
            <a:avLst/>
          </a:prstGeom>
          <a:noFill/>
          <a:ln w="9525">
            <a:noFill/>
            <a:miter lim="800000"/>
            <a:headEnd/>
            <a:tailEnd/>
          </a:ln>
        </p:spPr>
        <p:txBody>
          <a:bodyPr>
            <a:spAutoFit/>
          </a:bodyPr>
          <a:lstStyle/>
          <a:p>
            <a:r>
              <a:rPr lang="en-US" dirty="0">
                <a:latin typeface="Calibri" pitchFamily="34" charset="0"/>
                <a:cs typeface="Calibri" pitchFamily="34" charset="0"/>
              </a:rPr>
              <a:t>GTG</a:t>
            </a:r>
          </a:p>
        </p:txBody>
      </p:sp>
      <p:sp>
        <p:nvSpPr>
          <p:cNvPr id="97" name="TextBox 96"/>
          <p:cNvSpPr txBox="1">
            <a:spLocks noChangeArrowheads="1"/>
          </p:cNvSpPr>
          <p:nvPr/>
        </p:nvSpPr>
        <p:spPr bwMode="auto">
          <a:xfrm>
            <a:off x="2432962" y="5865812"/>
            <a:ext cx="838200" cy="354013"/>
          </a:xfrm>
          <a:prstGeom prst="rect">
            <a:avLst/>
          </a:prstGeom>
          <a:solidFill>
            <a:srgbClr val="92D050"/>
          </a:solidFill>
          <a:ln w="9525">
            <a:solidFill>
              <a:schemeClr val="tx1"/>
            </a:solidFill>
            <a:miter lim="800000"/>
            <a:headEnd/>
            <a:tailEnd/>
          </a:ln>
        </p:spPr>
        <p:txBody>
          <a:bodyPr wrap="none" anchor="ctr" anchorCtr="1"/>
          <a:lstStyle/>
          <a:p>
            <a:pPr algn="ctr">
              <a:defRPr/>
            </a:pPr>
            <a:r>
              <a:rPr lang="en-US" sz="1200" dirty="0">
                <a:latin typeface="Calibri" pitchFamily="34" charset="0"/>
                <a:cs typeface="Calibri" pitchFamily="34" charset="0"/>
              </a:rPr>
              <a:t>  START </a:t>
            </a:r>
          </a:p>
          <a:p>
            <a:pPr algn="ctr">
              <a:defRPr/>
            </a:pPr>
            <a:r>
              <a:rPr lang="en-US" sz="1200" dirty="0" smtClean="0">
                <a:latin typeface="Calibri" pitchFamily="34" charset="0"/>
                <a:cs typeface="Calibri" pitchFamily="34" charset="0"/>
              </a:rPr>
              <a:t>PUMP</a:t>
            </a:r>
            <a:endParaRPr lang="en-US" sz="1200" dirty="0">
              <a:latin typeface="Calibri" pitchFamily="34" charset="0"/>
              <a:cs typeface="Calibri" pitchFamily="34" charset="0"/>
            </a:endParaRPr>
          </a:p>
        </p:txBody>
      </p:sp>
      <p:sp>
        <p:nvSpPr>
          <p:cNvPr id="98" name="TextBox 97"/>
          <p:cNvSpPr txBox="1">
            <a:spLocks noChangeArrowheads="1"/>
          </p:cNvSpPr>
          <p:nvPr/>
        </p:nvSpPr>
        <p:spPr bwMode="auto">
          <a:xfrm>
            <a:off x="3271162" y="5865812"/>
            <a:ext cx="838200" cy="354013"/>
          </a:xfrm>
          <a:prstGeom prst="rect">
            <a:avLst/>
          </a:prstGeom>
          <a:solidFill>
            <a:srgbClr val="FF0000"/>
          </a:solidFill>
          <a:ln w="9525">
            <a:solidFill>
              <a:schemeClr val="tx1"/>
            </a:solidFill>
            <a:miter lim="800000"/>
            <a:headEnd/>
            <a:tailEnd/>
          </a:ln>
        </p:spPr>
        <p:txBody>
          <a:bodyPr wrap="none" anchor="ctr" anchorCtr="1"/>
          <a:lstStyle/>
          <a:p>
            <a:pPr algn="ctr">
              <a:defRPr/>
            </a:pPr>
            <a:r>
              <a:rPr lang="en-US" sz="1200" dirty="0" smtClean="0">
                <a:latin typeface="Calibri" pitchFamily="34" charset="0"/>
                <a:cs typeface="Calibri" pitchFamily="34" charset="0"/>
              </a:rPr>
              <a:t>STOP</a:t>
            </a:r>
            <a:endParaRPr lang="en-US" sz="1200" dirty="0">
              <a:latin typeface="Calibri" pitchFamily="34" charset="0"/>
              <a:cs typeface="Calibri" pitchFamily="34" charset="0"/>
            </a:endParaRPr>
          </a:p>
          <a:p>
            <a:pPr algn="ctr">
              <a:defRPr/>
            </a:pPr>
            <a:r>
              <a:rPr lang="en-US" sz="1200" dirty="0" smtClean="0">
                <a:latin typeface="Calibri" pitchFamily="34" charset="0"/>
                <a:cs typeface="Calibri" pitchFamily="34" charset="0"/>
              </a:rPr>
              <a:t>PUMP</a:t>
            </a:r>
            <a:endParaRPr lang="en-US" sz="1200" dirty="0">
              <a:latin typeface="Calibri" pitchFamily="34" charset="0"/>
              <a:cs typeface="Calibri" pitchFamily="34" charset="0"/>
            </a:endParaRPr>
          </a:p>
        </p:txBody>
      </p:sp>
      <p:sp>
        <p:nvSpPr>
          <p:cNvPr id="3" name="Date Placeholder 2"/>
          <p:cNvSpPr>
            <a:spLocks noGrp="1"/>
          </p:cNvSpPr>
          <p:nvPr>
            <p:ph type="dt" sz="half" idx="10"/>
          </p:nvPr>
        </p:nvSpPr>
        <p:spPr/>
        <p:txBody>
          <a:bodyPr/>
          <a:lstStyle/>
          <a:p>
            <a:fld id="{0B0D69CF-3FB6-40B1-BBE2-D7B55B885529}" type="datetime1">
              <a:rPr lang="en-US" smtClean="0"/>
              <a:t>4/5/2013</a:t>
            </a:fld>
            <a:endParaRPr lang="en-US" dirty="0"/>
          </a:p>
        </p:txBody>
      </p:sp>
      <p:sp>
        <p:nvSpPr>
          <p:cNvPr id="5" name="Slide Number Placeholder 4"/>
          <p:cNvSpPr>
            <a:spLocks noGrp="1"/>
          </p:cNvSpPr>
          <p:nvPr>
            <p:ph type="sldNum" sz="quarter" idx="12"/>
          </p:nvPr>
        </p:nvSpPr>
        <p:spPr/>
        <p:txBody>
          <a:bodyPr/>
          <a:lstStyle/>
          <a:p>
            <a:fld id="{900E74F1-AE1D-480A-9842-E9CF9EF3329B}" type="slidenum">
              <a:rPr lang="en-US" smtClean="0"/>
              <a:pPr/>
              <a:t>7</a:t>
            </a:fld>
            <a:endParaRPr lang="en-US" dirty="0"/>
          </a:p>
        </p:txBody>
      </p:sp>
      <p:pic>
        <p:nvPicPr>
          <p:cNvPr id="99" name="Picture 9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62054" y="2749549"/>
            <a:ext cx="741364" cy="572872"/>
          </a:xfrm>
          <a:prstGeom prst="rect">
            <a:avLst/>
          </a:prstGeom>
        </p:spPr>
      </p:pic>
    </p:spTree>
    <p:extLst>
      <p:ext uri="{BB962C8B-B14F-4D97-AF65-F5344CB8AC3E}">
        <p14:creationId xmlns:p14="http://schemas.microsoft.com/office/powerpoint/2010/main" val="2934013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grpId="0" nodeType="withEffect">
                                  <p:stCondLst>
                                    <p:cond delay="0"/>
                                  </p:stCondLst>
                                  <p:endCondLst>
                                    <p:cond evt="onNext" delay="0">
                                      <p:tgtEl>
                                        <p:sldTgt/>
                                      </p:tgtEl>
                                    </p:cond>
                                  </p:endCondLst>
                                  <p:childTnLst>
                                    <p:animRot by="-43200000">
                                      <p:cBhvr>
                                        <p:cTn id="6" dur="5000" fill="hold"/>
                                        <p:tgtEl>
                                          <p:spTgt spid="75"/>
                                        </p:tgtEl>
                                        <p:attrNameLst>
                                          <p:attrName>r</p:attrName>
                                        </p:attrNameLst>
                                      </p:cBhvr>
                                    </p:animRot>
                                  </p:childTnLst>
                                </p:cTn>
                              </p:par>
                            </p:childTnLst>
                          </p:cTn>
                        </p:par>
                        <p:par>
                          <p:cTn id="7" fill="hold">
                            <p:stCondLst>
                              <p:cond delay="5000"/>
                            </p:stCondLst>
                            <p:childTnLst>
                              <p:par>
                                <p:cTn id="8" presetID="7" presetClass="emph" presetSubtype="2" fill="hold" nodeType="afterEffect">
                                  <p:stCondLst>
                                    <p:cond delay="0"/>
                                  </p:stCondLst>
                                  <p:childTnLst>
                                    <p:animClr clrSpc="rgb" dir="cw">
                                      <p:cBhvr>
                                        <p:cTn id="9" dur="1000" fill="hold"/>
                                        <p:tgtEl>
                                          <p:spTgt spid="26"/>
                                        </p:tgtEl>
                                        <p:attrNameLst>
                                          <p:attrName>stroke.color</p:attrName>
                                        </p:attrNameLst>
                                      </p:cBhvr>
                                      <p:to>
                                        <a:schemeClr val="accent1"/>
                                      </p:to>
                                    </p:animClr>
                                    <p:set>
                                      <p:cBhvr>
                                        <p:cTn id="10" dur="1000" fill="hold"/>
                                        <p:tgtEl>
                                          <p:spTgt spid="26"/>
                                        </p:tgtEl>
                                        <p:attrNameLst>
                                          <p:attrName>stroke.on</p:attrName>
                                        </p:attrNameLst>
                                      </p:cBhvr>
                                      <p:to>
                                        <p:strVal val="true"/>
                                      </p:to>
                                    </p:set>
                                  </p:childTnLst>
                                </p:cTn>
                              </p:par>
                            </p:childTnLst>
                          </p:cTn>
                        </p:par>
                        <p:par>
                          <p:cTn id="11" fill="hold">
                            <p:stCondLst>
                              <p:cond delay="6000"/>
                            </p:stCondLst>
                            <p:childTnLst>
                              <p:par>
                                <p:cTn id="12" presetID="7" presetClass="emph" presetSubtype="2" fill="hold" nodeType="afterEffect">
                                  <p:stCondLst>
                                    <p:cond delay="0"/>
                                  </p:stCondLst>
                                  <p:childTnLst>
                                    <p:animClr clrSpc="rgb" dir="cw">
                                      <p:cBhvr>
                                        <p:cTn id="13" dur="2000" fill="hold"/>
                                        <p:tgtEl>
                                          <p:spTgt spid="27"/>
                                        </p:tgtEl>
                                        <p:attrNameLst>
                                          <p:attrName>stroke.color</p:attrName>
                                        </p:attrNameLst>
                                      </p:cBhvr>
                                      <p:to>
                                        <a:srgbClr val="4F81BD"/>
                                      </p:to>
                                    </p:animClr>
                                    <p:set>
                                      <p:cBhvr>
                                        <p:cTn id="14" dur="2000" fill="hold"/>
                                        <p:tgtEl>
                                          <p:spTgt spid="27"/>
                                        </p:tgtEl>
                                        <p:attrNameLst>
                                          <p:attrName>stroke.on</p:attrName>
                                        </p:attrNameLst>
                                      </p:cBhvr>
                                      <p:to>
                                        <p:strVal val="true"/>
                                      </p:to>
                                    </p:set>
                                  </p:childTnLst>
                                </p:cTn>
                              </p:par>
                            </p:childTnLst>
                          </p:cTn>
                        </p:par>
                        <p:par>
                          <p:cTn id="15" fill="hold">
                            <p:stCondLst>
                              <p:cond delay="8000"/>
                            </p:stCondLst>
                            <p:childTnLst>
                              <p:par>
                                <p:cTn id="16" presetID="7" presetClass="emph" presetSubtype="2" fill="hold" nodeType="afterEffect">
                                  <p:stCondLst>
                                    <p:cond delay="0"/>
                                  </p:stCondLst>
                                  <p:childTnLst>
                                    <p:animClr clrSpc="rgb" dir="cw">
                                      <p:cBhvr>
                                        <p:cTn id="17" dur="2000" fill="hold"/>
                                        <p:tgtEl>
                                          <p:spTgt spid="71"/>
                                        </p:tgtEl>
                                        <p:attrNameLst>
                                          <p:attrName>stroke.color</p:attrName>
                                        </p:attrNameLst>
                                      </p:cBhvr>
                                      <p:to>
                                        <a:srgbClr val="4F81BD"/>
                                      </p:to>
                                    </p:animClr>
                                    <p:set>
                                      <p:cBhvr>
                                        <p:cTn id="18" dur="2000" fill="hold"/>
                                        <p:tgtEl>
                                          <p:spTgt spid="71"/>
                                        </p:tgtEl>
                                        <p:attrNameLst>
                                          <p:attrName>stroke.on</p:attrName>
                                        </p:attrNameLst>
                                      </p:cBhvr>
                                      <p:to>
                                        <p:strVal val="true"/>
                                      </p:to>
                                    </p:set>
                                  </p:childTnLst>
                                </p:cTn>
                              </p:par>
                              <p:par>
                                <p:cTn id="19" presetID="7" presetClass="emph" presetSubtype="2" fill="hold" nodeType="withEffect">
                                  <p:stCondLst>
                                    <p:cond delay="0"/>
                                  </p:stCondLst>
                                  <p:childTnLst>
                                    <p:animClr clrSpc="rgb" dir="cw">
                                      <p:cBhvr>
                                        <p:cTn id="20" dur="2000" fill="hold"/>
                                        <p:tgtEl>
                                          <p:spTgt spid="25"/>
                                        </p:tgtEl>
                                        <p:attrNameLst>
                                          <p:attrName>stroke.color</p:attrName>
                                        </p:attrNameLst>
                                      </p:cBhvr>
                                      <p:to>
                                        <a:srgbClr val="FF3300"/>
                                      </p:to>
                                    </p:animClr>
                                    <p:set>
                                      <p:cBhvr>
                                        <p:cTn id="21" dur="2000" fill="hold"/>
                                        <p:tgtEl>
                                          <p:spTgt spid="25"/>
                                        </p:tgtEl>
                                        <p:attrNameLst>
                                          <p:attrName>stroke.on</p:attrName>
                                        </p:attrNameLst>
                                      </p:cBhvr>
                                      <p:to>
                                        <p:strVal val="true"/>
                                      </p:to>
                                    </p:set>
                                  </p:childTnLst>
                                </p:cTn>
                              </p:par>
                            </p:childTnLst>
                          </p:cTn>
                        </p:par>
                        <p:par>
                          <p:cTn id="22" fill="hold">
                            <p:stCondLst>
                              <p:cond delay="10000"/>
                            </p:stCondLst>
                            <p:childTnLst>
                              <p:par>
                                <p:cTn id="23" presetID="1" presetClass="emph" presetSubtype="2" accel="50000" fill="hold" nodeType="afterEffect">
                                  <p:stCondLst>
                                    <p:cond delay="0"/>
                                  </p:stCondLst>
                                  <p:childTnLst>
                                    <p:animClr clrSpc="rgb" dir="cw">
                                      <p:cBhvr>
                                        <p:cTn id="24" dur="1000" fill="hold"/>
                                        <p:tgtEl>
                                          <p:spTgt spid="50"/>
                                        </p:tgtEl>
                                        <p:attrNameLst>
                                          <p:attrName>fillcolor</p:attrName>
                                        </p:attrNameLst>
                                      </p:cBhvr>
                                      <p:to>
                                        <a:srgbClr val="FF3300"/>
                                      </p:to>
                                    </p:animClr>
                                    <p:set>
                                      <p:cBhvr>
                                        <p:cTn id="25" dur="1000" fill="hold"/>
                                        <p:tgtEl>
                                          <p:spTgt spid="50"/>
                                        </p:tgtEl>
                                        <p:attrNameLst>
                                          <p:attrName>fill.type</p:attrName>
                                        </p:attrNameLst>
                                      </p:cBhvr>
                                      <p:to>
                                        <p:strVal val="solid"/>
                                      </p:to>
                                    </p:set>
                                    <p:set>
                                      <p:cBhvr>
                                        <p:cTn id="26" dur="1000" fill="hold"/>
                                        <p:tgtEl>
                                          <p:spTgt spid="50"/>
                                        </p:tgtEl>
                                        <p:attrNameLst>
                                          <p:attrName>fill.on</p:attrName>
                                        </p:attrNameLst>
                                      </p:cBhvr>
                                      <p:to>
                                        <p:strVal val="true"/>
                                      </p:to>
                                    </p:set>
                                  </p:childTnLst>
                                </p:cTn>
                              </p:par>
                              <p:par>
                                <p:cTn id="27" presetID="6" presetClass="emph" presetSubtype="0" fill="hold" nodeType="withEffect">
                                  <p:stCondLst>
                                    <p:cond delay="0"/>
                                  </p:stCondLst>
                                  <p:childTnLst>
                                    <p:animScale>
                                      <p:cBhvr>
                                        <p:cTn id="28" dur="2000" fill="hold"/>
                                        <p:tgtEl>
                                          <p:spTgt spid="70"/>
                                        </p:tgtEl>
                                      </p:cBhvr>
                                      <p:by x="150000" y="150000"/>
                                    </p:animScale>
                                  </p:childTnLst>
                                </p:cTn>
                              </p:par>
                              <p:par>
                                <p:cTn id="29" presetID="6" presetClass="emph" presetSubtype="0" fill="hold" nodeType="withEffect">
                                  <p:stCondLst>
                                    <p:cond delay="0"/>
                                  </p:stCondLst>
                                  <p:childTnLst>
                                    <p:animScale>
                                      <p:cBhvr>
                                        <p:cTn id="30" dur="2000" fill="hold"/>
                                        <p:tgtEl>
                                          <p:spTgt spid="74"/>
                                        </p:tgtEl>
                                      </p:cBhvr>
                                      <p:by x="150000" y="150000"/>
                                    </p:animScale>
                                  </p:childTnLst>
                                </p:cTn>
                              </p:par>
                              <p:par>
                                <p:cTn id="31" presetID="6" presetClass="emph" presetSubtype="0" fill="hold" grpId="0" nodeType="withEffect">
                                  <p:stCondLst>
                                    <p:cond delay="0"/>
                                  </p:stCondLst>
                                  <p:childTnLst>
                                    <p:animScale>
                                      <p:cBhvr>
                                        <p:cTn id="32" dur="2000" fill="hold"/>
                                        <p:tgtEl>
                                          <p:spTgt spid="73"/>
                                        </p:tgtEl>
                                      </p:cBhvr>
                                      <p:by x="150000" y="150000"/>
                                    </p:animScale>
                                  </p:childTnLst>
                                </p:cTn>
                              </p:par>
                            </p:childTnLst>
                          </p:cTn>
                        </p:par>
                        <p:par>
                          <p:cTn id="33" fill="hold">
                            <p:stCondLst>
                              <p:cond delay="12000"/>
                            </p:stCondLst>
                            <p:childTnLst>
                              <p:par>
                                <p:cTn id="34" presetID="1" presetClass="emph" presetSubtype="2" fill="hold" nodeType="afterEffect">
                                  <p:stCondLst>
                                    <p:cond delay="0"/>
                                  </p:stCondLst>
                                  <p:childTnLst>
                                    <p:animClr clrSpc="rgb" dir="cw">
                                      <p:cBhvr>
                                        <p:cTn id="35" dur="1000" fill="hold"/>
                                        <p:tgtEl>
                                          <p:spTgt spid="19"/>
                                        </p:tgtEl>
                                        <p:attrNameLst>
                                          <p:attrName>fillcolor</p:attrName>
                                        </p:attrNameLst>
                                      </p:cBhvr>
                                      <p:to>
                                        <a:srgbClr val="FF3300"/>
                                      </p:to>
                                    </p:animClr>
                                    <p:set>
                                      <p:cBhvr>
                                        <p:cTn id="36" dur="1000" fill="hold"/>
                                        <p:tgtEl>
                                          <p:spTgt spid="19"/>
                                        </p:tgtEl>
                                        <p:attrNameLst>
                                          <p:attrName>fill.type</p:attrName>
                                        </p:attrNameLst>
                                      </p:cBhvr>
                                      <p:to>
                                        <p:strVal val="solid"/>
                                      </p:to>
                                    </p:set>
                                    <p:set>
                                      <p:cBhvr>
                                        <p:cTn id="37" dur="1000" fill="hold"/>
                                        <p:tgtEl>
                                          <p:spTgt spid="19"/>
                                        </p:tgtEl>
                                        <p:attrNameLst>
                                          <p:attrName>fill.on</p:attrName>
                                        </p:attrNameLst>
                                      </p:cBhvr>
                                      <p:to>
                                        <p:strVal val="true"/>
                                      </p:to>
                                    </p:set>
                                  </p:childTnLst>
                                </p:cTn>
                              </p:par>
                            </p:childTnLst>
                          </p:cTn>
                        </p:par>
                        <p:par>
                          <p:cTn id="38" fill="hold">
                            <p:stCondLst>
                              <p:cond delay="13000"/>
                            </p:stCondLst>
                            <p:childTnLst>
                              <p:par>
                                <p:cTn id="39" presetID="1" presetClass="emph" presetSubtype="2" fill="hold" nodeType="afterEffect">
                                  <p:stCondLst>
                                    <p:cond delay="0"/>
                                  </p:stCondLst>
                                  <p:childTnLst>
                                    <p:animClr clrSpc="rgb" dir="cw">
                                      <p:cBhvr>
                                        <p:cTn id="40" dur="1000" fill="hold"/>
                                        <p:tgtEl>
                                          <p:spTgt spid="49"/>
                                        </p:tgtEl>
                                        <p:attrNameLst>
                                          <p:attrName>fillcolor</p:attrName>
                                        </p:attrNameLst>
                                      </p:cBhvr>
                                      <p:to>
                                        <a:srgbClr val="FF3300"/>
                                      </p:to>
                                    </p:animClr>
                                    <p:set>
                                      <p:cBhvr>
                                        <p:cTn id="41" dur="1000" fill="hold"/>
                                        <p:tgtEl>
                                          <p:spTgt spid="49"/>
                                        </p:tgtEl>
                                        <p:attrNameLst>
                                          <p:attrName>fill.type</p:attrName>
                                        </p:attrNameLst>
                                      </p:cBhvr>
                                      <p:to>
                                        <p:strVal val="solid"/>
                                      </p:to>
                                    </p:set>
                                    <p:set>
                                      <p:cBhvr>
                                        <p:cTn id="42" dur="1000" fill="hold"/>
                                        <p:tgtEl>
                                          <p:spTgt spid="49"/>
                                        </p:tgtEl>
                                        <p:attrNameLst>
                                          <p:attrName>fill.on</p:attrName>
                                        </p:attrNameLst>
                                      </p:cBhvr>
                                      <p:to>
                                        <p:strVal val="true"/>
                                      </p:to>
                                    </p:set>
                                  </p:childTnLst>
                                </p:cTn>
                              </p:par>
                            </p:childTnLst>
                          </p:cTn>
                        </p:par>
                        <p:par>
                          <p:cTn id="43" fill="hold">
                            <p:stCondLst>
                              <p:cond delay="14000"/>
                            </p:stCondLst>
                            <p:childTnLst>
                              <p:par>
                                <p:cTn id="44" presetID="1" presetClass="emph" presetSubtype="2" fill="hold" nodeType="afterEffect">
                                  <p:stCondLst>
                                    <p:cond delay="0"/>
                                  </p:stCondLst>
                                  <p:childTnLst>
                                    <p:animClr clrSpc="rgb" dir="cw">
                                      <p:cBhvr>
                                        <p:cTn id="45" dur="1000" fill="hold"/>
                                        <p:tgtEl>
                                          <p:spTgt spid="48"/>
                                        </p:tgtEl>
                                        <p:attrNameLst>
                                          <p:attrName>fillcolor</p:attrName>
                                        </p:attrNameLst>
                                      </p:cBhvr>
                                      <p:to>
                                        <a:srgbClr val="FF3300"/>
                                      </p:to>
                                    </p:animClr>
                                    <p:set>
                                      <p:cBhvr>
                                        <p:cTn id="46" dur="1000" fill="hold"/>
                                        <p:tgtEl>
                                          <p:spTgt spid="48"/>
                                        </p:tgtEl>
                                        <p:attrNameLst>
                                          <p:attrName>fill.type</p:attrName>
                                        </p:attrNameLst>
                                      </p:cBhvr>
                                      <p:to>
                                        <p:strVal val="solid"/>
                                      </p:to>
                                    </p:set>
                                    <p:set>
                                      <p:cBhvr>
                                        <p:cTn id="47" dur="1000" fill="hold"/>
                                        <p:tgtEl>
                                          <p:spTgt spid="48"/>
                                        </p:tgtEl>
                                        <p:attrNameLst>
                                          <p:attrName>fill.on</p:attrName>
                                        </p:attrNameLst>
                                      </p:cBhvr>
                                      <p:to>
                                        <p:strVal val="true"/>
                                      </p:to>
                                    </p:set>
                                  </p:childTnLst>
                                </p:cTn>
                              </p:par>
                            </p:childTnLst>
                          </p:cTn>
                        </p:par>
                        <p:par>
                          <p:cTn id="48" fill="hold">
                            <p:stCondLst>
                              <p:cond delay="15000"/>
                            </p:stCondLst>
                            <p:childTnLst>
                              <p:par>
                                <p:cTn id="49" presetID="1" presetClass="emph" presetSubtype="2" fill="hold" nodeType="afterEffect">
                                  <p:stCondLst>
                                    <p:cond delay="0"/>
                                  </p:stCondLst>
                                  <p:childTnLst>
                                    <p:animClr clrSpc="rgb" dir="cw">
                                      <p:cBhvr>
                                        <p:cTn id="50" dur="1000" fill="hold"/>
                                        <p:tgtEl>
                                          <p:spTgt spid="47"/>
                                        </p:tgtEl>
                                        <p:attrNameLst>
                                          <p:attrName>fillcolor</p:attrName>
                                        </p:attrNameLst>
                                      </p:cBhvr>
                                      <p:to>
                                        <a:srgbClr val="FF3300"/>
                                      </p:to>
                                    </p:animClr>
                                    <p:set>
                                      <p:cBhvr>
                                        <p:cTn id="51" dur="1000" fill="hold"/>
                                        <p:tgtEl>
                                          <p:spTgt spid="47"/>
                                        </p:tgtEl>
                                        <p:attrNameLst>
                                          <p:attrName>fill.type</p:attrName>
                                        </p:attrNameLst>
                                      </p:cBhvr>
                                      <p:to>
                                        <p:strVal val="solid"/>
                                      </p:to>
                                    </p:set>
                                    <p:set>
                                      <p:cBhvr>
                                        <p:cTn id="52" dur="1000" fill="hold"/>
                                        <p:tgtEl>
                                          <p:spTgt spid="47"/>
                                        </p:tgtEl>
                                        <p:attrNameLst>
                                          <p:attrName>fill.on</p:attrName>
                                        </p:attrNameLst>
                                      </p:cBhvr>
                                      <p:to>
                                        <p:strVal val="true"/>
                                      </p:to>
                                    </p:set>
                                  </p:childTnLst>
                                </p:cTn>
                              </p:par>
                            </p:childTnLst>
                          </p:cTn>
                        </p:par>
                        <p:par>
                          <p:cTn id="53" fill="hold">
                            <p:stCondLst>
                              <p:cond delay="16000"/>
                            </p:stCondLst>
                            <p:childTnLst>
                              <p:par>
                                <p:cTn id="54" presetID="1" presetClass="emph" presetSubtype="2" fill="hold" nodeType="afterEffect">
                                  <p:stCondLst>
                                    <p:cond delay="0"/>
                                  </p:stCondLst>
                                  <p:childTnLst>
                                    <p:animClr clrSpc="rgb" dir="cw">
                                      <p:cBhvr>
                                        <p:cTn id="55" dur="1000" fill="hold"/>
                                        <p:tgtEl>
                                          <p:spTgt spid="46"/>
                                        </p:tgtEl>
                                        <p:attrNameLst>
                                          <p:attrName>fillcolor</p:attrName>
                                        </p:attrNameLst>
                                      </p:cBhvr>
                                      <p:to>
                                        <a:srgbClr val="FF3300"/>
                                      </p:to>
                                    </p:animClr>
                                    <p:set>
                                      <p:cBhvr>
                                        <p:cTn id="56" dur="1000" fill="hold"/>
                                        <p:tgtEl>
                                          <p:spTgt spid="46"/>
                                        </p:tgtEl>
                                        <p:attrNameLst>
                                          <p:attrName>fill.type</p:attrName>
                                        </p:attrNameLst>
                                      </p:cBhvr>
                                      <p:to>
                                        <p:strVal val="solid"/>
                                      </p:to>
                                    </p:set>
                                    <p:set>
                                      <p:cBhvr>
                                        <p:cTn id="57" dur="1000" fill="hold"/>
                                        <p:tgtEl>
                                          <p:spTgt spid="46"/>
                                        </p:tgtEl>
                                        <p:attrNameLst>
                                          <p:attrName>fill.on</p:attrName>
                                        </p:attrNameLst>
                                      </p:cBhvr>
                                      <p:to>
                                        <p:strVal val="true"/>
                                      </p:to>
                                    </p:set>
                                  </p:childTnLst>
                                </p:cTn>
                              </p:par>
                            </p:childTnLst>
                          </p:cTn>
                        </p:par>
                        <p:par>
                          <p:cTn id="58" fill="hold">
                            <p:stCondLst>
                              <p:cond delay="17000"/>
                            </p:stCondLst>
                            <p:childTnLst>
                              <p:par>
                                <p:cTn id="59" presetID="1" presetClass="emph" presetSubtype="2" fill="hold" nodeType="afterEffect">
                                  <p:stCondLst>
                                    <p:cond delay="0"/>
                                  </p:stCondLst>
                                  <p:childTnLst>
                                    <p:animClr clrSpc="rgb" dir="cw">
                                      <p:cBhvr>
                                        <p:cTn id="60" dur="1000" fill="hold"/>
                                        <p:tgtEl>
                                          <p:spTgt spid="45"/>
                                        </p:tgtEl>
                                        <p:attrNameLst>
                                          <p:attrName>fillcolor</p:attrName>
                                        </p:attrNameLst>
                                      </p:cBhvr>
                                      <p:to>
                                        <a:srgbClr val="FF3300"/>
                                      </p:to>
                                    </p:animClr>
                                    <p:set>
                                      <p:cBhvr>
                                        <p:cTn id="61" dur="1000" fill="hold"/>
                                        <p:tgtEl>
                                          <p:spTgt spid="45"/>
                                        </p:tgtEl>
                                        <p:attrNameLst>
                                          <p:attrName>fill.type</p:attrName>
                                        </p:attrNameLst>
                                      </p:cBhvr>
                                      <p:to>
                                        <p:strVal val="solid"/>
                                      </p:to>
                                    </p:set>
                                    <p:set>
                                      <p:cBhvr>
                                        <p:cTn id="62" dur="1000" fill="hold"/>
                                        <p:tgtEl>
                                          <p:spTgt spid="45"/>
                                        </p:tgtEl>
                                        <p:attrNameLst>
                                          <p:attrName>fill.on</p:attrName>
                                        </p:attrNameLst>
                                      </p:cBhvr>
                                      <p:to>
                                        <p:strVal val="true"/>
                                      </p:to>
                                    </p:set>
                                  </p:childTnLst>
                                </p:cTn>
                              </p:par>
                            </p:childTnLst>
                          </p:cTn>
                        </p:par>
                        <p:par>
                          <p:cTn id="63" fill="hold">
                            <p:stCondLst>
                              <p:cond delay="18000"/>
                            </p:stCondLst>
                            <p:childTnLst>
                              <p:par>
                                <p:cTn id="64" presetID="1" presetClass="emph" presetSubtype="2" fill="hold" nodeType="afterEffect">
                                  <p:stCondLst>
                                    <p:cond delay="0"/>
                                  </p:stCondLst>
                                  <p:childTnLst>
                                    <p:animClr clrSpc="rgb" dir="cw">
                                      <p:cBhvr>
                                        <p:cTn id="65" dur="1000" fill="hold"/>
                                        <p:tgtEl>
                                          <p:spTgt spid="44"/>
                                        </p:tgtEl>
                                        <p:attrNameLst>
                                          <p:attrName>fillcolor</p:attrName>
                                        </p:attrNameLst>
                                      </p:cBhvr>
                                      <p:to>
                                        <a:srgbClr val="FF3300"/>
                                      </p:to>
                                    </p:animClr>
                                    <p:set>
                                      <p:cBhvr>
                                        <p:cTn id="66" dur="1000" fill="hold"/>
                                        <p:tgtEl>
                                          <p:spTgt spid="44"/>
                                        </p:tgtEl>
                                        <p:attrNameLst>
                                          <p:attrName>fill.type</p:attrName>
                                        </p:attrNameLst>
                                      </p:cBhvr>
                                      <p:to>
                                        <p:strVal val="solid"/>
                                      </p:to>
                                    </p:set>
                                    <p:set>
                                      <p:cBhvr>
                                        <p:cTn id="67" dur="1000" fill="hold"/>
                                        <p:tgtEl>
                                          <p:spTgt spid="44"/>
                                        </p:tgtEl>
                                        <p:attrNameLst>
                                          <p:attrName>fill.on</p:attrName>
                                        </p:attrNameLst>
                                      </p:cBhvr>
                                      <p:to>
                                        <p:strVal val="true"/>
                                      </p:to>
                                    </p:set>
                                  </p:childTnLst>
                                </p:cTn>
                              </p:par>
                            </p:childTnLst>
                          </p:cTn>
                        </p:par>
                        <p:par>
                          <p:cTn id="68" fill="hold">
                            <p:stCondLst>
                              <p:cond delay="19000"/>
                            </p:stCondLst>
                            <p:childTnLst>
                              <p:par>
                                <p:cTn id="69" presetID="1" presetClass="emph" presetSubtype="2" fill="hold" nodeType="afterEffect">
                                  <p:stCondLst>
                                    <p:cond delay="0"/>
                                  </p:stCondLst>
                                  <p:childTnLst>
                                    <p:animClr clrSpc="rgb" dir="cw">
                                      <p:cBhvr>
                                        <p:cTn id="70" dur="1000" fill="hold"/>
                                        <p:tgtEl>
                                          <p:spTgt spid="43"/>
                                        </p:tgtEl>
                                        <p:attrNameLst>
                                          <p:attrName>fillcolor</p:attrName>
                                        </p:attrNameLst>
                                      </p:cBhvr>
                                      <p:to>
                                        <a:srgbClr val="FF3300"/>
                                      </p:to>
                                    </p:animClr>
                                    <p:set>
                                      <p:cBhvr>
                                        <p:cTn id="71" dur="1000" fill="hold"/>
                                        <p:tgtEl>
                                          <p:spTgt spid="43"/>
                                        </p:tgtEl>
                                        <p:attrNameLst>
                                          <p:attrName>fill.type</p:attrName>
                                        </p:attrNameLst>
                                      </p:cBhvr>
                                      <p:to>
                                        <p:strVal val="solid"/>
                                      </p:to>
                                    </p:set>
                                    <p:set>
                                      <p:cBhvr>
                                        <p:cTn id="72" dur="1000" fill="hold"/>
                                        <p:tgtEl>
                                          <p:spTgt spid="43"/>
                                        </p:tgtEl>
                                        <p:attrNameLst>
                                          <p:attrName>fill.on</p:attrName>
                                        </p:attrNameLst>
                                      </p:cBhvr>
                                      <p:to>
                                        <p:strVal val="true"/>
                                      </p:to>
                                    </p:set>
                                  </p:childTnLst>
                                </p:cTn>
                              </p:par>
                            </p:childTnLst>
                          </p:cTn>
                        </p:par>
                        <p:par>
                          <p:cTn id="73" fill="hold">
                            <p:stCondLst>
                              <p:cond delay="20000"/>
                            </p:stCondLst>
                            <p:childTnLst>
                              <p:par>
                                <p:cTn id="74" presetID="1" presetClass="emph" presetSubtype="2" fill="hold" nodeType="afterEffect">
                                  <p:stCondLst>
                                    <p:cond delay="0"/>
                                  </p:stCondLst>
                                  <p:childTnLst>
                                    <p:animClr clrSpc="rgb" dir="cw">
                                      <p:cBhvr>
                                        <p:cTn id="75" dur="1000" fill="hold"/>
                                        <p:tgtEl>
                                          <p:spTgt spid="42"/>
                                        </p:tgtEl>
                                        <p:attrNameLst>
                                          <p:attrName>fillcolor</p:attrName>
                                        </p:attrNameLst>
                                      </p:cBhvr>
                                      <p:to>
                                        <a:srgbClr val="FF3300"/>
                                      </p:to>
                                    </p:animClr>
                                    <p:set>
                                      <p:cBhvr>
                                        <p:cTn id="76" dur="1000" fill="hold"/>
                                        <p:tgtEl>
                                          <p:spTgt spid="42"/>
                                        </p:tgtEl>
                                        <p:attrNameLst>
                                          <p:attrName>fill.type</p:attrName>
                                        </p:attrNameLst>
                                      </p:cBhvr>
                                      <p:to>
                                        <p:strVal val="solid"/>
                                      </p:to>
                                    </p:set>
                                    <p:set>
                                      <p:cBhvr>
                                        <p:cTn id="77" dur="1000" fill="hold"/>
                                        <p:tgtEl>
                                          <p:spTgt spid="42"/>
                                        </p:tgtEl>
                                        <p:attrNameLst>
                                          <p:attrName>fill.on</p:attrName>
                                        </p:attrNameLst>
                                      </p:cBhvr>
                                      <p:to>
                                        <p:strVal val="true"/>
                                      </p:to>
                                    </p:set>
                                  </p:childTnLst>
                                </p:cTn>
                              </p:par>
                            </p:childTnLst>
                          </p:cTn>
                        </p:par>
                        <p:par>
                          <p:cTn id="78" fill="hold">
                            <p:stCondLst>
                              <p:cond delay="21000"/>
                            </p:stCondLst>
                            <p:childTnLst>
                              <p:par>
                                <p:cTn id="79" presetID="1" presetClass="emph" presetSubtype="2" fill="hold" nodeType="afterEffect">
                                  <p:stCondLst>
                                    <p:cond delay="0"/>
                                  </p:stCondLst>
                                  <p:childTnLst>
                                    <p:animClr clrSpc="rgb" dir="cw">
                                      <p:cBhvr>
                                        <p:cTn id="80" dur="1000" fill="hold"/>
                                        <p:tgtEl>
                                          <p:spTgt spid="41"/>
                                        </p:tgtEl>
                                        <p:attrNameLst>
                                          <p:attrName>fillcolor</p:attrName>
                                        </p:attrNameLst>
                                      </p:cBhvr>
                                      <p:to>
                                        <a:srgbClr val="FF3300"/>
                                      </p:to>
                                    </p:animClr>
                                    <p:set>
                                      <p:cBhvr>
                                        <p:cTn id="81" dur="1000" fill="hold"/>
                                        <p:tgtEl>
                                          <p:spTgt spid="41"/>
                                        </p:tgtEl>
                                        <p:attrNameLst>
                                          <p:attrName>fill.type</p:attrName>
                                        </p:attrNameLst>
                                      </p:cBhvr>
                                      <p:to>
                                        <p:strVal val="solid"/>
                                      </p:to>
                                    </p:set>
                                    <p:set>
                                      <p:cBhvr>
                                        <p:cTn id="82" dur="1000" fill="hold"/>
                                        <p:tgtEl>
                                          <p:spTgt spid="41"/>
                                        </p:tgtEl>
                                        <p:attrNameLst>
                                          <p:attrName>fill.on</p:attrName>
                                        </p:attrNameLst>
                                      </p:cBhvr>
                                      <p:to>
                                        <p:strVal val="true"/>
                                      </p:to>
                                    </p:set>
                                  </p:childTnLst>
                                </p:cTn>
                              </p:par>
                            </p:childTnLst>
                          </p:cTn>
                        </p:par>
                        <p:par>
                          <p:cTn id="83" fill="hold">
                            <p:stCondLst>
                              <p:cond delay="22000"/>
                            </p:stCondLst>
                            <p:childTnLst>
                              <p:par>
                                <p:cTn id="84" presetID="1" presetClass="emph" presetSubtype="2" fill="hold" nodeType="afterEffect">
                                  <p:stCondLst>
                                    <p:cond delay="0"/>
                                  </p:stCondLst>
                                  <p:childTnLst>
                                    <p:animClr clrSpc="rgb" dir="cw">
                                      <p:cBhvr>
                                        <p:cTn id="85" dur="1000" fill="hold"/>
                                        <p:tgtEl>
                                          <p:spTgt spid="40"/>
                                        </p:tgtEl>
                                        <p:attrNameLst>
                                          <p:attrName>fillcolor</p:attrName>
                                        </p:attrNameLst>
                                      </p:cBhvr>
                                      <p:to>
                                        <a:srgbClr val="FF3300"/>
                                      </p:to>
                                    </p:animClr>
                                    <p:set>
                                      <p:cBhvr>
                                        <p:cTn id="86" dur="1000" fill="hold"/>
                                        <p:tgtEl>
                                          <p:spTgt spid="40"/>
                                        </p:tgtEl>
                                        <p:attrNameLst>
                                          <p:attrName>fill.type</p:attrName>
                                        </p:attrNameLst>
                                      </p:cBhvr>
                                      <p:to>
                                        <p:strVal val="solid"/>
                                      </p:to>
                                    </p:set>
                                    <p:set>
                                      <p:cBhvr>
                                        <p:cTn id="87" dur="1000" fill="hold"/>
                                        <p:tgtEl>
                                          <p:spTgt spid="40"/>
                                        </p:tgtEl>
                                        <p:attrNameLst>
                                          <p:attrName>fill.on</p:attrName>
                                        </p:attrNameLst>
                                      </p:cBhvr>
                                      <p:to>
                                        <p:strVal val="true"/>
                                      </p:to>
                                    </p:set>
                                  </p:childTnLst>
                                </p:cTn>
                              </p:par>
                            </p:childTnLst>
                          </p:cTn>
                        </p:par>
                        <p:par>
                          <p:cTn id="88" fill="hold">
                            <p:stCondLst>
                              <p:cond delay="23000"/>
                            </p:stCondLst>
                            <p:childTnLst>
                              <p:par>
                                <p:cTn id="89" presetID="1" presetClass="emph" presetSubtype="2" fill="hold" nodeType="afterEffect">
                                  <p:stCondLst>
                                    <p:cond delay="0"/>
                                  </p:stCondLst>
                                  <p:childTnLst>
                                    <p:animClr clrSpc="rgb" dir="cw">
                                      <p:cBhvr>
                                        <p:cTn id="90" dur="1000" fill="hold"/>
                                        <p:tgtEl>
                                          <p:spTgt spid="39"/>
                                        </p:tgtEl>
                                        <p:attrNameLst>
                                          <p:attrName>fillcolor</p:attrName>
                                        </p:attrNameLst>
                                      </p:cBhvr>
                                      <p:to>
                                        <a:srgbClr val="FF3300"/>
                                      </p:to>
                                    </p:animClr>
                                    <p:set>
                                      <p:cBhvr>
                                        <p:cTn id="91" dur="1000" fill="hold"/>
                                        <p:tgtEl>
                                          <p:spTgt spid="39"/>
                                        </p:tgtEl>
                                        <p:attrNameLst>
                                          <p:attrName>fill.type</p:attrName>
                                        </p:attrNameLst>
                                      </p:cBhvr>
                                      <p:to>
                                        <p:strVal val="solid"/>
                                      </p:to>
                                    </p:set>
                                    <p:set>
                                      <p:cBhvr>
                                        <p:cTn id="92" dur="1000" fill="hold"/>
                                        <p:tgtEl>
                                          <p:spTgt spid="39"/>
                                        </p:tgtEl>
                                        <p:attrNameLst>
                                          <p:attrName>fill.on</p:attrName>
                                        </p:attrNameLst>
                                      </p:cBhvr>
                                      <p:to>
                                        <p:strVal val="true"/>
                                      </p:to>
                                    </p:set>
                                  </p:childTnLst>
                                </p:cTn>
                              </p:par>
                            </p:childTnLst>
                          </p:cTn>
                        </p:par>
                        <p:par>
                          <p:cTn id="93" fill="hold">
                            <p:stCondLst>
                              <p:cond delay="24000"/>
                            </p:stCondLst>
                            <p:childTnLst>
                              <p:par>
                                <p:cTn id="94" presetID="1" presetClass="emph" presetSubtype="2" fill="hold" nodeType="afterEffect">
                                  <p:stCondLst>
                                    <p:cond delay="0"/>
                                  </p:stCondLst>
                                  <p:childTnLst>
                                    <p:animClr clrSpc="rgb" dir="cw">
                                      <p:cBhvr>
                                        <p:cTn id="95" dur="1000" fill="hold"/>
                                        <p:tgtEl>
                                          <p:spTgt spid="38"/>
                                        </p:tgtEl>
                                        <p:attrNameLst>
                                          <p:attrName>fillcolor</p:attrName>
                                        </p:attrNameLst>
                                      </p:cBhvr>
                                      <p:to>
                                        <a:srgbClr val="FF3300"/>
                                      </p:to>
                                    </p:animClr>
                                    <p:set>
                                      <p:cBhvr>
                                        <p:cTn id="96" dur="1000" fill="hold"/>
                                        <p:tgtEl>
                                          <p:spTgt spid="38"/>
                                        </p:tgtEl>
                                        <p:attrNameLst>
                                          <p:attrName>fill.type</p:attrName>
                                        </p:attrNameLst>
                                      </p:cBhvr>
                                      <p:to>
                                        <p:strVal val="solid"/>
                                      </p:to>
                                    </p:set>
                                    <p:set>
                                      <p:cBhvr>
                                        <p:cTn id="97" dur="1000" fill="hold"/>
                                        <p:tgtEl>
                                          <p:spTgt spid="38"/>
                                        </p:tgtEl>
                                        <p:attrNameLst>
                                          <p:attrName>fill.on</p:attrName>
                                        </p:attrNameLst>
                                      </p:cBhvr>
                                      <p:to>
                                        <p:strVal val="true"/>
                                      </p:to>
                                    </p:set>
                                  </p:childTnLst>
                                </p:cTn>
                              </p:par>
                            </p:childTnLst>
                          </p:cTn>
                        </p:par>
                        <p:par>
                          <p:cTn id="98" fill="hold">
                            <p:stCondLst>
                              <p:cond delay="25000"/>
                            </p:stCondLst>
                            <p:childTnLst>
                              <p:par>
                                <p:cTn id="99" presetID="1" presetClass="emph" presetSubtype="2" fill="hold" nodeType="afterEffect">
                                  <p:stCondLst>
                                    <p:cond delay="0"/>
                                  </p:stCondLst>
                                  <p:childTnLst>
                                    <p:animClr clrSpc="rgb" dir="cw">
                                      <p:cBhvr>
                                        <p:cTn id="100" dur="1000" fill="hold"/>
                                        <p:tgtEl>
                                          <p:spTgt spid="37"/>
                                        </p:tgtEl>
                                        <p:attrNameLst>
                                          <p:attrName>fillcolor</p:attrName>
                                        </p:attrNameLst>
                                      </p:cBhvr>
                                      <p:to>
                                        <a:srgbClr val="FF3300"/>
                                      </p:to>
                                    </p:animClr>
                                    <p:set>
                                      <p:cBhvr>
                                        <p:cTn id="101" dur="1000" fill="hold"/>
                                        <p:tgtEl>
                                          <p:spTgt spid="37"/>
                                        </p:tgtEl>
                                        <p:attrNameLst>
                                          <p:attrName>fill.type</p:attrName>
                                        </p:attrNameLst>
                                      </p:cBhvr>
                                      <p:to>
                                        <p:strVal val="solid"/>
                                      </p:to>
                                    </p:set>
                                    <p:set>
                                      <p:cBhvr>
                                        <p:cTn id="102" dur="1000" fill="hold"/>
                                        <p:tgtEl>
                                          <p:spTgt spid="37"/>
                                        </p:tgtEl>
                                        <p:attrNameLst>
                                          <p:attrName>fill.on</p:attrName>
                                        </p:attrNameLst>
                                      </p:cBhvr>
                                      <p:to>
                                        <p:strVal val="true"/>
                                      </p:to>
                                    </p:set>
                                  </p:childTnLst>
                                </p:cTn>
                              </p:par>
                            </p:childTnLst>
                          </p:cTn>
                        </p:par>
                        <p:par>
                          <p:cTn id="103" fill="hold">
                            <p:stCondLst>
                              <p:cond delay="26000"/>
                            </p:stCondLst>
                            <p:childTnLst>
                              <p:par>
                                <p:cTn id="104" presetID="1" presetClass="emph" presetSubtype="2" fill="hold" nodeType="afterEffect">
                                  <p:stCondLst>
                                    <p:cond delay="0"/>
                                  </p:stCondLst>
                                  <p:childTnLst>
                                    <p:animClr clrSpc="rgb" dir="cw">
                                      <p:cBhvr>
                                        <p:cTn id="105" dur="1000" fill="hold"/>
                                        <p:tgtEl>
                                          <p:spTgt spid="36"/>
                                        </p:tgtEl>
                                        <p:attrNameLst>
                                          <p:attrName>fillcolor</p:attrName>
                                        </p:attrNameLst>
                                      </p:cBhvr>
                                      <p:to>
                                        <a:srgbClr val="FF3300"/>
                                      </p:to>
                                    </p:animClr>
                                    <p:set>
                                      <p:cBhvr>
                                        <p:cTn id="106" dur="1000" fill="hold"/>
                                        <p:tgtEl>
                                          <p:spTgt spid="36"/>
                                        </p:tgtEl>
                                        <p:attrNameLst>
                                          <p:attrName>fill.type</p:attrName>
                                        </p:attrNameLst>
                                      </p:cBhvr>
                                      <p:to>
                                        <p:strVal val="solid"/>
                                      </p:to>
                                    </p:set>
                                    <p:set>
                                      <p:cBhvr>
                                        <p:cTn id="107" dur="1000" fill="hold"/>
                                        <p:tgtEl>
                                          <p:spTgt spid="36"/>
                                        </p:tgtEl>
                                        <p:attrNameLst>
                                          <p:attrName>fill.on</p:attrName>
                                        </p:attrNameLst>
                                      </p:cBhvr>
                                      <p:to>
                                        <p:strVal val="true"/>
                                      </p:to>
                                    </p:set>
                                  </p:childTnLst>
                                </p:cTn>
                              </p:par>
                            </p:childTnLst>
                          </p:cTn>
                        </p:par>
                        <p:par>
                          <p:cTn id="108" fill="hold">
                            <p:stCondLst>
                              <p:cond delay="27000"/>
                            </p:stCondLst>
                            <p:childTnLst>
                              <p:par>
                                <p:cTn id="109" presetID="1" presetClass="emph" presetSubtype="2" fill="hold" nodeType="afterEffect">
                                  <p:stCondLst>
                                    <p:cond delay="0"/>
                                  </p:stCondLst>
                                  <p:childTnLst>
                                    <p:animClr clrSpc="rgb" dir="cw">
                                      <p:cBhvr>
                                        <p:cTn id="110" dur="1000" fill="hold"/>
                                        <p:tgtEl>
                                          <p:spTgt spid="35"/>
                                        </p:tgtEl>
                                        <p:attrNameLst>
                                          <p:attrName>fillcolor</p:attrName>
                                        </p:attrNameLst>
                                      </p:cBhvr>
                                      <p:to>
                                        <a:srgbClr val="FF3300"/>
                                      </p:to>
                                    </p:animClr>
                                    <p:set>
                                      <p:cBhvr>
                                        <p:cTn id="111" dur="1000" fill="hold"/>
                                        <p:tgtEl>
                                          <p:spTgt spid="35"/>
                                        </p:tgtEl>
                                        <p:attrNameLst>
                                          <p:attrName>fill.type</p:attrName>
                                        </p:attrNameLst>
                                      </p:cBhvr>
                                      <p:to>
                                        <p:strVal val="solid"/>
                                      </p:to>
                                    </p:set>
                                    <p:set>
                                      <p:cBhvr>
                                        <p:cTn id="112" dur="1000" fill="hold"/>
                                        <p:tgtEl>
                                          <p:spTgt spid="35"/>
                                        </p:tgtEl>
                                        <p:attrNameLst>
                                          <p:attrName>fill.on</p:attrName>
                                        </p:attrNameLst>
                                      </p:cBhvr>
                                      <p:to>
                                        <p:strVal val="true"/>
                                      </p:to>
                                    </p:set>
                                  </p:childTnLst>
                                </p:cTn>
                              </p:par>
                            </p:childTnLst>
                          </p:cTn>
                        </p:par>
                        <p:par>
                          <p:cTn id="113" fill="hold">
                            <p:stCondLst>
                              <p:cond delay="28000"/>
                            </p:stCondLst>
                            <p:childTnLst>
                              <p:par>
                                <p:cTn id="114" presetID="1" presetClass="emph" presetSubtype="2" fill="hold" nodeType="afterEffect">
                                  <p:stCondLst>
                                    <p:cond delay="0"/>
                                  </p:stCondLst>
                                  <p:childTnLst>
                                    <p:animClr clrSpc="rgb" dir="cw">
                                      <p:cBhvr>
                                        <p:cTn id="115" dur="1000" fill="hold"/>
                                        <p:tgtEl>
                                          <p:spTgt spid="34"/>
                                        </p:tgtEl>
                                        <p:attrNameLst>
                                          <p:attrName>fillcolor</p:attrName>
                                        </p:attrNameLst>
                                      </p:cBhvr>
                                      <p:to>
                                        <a:srgbClr val="FF3300"/>
                                      </p:to>
                                    </p:animClr>
                                    <p:set>
                                      <p:cBhvr>
                                        <p:cTn id="116" dur="1000" fill="hold"/>
                                        <p:tgtEl>
                                          <p:spTgt spid="34"/>
                                        </p:tgtEl>
                                        <p:attrNameLst>
                                          <p:attrName>fill.type</p:attrName>
                                        </p:attrNameLst>
                                      </p:cBhvr>
                                      <p:to>
                                        <p:strVal val="solid"/>
                                      </p:to>
                                    </p:set>
                                    <p:set>
                                      <p:cBhvr>
                                        <p:cTn id="117" dur="1000" fill="hold"/>
                                        <p:tgtEl>
                                          <p:spTgt spid="34"/>
                                        </p:tgtEl>
                                        <p:attrNameLst>
                                          <p:attrName>fill.on</p:attrName>
                                        </p:attrNameLst>
                                      </p:cBhvr>
                                      <p:to>
                                        <p:strVal val="true"/>
                                      </p:to>
                                    </p:set>
                                  </p:childTnLst>
                                </p:cTn>
                              </p:par>
                            </p:childTnLst>
                          </p:cTn>
                        </p:par>
                        <p:par>
                          <p:cTn id="118" fill="hold">
                            <p:stCondLst>
                              <p:cond delay="29000"/>
                            </p:stCondLst>
                            <p:childTnLst>
                              <p:par>
                                <p:cTn id="119" presetID="1" presetClass="emph" presetSubtype="2" fill="hold" nodeType="afterEffect">
                                  <p:stCondLst>
                                    <p:cond delay="0"/>
                                  </p:stCondLst>
                                  <p:childTnLst>
                                    <p:animClr clrSpc="rgb" dir="cw">
                                      <p:cBhvr>
                                        <p:cTn id="120" dur="1000" fill="hold"/>
                                        <p:tgtEl>
                                          <p:spTgt spid="33"/>
                                        </p:tgtEl>
                                        <p:attrNameLst>
                                          <p:attrName>fillcolor</p:attrName>
                                        </p:attrNameLst>
                                      </p:cBhvr>
                                      <p:to>
                                        <a:srgbClr val="FF3300"/>
                                      </p:to>
                                    </p:animClr>
                                    <p:set>
                                      <p:cBhvr>
                                        <p:cTn id="121" dur="1000" fill="hold"/>
                                        <p:tgtEl>
                                          <p:spTgt spid="33"/>
                                        </p:tgtEl>
                                        <p:attrNameLst>
                                          <p:attrName>fill.type</p:attrName>
                                        </p:attrNameLst>
                                      </p:cBhvr>
                                      <p:to>
                                        <p:strVal val="solid"/>
                                      </p:to>
                                    </p:set>
                                    <p:set>
                                      <p:cBhvr>
                                        <p:cTn id="122" dur="1000" fill="hold"/>
                                        <p:tgtEl>
                                          <p:spTgt spid="33"/>
                                        </p:tgtEl>
                                        <p:attrNameLst>
                                          <p:attrName>fill.on</p:attrName>
                                        </p:attrNameLst>
                                      </p:cBhvr>
                                      <p:to>
                                        <p:strVal val="true"/>
                                      </p:to>
                                    </p:set>
                                  </p:childTnLst>
                                </p:cTn>
                              </p:par>
                            </p:childTnLst>
                          </p:cTn>
                        </p:par>
                        <p:par>
                          <p:cTn id="123" fill="hold">
                            <p:stCondLst>
                              <p:cond delay="30000"/>
                            </p:stCondLst>
                            <p:childTnLst>
                              <p:par>
                                <p:cTn id="124" presetID="1" presetClass="emph" presetSubtype="2" fill="hold" nodeType="afterEffect">
                                  <p:stCondLst>
                                    <p:cond delay="0"/>
                                  </p:stCondLst>
                                  <p:childTnLst>
                                    <p:animClr clrSpc="rgb" dir="cw">
                                      <p:cBhvr>
                                        <p:cTn id="125" dur="1000" fill="hold"/>
                                        <p:tgtEl>
                                          <p:spTgt spid="32"/>
                                        </p:tgtEl>
                                        <p:attrNameLst>
                                          <p:attrName>fillcolor</p:attrName>
                                        </p:attrNameLst>
                                      </p:cBhvr>
                                      <p:to>
                                        <a:srgbClr val="FF3300"/>
                                      </p:to>
                                    </p:animClr>
                                    <p:set>
                                      <p:cBhvr>
                                        <p:cTn id="126" dur="1000" fill="hold"/>
                                        <p:tgtEl>
                                          <p:spTgt spid="32"/>
                                        </p:tgtEl>
                                        <p:attrNameLst>
                                          <p:attrName>fill.type</p:attrName>
                                        </p:attrNameLst>
                                      </p:cBhvr>
                                      <p:to>
                                        <p:strVal val="solid"/>
                                      </p:to>
                                    </p:set>
                                    <p:set>
                                      <p:cBhvr>
                                        <p:cTn id="127" dur="1000" fill="hold"/>
                                        <p:tgtEl>
                                          <p:spTgt spid="32"/>
                                        </p:tgtEl>
                                        <p:attrNameLst>
                                          <p:attrName>fill.on</p:attrName>
                                        </p:attrNameLst>
                                      </p:cBhvr>
                                      <p:to>
                                        <p:strVal val="true"/>
                                      </p:to>
                                    </p:set>
                                  </p:childTnLst>
                                </p:cTn>
                              </p:par>
                            </p:childTnLst>
                          </p:cTn>
                        </p:par>
                        <p:par>
                          <p:cTn id="128" fill="hold">
                            <p:stCondLst>
                              <p:cond delay="31000"/>
                            </p:stCondLst>
                            <p:childTnLst>
                              <p:par>
                                <p:cTn id="129" presetID="1" presetClass="emph" presetSubtype="2" fill="hold" nodeType="afterEffect">
                                  <p:stCondLst>
                                    <p:cond delay="0"/>
                                  </p:stCondLst>
                                  <p:childTnLst>
                                    <p:animClr clrSpc="rgb" dir="cw">
                                      <p:cBhvr>
                                        <p:cTn id="130" dur="1000" fill="hold"/>
                                        <p:tgtEl>
                                          <p:spTgt spid="31"/>
                                        </p:tgtEl>
                                        <p:attrNameLst>
                                          <p:attrName>fillcolor</p:attrName>
                                        </p:attrNameLst>
                                      </p:cBhvr>
                                      <p:to>
                                        <a:srgbClr val="FF3300"/>
                                      </p:to>
                                    </p:animClr>
                                    <p:set>
                                      <p:cBhvr>
                                        <p:cTn id="131" dur="1000" fill="hold"/>
                                        <p:tgtEl>
                                          <p:spTgt spid="31"/>
                                        </p:tgtEl>
                                        <p:attrNameLst>
                                          <p:attrName>fill.type</p:attrName>
                                        </p:attrNameLst>
                                      </p:cBhvr>
                                      <p:to>
                                        <p:strVal val="solid"/>
                                      </p:to>
                                    </p:set>
                                    <p:set>
                                      <p:cBhvr>
                                        <p:cTn id="132" dur="1000" fill="hold"/>
                                        <p:tgtEl>
                                          <p:spTgt spid="31"/>
                                        </p:tgtEl>
                                        <p:attrNameLst>
                                          <p:attrName>fill.on</p:attrName>
                                        </p:attrNameLst>
                                      </p:cBhvr>
                                      <p:to>
                                        <p:strVal val="true"/>
                                      </p:to>
                                    </p:set>
                                  </p:childTnLst>
                                </p:cTn>
                              </p:par>
                            </p:childTnLst>
                          </p:cTn>
                        </p:par>
                        <p:par>
                          <p:cTn id="133" fill="hold">
                            <p:stCondLst>
                              <p:cond delay="32000"/>
                            </p:stCondLst>
                            <p:childTnLst>
                              <p:par>
                                <p:cTn id="134" presetID="1" presetClass="emph" presetSubtype="2" fill="hold" nodeType="afterEffect">
                                  <p:stCondLst>
                                    <p:cond delay="0"/>
                                  </p:stCondLst>
                                  <p:childTnLst>
                                    <p:animClr clrSpc="rgb" dir="cw">
                                      <p:cBhvr>
                                        <p:cTn id="135" dur="1000" fill="hold"/>
                                        <p:tgtEl>
                                          <p:spTgt spid="30"/>
                                        </p:tgtEl>
                                        <p:attrNameLst>
                                          <p:attrName>fillcolor</p:attrName>
                                        </p:attrNameLst>
                                      </p:cBhvr>
                                      <p:to>
                                        <a:srgbClr val="FF3300"/>
                                      </p:to>
                                    </p:animClr>
                                    <p:set>
                                      <p:cBhvr>
                                        <p:cTn id="136" dur="1000" fill="hold"/>
                                        <p:tgtEl>
                                          <p:spTgt spid="30"/>
                                        </p:tgtEl>
                                        <p:attrNameLst>
                                          <p:attrName>fill.type</p:attrName>
                                        </p:attrNameLst>
                                      </p:cBhvr>
                                      <p:to>
                                        <p:strVal val="solid"/>
                                      </p:to>
                                    </p:set>
                                    <p:set>
                                      <p:cBhvr>
                                        <p:cTn id="137" dur="1000" fill="hold"/>
                                        <p:tgtEl>
                                          <p:spTgt spid="30"/>
                                        </p:tgtEl>
                                        <p:attrNameLst>
                                          <p:attrName>fill.on</p:attrName>
                                        </p:attrNameLst>
                                      </p:cBhvr>
                                      <p:to>
                                        <p:strVal val="true"/>
                                      </p:to>
                                    </p:set>
                                  </p:childTnLst>
                                </p:cTn>
                              </p:par>
                            </p:childTnLst>
                          </p:cTn>
                        </p:par>
                        <p:par>
                          <p:cTn id="138" fill="hold">
                            <p:stCondLst>
                              <p:cond delay="33000"/>
                            </p:stCondLst>
                            <p:childTnLst>
                              <p:par>
                                <p:cTn id="139" presetID="1" presetClass="emph" presetSubtype="2" accel="50000" fill="hold" nodeType="afterEffect">
                                  <p:stCondLst>
                                    <p:cond delay="0"/>
                                  </p:stCondLst>
                                  <p:childTnLst>
                                    <p:animClr clrSpc="rgb" dir="cw">
                                      <p:cBhvr>
                                        <p:cTn id="140" dur="1000" fill="hold"/>
                                        <p:tgtEl>
                                          <p:spTgt spid="29"/>
                                        </p:tgtEl>
                                        <p:attrNameLst>
                                          <p:attrName>fillcolor</p:attrName>
                                        </p:attrNameLst>
                                      </p:cBhvr>
                                      <p:to>
                                        <a:srgbClr val="FF3300"/>
                                      </p:to>
                                    </p:animClr>
                                    <p:set>
                                      <p:cBhvr>
                                        <p:cTn id="141" dur="1000" fill="hold"/>
                                        <p:tgtEl>
                                          <p:spTgt spid="29"/>
                                        </p:tgtEl>
                                        <p:attrNameLst>
                                          <p:attrName>fill.type</p:attrName>
                                        </p:attrNameLst>
                                      </p:cBhvr>
                                      <p:to>
                                        <p:strVal val="solid"/>
                                      </p:to>
                                    </p:set>
                                    <p:set>
                                      <p:cBhvr>
                                        <p:cTn id="142" dur="1000" fill="hold"/>
                                        <p:tgtEl>
                                          <p:spTgt spid="29"/>
                                        </p:tgtEl>
                                        <p:attrNameLst>
                                          <p:attrName>fill.on</p:attrName>
                                        </p:attrNameLst>
                                      </p:cBhvr>
                                      <p:to>
                                        <p:strVal val="true"/>
                                      </p:to>
                                    </p:set>
                                  </p:childTnLst>
                                </p:cTn>
                              </p:par>
                            </p:childTnLst>
                          </p:cTn>
                        </p:par>
                        <p:par>
                          <p:cTn id="143" fill="hold">
                            <p:stCondLst>
                              <p:cond delay="34000"/>
                            </p:stCondLst>
                            <p:childTnLst>
                              <p:par>
                                <p:cTn id="144" presetID="1" presetClass="emph" presetSubtype="2" fill="hold" nodeType="afterEffect">
                                  <p:stCondLst>
                                    <p:cond delay="0"/>
                                  </p:stCondLst>
                                  <p:childTnLst>
                                    <p:animClr clrSpc="rgb" dir="cw">
                                      <p:cBhvr>
                                        <p:cTn id="145" dur="1000" fill="hold"/>
                                        <p:tgtEl>
                                          <p:spTgt spid="28"/>
                                        </p:tgtEl>
                                        <p:attrNameLst>
                                          <p:attrName>fillcolor</p:attrName>
                                        </p:attrNameLst>
                                      </p:cBhvr>
                                      <p:to>
                                        <a:srgbClr val="FF3300"/>
                                      </p:to>
                                    </p:animClr>
                                    <p:set>
                                      <p:cBhvr>
                                        <p:cTn id="146" dur="1000" fill="hold"/>
                                        <p:tgtEl>
                                          <p:spTgt spid="28"/>
                                        </p:tgtEl>
                                        <p:attrNameLst>
                                          <p:attrName>fill.type</p:attrName>
                                        </p:attrNameLst>
                                      </p:cBhvr>
                                      <p:to>
                                        <p:strVal val="solid"/>
                                      </p:to>
                                    </p:set>
                                    <p:set>
                                      <p:cBhvr>
                                        <p:cTn id="147" dur="1000" fill="hold"/>
                                        <p:tgtEl>
                                          <p:spTgt spid="28"/>
                                        </p:tgtEl>
                                        <p:attrNameLst>
                                          <p:attrName>fill.on</p:attrName>
                                        </p:attrNameLst>
                                      </p:cBhvr>
                                      <p:to>
                                        <p:strVal val="true"/>
                                      </p:to>
                                    </p:set>
                                  </p:childTnLst>
                                </p:cTn>
                              </p:par>
                            </p:childTnLst>
                          </p:cTn>
                        </p:par>
                        <p:par>
                          <p:cTn id="148" fill="hold">
                            <p:stCondLst>
                              <p:cond delay="35000"/>
                            </p:stCondLst>
                            <p:childTnLst>
                              <p:par>
                                <p:cTn id="149" presetID="1" presetClass="emph" presetSubtype="2" fill="hold" nodeType="afterEffect">
                                  <p:stCondLst>
                                    <p:cond delay="0"/>
                                  </p:stCondLst>
                                  <p:childTnLst>
                                    <p:animClr clrSpc="rgb" dir="cw">
                                      <p:cBhvr>
                                        <p:cTn id="150" dur="1000" fill="hold"/>
                                        <p:tgtEl>
                                          <p:spTgt spid="21"/>
                                        </p:tgtEl>
                                        <p:attrNameLst>
                                          <p:attrName>fillcolor</p:attrName>
                                        </p:attrNameLst>
                                      </p:cBhvr>
                                      <p:to>
                                        <a:srgbClr val="FF3300"/>
                                      </p:to>
                                    </p:animClr>
                                    <p:set>
                                      <p:cBhvr>
                                        <p:cTn id="151" dur="1000" fill="hold"/>
                                        <p:tgtEl>
                                          <p:spTgt spid="21"/>
                                        </p:tgtEl>
                                        <p:attrNameLst>
                                          <p:attrName>fill.type</p:attrName>
                                        </p:attrNameLst>
                                      </p:cBhvr>
                                      <p:to>
                                        <p:strVal val="solid"/>
                                      </p:to>
                                    </p:set>
                                    <p:set>
                                      <p:cBhvr>
                                        <p:cTn id="152" dur="1000" fill="hold"/>
                                        <p:tgtEl>
                                          <p:spTgt spid="21"/>
                                        </p:tgtEl>
                                        <p:attrNameLst>
                                          <p:attrName>fill.on</p:attrName>
                                        </p:attrNameLst>
                                      </p:cBhvr>
                                      <p:to>
                                        <p:strVal val="true"/>
                                      </p:to>
                                    </p:set>
                                  </p:childTnLst>
                                </p:cTn>
                              </p:par>
                            </p:childTnLst>
                          </p:cTn>
                        </p:par>
                        <p:par>
                          <p:cTn id="153" fill="hold">
                            <p:stCondLst>
                              <p:cond delay="36000"/>
                            </p:stCondLst>
                            <p:childTnLst>
                              <p:par>
                                <p:cTn id="154" presetID="6" presetClass="emph" presetSubtype="0" fill="hold" nodeType="afterEffect">
                                  <p:stCondLst>
                                    <p:cond delay="0"/>
                                  </p:stCondLst>
                                  <p:childTnLst>
                                    <p:animScale>
                                      <p:cBhvr>
                                        <p:cTn id="155" dur="2000" fill="hold"/>
                                        <p:tgtEl>
                                          <p:spTgt spid="70"/>
                                        </p:tgtEl>
                                      </p:cBhvr>
                                      <p:by x="66000" y="66000"/>
                                    </p:animScale>
                                  </p:childTnLst>
                                </p:cTn>
                              </p:par>
                              <p:par>
                                <p:cTn id="156" presetID="6" presetClass="emph" presetSubtype="0" fill="hold" nodeType="withEffect">
                                  <p:stCondLst>
                                    <p:cond delay="0"/>
                                  </p:stCondLst>
                                  <p:childTnLst>
                                    <p:animScale>
                                      <p:cBhvr>
                                        <p:cTn id="157" dur="2000" fill="hold"/>
                                        <p:tgtEl>
                                          <p:spTgt spid="74"/>
                                        </p:tgtEl>
                                      </p:cBhvr>
                                      <p:by x="66000" y="66000"/>
                                    </p:animScale>
                                  </p:childTnLst>
                                </p:cTn>
                              </p:par>
                              <p:par>
                                <p:cTn id="158" presetID="6" presetClass="emph" presetSubtype="0" fill="hold" grpId="1" nodeType="withEffect">
                                  <p:stCondLst>
                                    <p:cond delay="0"/>
                                  </p:stCondLst>
                                  <p:childTnLst>
                                    <p:animScale>
                                      <p:cBhvr>
                                        <p:cTn id="159" dur="2000" fill="hold"/>
                                        <p:tgtEl>
                                          <p:spTgt spid="73"/>
                                        </p:tgtEl>
                                      </p:cBhvr>
                                      <p:by x="66000" y="66000"/>
                                    </p:animScale>
                                  </p:childTnLst>
                                </p:cTn>
                              </p:par>
                            </p:childTnLst>
                          </p:cTn>
                        </p:par>
                        <p:par>
                          <p:cTn id="160" fill="hold">
                            <p:stCondLst>
                              <p:cond delay="38000"/>
                            </p:stCondLst>
                            <p:childTnLst>
                              <p:par>
                                <p:cTn id="161" presetID="7" presetClass="emph" presetSubtype="2" fill="hold" nodeType="afterEffect">
                                  <p:stCondLst>
                                    <p:cond delay="0"/>
                                  </p:stCondLst>
                                  <p:childTnLst>
                                    <p:animClr clrSpc="rgb" dir="cw">
                                      <p:cBhvr>
                                        <p:cTn id="162" dur="2000" fill="hold"/>
                                        <p:tgtEl>
                                          <p:spTgt spid="26"/>
                                        </p:tgtEl>
                                        <p:attrNameLst>
                                          <p:attrName>stroke.color</p:attrName>
                                        </p:attrNameLst>
                                      </p:cBhvr>
                                      <p:to>
                                        <a:srgbClr val="FF0000"/>
                                      </p:to>
                                    </p:animClr>
                                    <p:set>
                                      <p:cBhvr>
                                        <p:cTn id="163" dur="2000" fill="hold"/>
                                        <p:tgtEl>
                                          <p:spTgt spid="26"/>
                                        </p:tgtEl>
                                        <p:attrNameLst>
                                          <p:attrName>stroke.on</p:attrName>
                                        </p:attrNameLst>
                                      </p:cBhvr>
                                      <p:to>
                                        <p:strVal val="true"/>
                                      </p:to>
                                    </p:set>
                                  </p:childTnLst>
                                </p:cTn>
                              </p:par>
                            </p:childTnLst>
                          </p:cTn>
                        </p:par>
                        <p:par>
                          <p:cTn id="164" fill="hold">
                            <p:stCondLst>
                              <p:cond delay="40000"/>
                            </p:stCondLst>
                            <p:childTnLst>
                              <p:par>
                                <p:cTn id="165" presetID="7" presetClass="emph" presetSubtype="2" fill="hold" nodeType="afterEffect">
                                  <p:stCondLst>
                                    <p:cond delay="0"/>
                                  </p:stCondLst>
                                  <p:childTnLst>
                                    <p:animClr clrSpc="rgb" dir="cw">
                                      <p:cBhvr>
                                        <p:cTn id="166" dur="2000" fill="hold"/>
                                        <p:tgtEl>
                                          <p:spTgt spid="27"/>
                                        </p:tgtEl>
                                        <p:attrNameLst>
                                          <p:attrName>stroke.color</p:attrName>
                                        </p:attrNameLst>
                                      </p:cBhvr>
                                      <p:to>
                                        <a:srgbClr val="FF0000"/>
                                      </p:to>
                                    </p:animClr>
                                    <p:set>
                                      <p:cBhvr>
                                        <p:cTn id="167" dur="2000" fill="hold"/>
                                        <p:tgtEl>
                                          <p:spTgt spid="27"/>
                                        </p:tgtEl>
                                        <p:attrNameLst>
                                          <p:attrName>stroke.on</p:attrName>
                                        </p:attrNameLst>
                                      </p:cBhvr>
                                      <p:to>
                                        <p:strVal val="true"/>
                                      </p:to>
                                    </p:set>
                                  </p:childTnLst>
                                </p:cTn>
                              </p:par>
                            </p:childTnLst>
                          </p:cTn>
                        </p:par>
                        <p:par>
                          <p:cTn id="168" fill="hold">
                            <p:stCondLst>
                              <p:cond delay="42000"/>
                            </p:stCondLst>
                            <p:childTnLst>
                              <p:par>
                                <p:cTn id="169" presetID="7" presetClass="emph" presetSubtype="2" fill="hold" nodeType="afterEffect">
                                  <p:stCondLst>
                                    <p:cond delay="0"/>
                                  </p:stCondLst>
                                  <p:childTnLst>
                                    <p:animClr clrSpc="rgb" dir="cw">
                                      <p:cBhvr>
                                        <p:cTn id="170" dur="2000" fill="hold"/>
                                        <p:tgtEl>
                                          <p:spTgt spid="71"/>
                                        </p:tgtEl>
                                        <p:attrNameLst>
                                          <p:attrName>stroke.color</p:attrName>
                                        </p:attrNameLst>
                                      </p:cBhvr>
                                      <p:to>
                                        <a:srgbClr val="FF0000"/>
                                      </p:to>
                                    </p:animClr>
                                    <p:set>
                                      <p:cBhvr>
                                        <p:cTn id="171" dur="2000" fill="hold"/>
                                        <p:tgtEl>
                                          <p:spTgt spid="71"/>
                                        </p:tgtEl>
                                        <p:attrNameLst>
                                          <p:attrName>stroke.on</p:attrName>
                                        </p:attrNameLst>
                                      </p:cBhvr>
                                      <p:to>
                                        <p:strVal val="true"/>
                                      </p:to>
                                    </p:set>
                                  </p:childTnLst>
                                </p:cTn>
                              </p:par>
                            </p:childTnLst>
                          </p:cTn>
                        </p:par>
                        <p:par>
                          <p:cTn id="172" fill="hold">
                            <p:stCondLst>
                              <p:cond delay="44000"/>
                            </p:stCondLst>
                            <p:childTnLst>
                              <p:par>
                                <p:cTn id="173" presetID="7" presetClass="emph" presetSubtype="2" fill="hold" nodeType="afterEffect">
                                  <p:stCondLst>
                                    <p:cond delay="0"/>
                                  </p:stCondLst>
                                  <p:childTnLst>
                                    <p:animClr clrSpc="rgb" dir="cw">
                                      <p:cBhvr>
                                        <p:cTn id="174" dur="2000" fill="hold"/>
                                        <p:tgtEl>
                                          <p:spTgt spid="25"/>
                                        </p:tgtEl>
                                        <p:attrNameLst>
                                          <p:attrName>stroke.color</p:attrName>
                                        </p:attrNameLst>
                                      </p:cBhvr>
                                      <p:to>
                                        <a:srgbClr val="B9CDE5"/>
                                      </p:to>
                                    </p:animClr>
                                    <p:set>
                                      <p:cBhvr>
                                        <p:cTn id="175" dur="2000" fill="hold"/>
                                        <p:tgtEl>
                                          <p:spTgt spid="25"/>
                                        </p:tgtEl>
                                        <p:attrNameLst>
                                          <p:attrName>stroke.on</p:attrName>
                                        </p:attrNameLst>
                                      </p:cBhvr>
                                      <p:to>
                                        <p:strVal val="true"/>
                                      </p:to>
                                    </p:set>
                                  </p:childTnLst>
                                </p:cTn>
                              </p:par>
                              <p:par>
                                <p:cTn id="176" presetID="7" presetClass="emph" presetSubtype="2" fill="hold" nodeType="withEffect">
                                  <p:stCondLst>
                                    <p:cond delay="0"/>
                                  </p:stCondLst>
                                  <p:childTnLst>
                                    <p:animClr clrSpc="rgb" dir="cw">
                                      <p:cBhvr>
                                        <p:cTn id="177" dur="2000" fill="hold"/>
                                        <p:tgtEl>
                                          <p:spTgt spid="71"/>
                                        </p:tgtEl>
                                        <p:attrNameLst>
                                          <p:attrName>stroke.color</p:attrName>
                                        </p:attrNameLst>
                                      </p:cBhvr>
                                      <p:to>
                                        <a:srgbClr val="B9CDE5"/>
                                      </p:to>
                                    </p:animClr>
                                    <p:set>
                                      <p:cBhvr>
                                        <p:cTn id="178" dur="2000" fill="hold"/>
                                        <p:tgtEl>
                                          <p:spTgt spid="71"/>
                                        </p:tgtEl>
                                        <p:attrNameLst>
                                          <p:attrName>stroke.on</p:attrName>
                                        </p:attrNameLst>
                                      </p:cBhvr>
                                      <p:to>
                                        <p:strVal val="true"/>
                                      </p:to>
                                    </p:set>
                                  </p:childTnLst>
                                </p:cTn>
                              </p:par>
                              <p:par>
                                <p:cTn id="179" presetID="7" presetClass="emph" presetSubtype="2" fill="hold" nodeType="withEffect">
                                  <p:stCondLst>
                                    <p:cond delay="0"/>
                                  </p:stCondLst>
                                  <p:childTnLst>
                                    <p:animClr clrSpc="rgb" dir="cw">
                                      <p:cBhvr>
                                        <p:cTn id="180" dur="2000" fill="hold"/>
                                        <p:tgtEl>
                                          <p:spTgt spid="27"/>
                                        </p:tgtEl>
                                        <p:attrNameLst>
                                          <p:attrName>stroke.color</p:attrName>
                                        </p:attrNameLst>
                                      </p:cBhvr>
                                      <p:to>
                                        <a:srgbClr val="B9CDE5"/>
                                      </p:to>
                                    </p:animClr>
                                    <p:set>
                                      <p:cBhvr>
                                        <p:cTn id="181" dur="2000" fill="hold"/>
                                        <p:tgtEl>
                                          <p:spTgt spid="27"/>
                                        </p:tgtEl>
                                        <p:attrNameLst>
                                          <p:attrName>stroke.on</p:attrName>
                                        </p:attrNameLst>
                                      </p:cBhvr>
                                      <p:to>
                                        <p:strVal val="true"/>
                                      </p:to>
                                    </p:set>
                                  </p:childTnLst>
                                </p:cTn>
                              </p:par>
                              <p:par>
                                <p:cTn id="182" presetID="7" presetClass="emph" presetSubtype="2" fill="hold" nodeType="withEffect">
                                  <p:stCondLst>
                                    <p:cond delay="0"/>
                                  </p:stCondLst>
                                  <p:childTnLst>
                                    <p:animClr clrSpc="rgb" dir="cw">
                                      <p:cBhvr>
                                        <p:cTn id="183" dur="2000" fill="hold"/>
                                        <p:tgtEl>
                                          <p:spTgt spid="71"/>
                                        </p:tgtEl>
                                        <p:attrNameLst>
                                          <p:attrName>stroke.color</p:attrName>
                                        </p:attrNameLst>
                                      </p:cBhvr>
                                      <p:to>
                                        <a:srgbClr val="B9CDE5"/>
                                      </p:to>
                                    </p:animClr>
                                    <p:set>
                                      <p:cBhvr>
                                        <p:cTn id="184" dur="2000" fill="hold"/>
                                        <p:tgtEl>
                                          <p:spTgt spid="71"/>
                                        </p:tgtEl>
                                        <p:attrNameLst>
                                          <p:attrName>stroke.on</p:attrName>
                                        </p:attrNameLst>
                                      </p:cBhvr>
                                      <p:to>
                                        <p:strVal val="true"/>
                                      </p:to>
                                    </p:set>
                                  </p:childTnLst>
                                </p:cTn>
                              </p:par>
                              <p:par>
                                <p:cTn id="185" presetID="7" presetClass="emph" presetSubtype="2" fill="hold" nodeType="withEffect">
                                  <p:stCondLst>
                                    <p:cond delay="0"/>
                                  </p:stCondLst>
                                  <p:childTnLst>
                                    <p:animClr clrSpc="rgb" dir="cw">
                                      <p:cBhvr>
                                        <p:cTn id="186" dur="2000" fill="hold"/>
                                        <p:tgtEl>
                                          <p:spTgt spid="26"/>
                                        </p:tgtEl>
                                        <p:attrNameLst>
                                          <p:attrName>stroke.color</p:attrName>
                                        </p:attrNameLst>
                                      </p:cBhvr>
                                      <p:to>
                                        <a:srgbClr val="B9CDE5"/>
                                      </p:to>
                                    </p:animClr>
                                    <p:set>
                                      <p:cBhvr>
                                        <p:cTn id="187" dur="2000" fill="hold"/>
                                        <p:tgtEl>
                                          <p:spTgt spid="26"/>
                                        </p:tgtEl>
                                        <p:attrNameLst>
                                          <p:attrName>stroke.on</p:attrName>
                                        </p:attrNameLst>
                                      </p:cBhvr>
                                      <p:to>
                                        <p:strVal val="true"/>
                                      </p:to>
                                    </p:set>
                                  </p:childTnLst>
                                </p:cTn>
                              </p:par>
                            </p:childTnLst>
                          </p:cTn>
                        </p:par>
                      </p:childTnLst>
                    </p:cTn>
                  </p:par>
                  <p:par>
                    <p:cTn id="188" fill="hold">
                      <p:stCondLst>
                        <p:cond delay="indefinite"/>
                      </p:stCondLst>
                      <p:childTnLst>
                        <p:par>
                          <p:cTn id="189" fill="hold">
                            <p:stCondLst>
                              <p:cond delay="0"/>
                            </p:stCondLst>
                            <p:childTnLst>
                              <p:par>
                                <p:cTn id="190" presetID="26" presetClass="emph" presetSubtype="0" fill="remove" grpId="0" nodeType="clickEffect">
                                  <p:stCondLst>
                                    <p:cond delay="0"/>
                                  </p:stCondLst>
                                  <p:childTnLst>
                                    <p:animEffect transition="out" filter="fade">
                                      <p:cBhvr>
                                        <p:cTn id="191" dur="500" tmFilter="0, 0; .2, .5; .8, .5; 1, 0"/>
                                        <p:tgtEl>
                                          <p:spTgt spid="88"/>
                                        </p:tgtEl>
                                      </p:cBhvr>
                                    </p:animEffect>
                                    <p:animScale>
                                      <p:cBhvr>
                                        <p:cTn id="192" dur="250" autoRev="1" fill="hold"/>
                                        <p:tgtEl>
                                          <p:spTgt spid="88"/>
                                        </p:tgtEl>
                                      </p:cBhvr>
                                      <p:by x="105000" y="105000"/>
                                    </p:animScale>
                                  </p:childTnLst>
                                </p:cTn>
                              </p:par>
                            </p:childTnLst>
                          </p:cTn>
                        </p:par>
                        <p:par>
                          <p:cTn id="193" fill="hold">
                            <p:stCondLst>
                              <p:cond delay="500"/>
                            </p:stCondLst>
                            <p:childTnLst>
                              <p:par>
                                <p:cTn id="194" presetID="8" presetClass="emph" presetSubtype="0" repeatCount="indefinite" fill="hold" grpId="0" nodeType="afterEffect">
                                  <p:stCondLst>
                                    <p:cond delay="0"/>
                                  </p:stCondLst>
                                  <p:endCondLst>
                                    <p:cond evt="onNext" delay="0">
                                      <p:tgtEl>
                                        <p:sldTgt/>
                                      </p:tgtEl>
                                    </p:cond>
                                  </p:endCondLst>
                                  <p:childTnLst>
                                    <p:animRot by="-21600000">
                                      <p:cBhvr>
                                        <p:cTn id="195" dur="2000" fill="hold"/>
                                        <p:tgtEl>
                                          <p:spTgt spid="84"/>
                                        </p:tgtEl>
                                        <p:attrNameLst>
                                          <p:attrName>r</p:attrName>
                                        </p:attrNameLst>
                                      </p:cBhvr>
                                    </p:animRot>
                                  </p:childTnLst>
                                </p:cTn>
                              </p:par>
                              <p:par>
                                <p:cTn id="196" presetID="7" presetClass="emph" presetSubtype="2" fill="hold" nodeType="withEffect">
                                  <p:stCondLst>
                                    <p:cond delay="0"/>
                                  </p:stCondLst>
                                  <p:childTnLst>
                                    <p:animClr clrSpc="rgb" dir="cw">
                                      <p:cBhvr>
                                        <p:cTn id="197" dur="2000" fill="hold"/>
                                        <p:tgtEl>
                                          <p:spTgt spid="85"/>
                                        </p:tgtEl>
                                        <p:attrNameLst>
                                          <p:attrName>stroke.color</p:attrName>
                                        </p:attrNameLst>
                                      </p:cBhvr>
                                      <p:to>
                                        <a:srgbClr val="FF0000"/>
                                      </p:to>
                                    </p:animClr>
                                    <p:set>
                                      <p:cBhvr>
                                        <p:cTn id="198" dur="2000" fill="hold"/>
                                        <p:tgtEl>
                                          <p:spTgt spid="85"/>
                                        </p:tgtEl>
                                        <p:attrNameLst>
                                          <p:attrName>stroke.on</p:attrName>
                                        </p:attrNameLst>
                                      </p:cBhvr>
                                      <p:to>
                                        <p:strVal val="true"/>
                                      </p:to>
                                    </p:set>
                                  </p:childTnLst>
                                </p:cTn>
                              </p:par>
                            </p:childTnLst>
                          </p:cTn>
                        </p:par>
                        <p:par>
                          <p:cTn id="199" fill="hold">
                            <p:stCondLst>
                              <p:cond delay="2500"/>
                            </p:stCondLst>
                            <p:childTnLst>
                              <p:par>
                                <p:cTn id="200" presetID="7" presetClass="emph" presetSubtype="2" fill="hold" nodeType="afterEffect">
                                  <p:stCondLst>
                                    <p:cond delay="0"/>
                                  </p:stCondLst>
                                  <p:childTnLst>
                                    <p:animClr clrSpc="rgb" dir="cw">
                                      <p:cBhvr>
                                        <p:cTn id="201" dur="2000" fill="hold"/>
                                        <p:tgtEl>
                                          <p:spTgt spid="24"/>
                                        </p:tgtEl>
                                        <p:attrNameLst>
                                          <p:attrName>stroke.color</p:attrName>
                                        </p:attrNameLst>
                                      </p:cBhvr>
                                      <p:to>
                                        <a:schemeClr val="accent1"/>
                                      </p:to>
                                    </p:animClr>
                                    <p:set>
                                      <p:cBhvr>
                                        <p:cTn id="202" dur="2000" fill="hold"/>
                                        <p:tgtEl>
                                          <p:spTgt spid="24"/>
                                        </p:tgtEl>
                                        <p:attrNameLst>
                                          <p:attrName>stroke.on</p:attrName>
                                        </p:attrNameLst>
                                      </p:cBhvr>
                                      <p:to>
                                        <p:strVal val="true"/>
                                      </p:to>
                                    </p:set>
                                  </p:childTnLst>
                                </p:cTn>
                              </p:par>
                            </p:childTnLst>
                          </p:cTn>
                        </p:par>
                        <p:par>
                          <p:cTn id="203" fill="hold">
                            <p:stCondLst>
                              <p:cond delay="4500"/>
                            </p:stCondLst>
                            <p:childTnLst>
                              <p:par>
                                <p:cTn id="204" presetID="7" presetClass="emph" presetSubtype="2" fill="hold" nodeType="afterEffect">
                                  <p:stCondLst>
                                    <p:cond delay="0"/>
                                  </p:stCondLst>
                                  <p:childTnLst>
                                    <p:animClr clrSpc="rgb" dir="cw">
                                      <p:cBhvr>
                                        <p:cTn id="205" dur="2000" fill="hold"/>
                                        <p:tgtEl>
                                          <p:spTgt spid="23"/>
                                        </p:tgtEl>
                                        <p:attrNameLst>
                                          <p:attrName>stroke.color</p:attrName>
                                        </p:attrNameLst>
                                      </p:cBhvr>
                                      <p:to>
                                        <a:schemeClr val="accent1"/>
                                      </p:to>
                                    </p:animClr>
                                    <p:set>
                                      <p:cBhvr>
                                        <p:cTn id="206" dur="2000" fill="hold"/>
                                        <p:tgtEl>
                                          <p:spTgt spid="23"/>
                                        </p:tgtEl>
                                        <p:attrNameLst>
                                          <p:attrName>stroke.on</p:attrName>
                                        </p:attrNameLst>
                                      </p:cBhvr>
                                      <p:to>
                                        <p:strVal val="true"/>
                                      </p:to>
                                    </p:set>
                                  </p:childTnLst>
                                </p:cTn>
                              </p:par>
                            </p:childTnLst>
                          </p:cTn>
                        </p:par>
                        <p:par>
                          <p:cTn id="207" fill="hold">
                            <p:stCondLst>
                              <p:cond delay="6500"/>
                            </p:stCondLst>
                            <p:childTnLst>
                              <p:par>
                                <p:cTn id="208" presetID="1" presetClass="emph" presetSubtype="2" fill="hold" nodeType="afterEffect">
                                  <p:stCondLst>
                                    <p:cond delay="0"/>
                                  </p:stCondLst>
                                  <p:childTnLst>
                                    <p:animClr clrSpc="rgb" dir="cw">
                                      <p:cBhvr>
                                        <p:cTn id="209" dur="1000" fill="hold"/>
                                        <p:tgtEl>
                                          <p:spTgt spid="21"/>
                                        </p:tgtEl>
                                        <p:attrNameLst>
                                          <p:attrName>fillcolor</p:attrName>
                                        </p:attrNameLst>
                                      </p:cBhvr>
                                      <p:to>
                                        <a:schemeClr val="accent1"/>
                                      </p:to>
                                    </p:animClr>
                                    <p:set>
                                      <p:cBhvr>
                                        <p:cTn id="210" dur="1000" fill="hold"/>
                                        <p:tgtEl>
                                          <p:spTgt spid="21"/>
                                        </p:tgtEl>
                                        <p:attrNameLst>
                                          <p:attrName>fill.type</p:attrName>
                                        </p:attrNameLst>
                                      </p:cBhvr>
                                      <p:to>
                                        <p:strVal val="solid"/>
                                      </p:to>
                                    </p:set>
                                    <p:set>
                                      <p:cBhvr>
                                        <p:cTn id="211" dur="1000" fill="hold"/>
                                        <p:tgtEl>
                                          <p:spTgt spid="21"/>
                                        </p:tgtEl>
                                        <p:attrNameLst>
                                          <p:attrName>fill.on</p:attrName>
                                        </p:attrNameLst>
                                      </p:cBhvr>
                                      <p:to>
                                        <p:strVal val="true"/>
                                      </p:to>
                                    </p:set>
                                  </p:childTnLst>
                                </p:cTn>
                              </p:par>
                            </p:childTnLst>
                          </p:cTn>
                        </p:par>
                        <p:par>
                          <p:cTn id="212" fill="hold">
                            <p:stCondLst>
                              <p:cond delay="7500"/>
                            </p:stCondLst>
                            <p:childTnLst>
                              <p:par>
                                <p:cTn id="213" presetID="1" presetClass="emph" presetSubtype="2" fill="hold" nodeType="afterEffect">
                                  <p:stCondLst>
                                    <p:cond delay="0"/>
                                  </p:stCondLst>
                                  <p:childTnLst>
                                    <p:animClr clrSpc="rgb" dir="cw">
                                      <p:cBhvr>
                                        <p:cTn id="214" dur="1000" fill="hold"/>
                                        <p:tgtEl>
                                          <p:spTgt spid="28"/>
                                        </p:tgtEl>
                                        <p:attrNameLst>
                                          <p:attrName>fillcolor</p:attrName>
                                        </p:attrNameLst>
                                      </p:cBhvr>
                                      <p:to>
                                        <a:schemeClr val="accent1"/>
                                      </p:to>
                                    </p:animClr>
                                    <p:set>
                                      <p:cBhvr>
                                        <p:cTn id="215" dur="1000" fill="hold"/>
                                        <p:tgtEl>
                                          <p:spTgt spid="28"/>
                                        </p:tgtEl>
                                        <p:attrNameLst>
                                          <p:attrName>fill.type</p:attrName>
                                        </p:attrNameLst>
                                      </p:cBhvr>
                                      <p:to>
                                        <p:strVal val="solid"/>
                                      </p:to>
                                    </p:set>
                                    <p:set>
                                      <p:cBhvr>
                                        <p:cTn id="216" dur="1000" fill="hold"/>
                                        <p:tgtEl>
                                          <p:spTgt spid="28"/>
                                        </p:tgtEl>
                                        <p:attrNameLst>
                                          <p:attrName>fill.on</p:attrName>
                                        </p:attrNameLst>
                                      </p:cBhvr>
                                      <p:to>
                                        <p:strVal val="true"/>
                                      </p:to>
                                    </p:set>
                                  </p:childTnLst>
                                </p:cTn>
                              </p:par>
                            </p:childTnLst>
                          </p:cTn>
                        </p:par>
                        <p:par>
                          <p:cTn id="217" fill="hold">
                            <p:stCondLst>
                              <p:cond delay="8500"/>
                            </p:stCondLst>
                            <p:childTnLst>
                              <p:par>
                                <p:cTn id="218" presetID="1" presetClass="emph" presetSubtype="2" fill="hold" nodeType="afterEffect">
                                  <p:stCondLst>
                                    <p:cond delay="0"/>
                                  </p:stCondLst>
                                  <p:childTnLst>
                                    <p:animClr clrSpc="rgb" dir="cw">
                                      <p:cBhvr>
                                        <p:cTn id="219" dur="1000" fill="hold"/>
                                        <p:tgtEl>
                                          <p:spTgt spid="29"/>
                                        </p:tgtEl>
                                        <p:attrNameLst>
                                          <p:attrName>fillcolor</p:attrName>
                                        </p:attrNameLst>
                                      </p:cBhvr>
                                      <p:to>
                                        <a:schemeClr val="accent1"/>
                                      </p:to>
                                    </p:animClr>
                                    <p:set>
                                      <p:cBhvr>
                                        <p:cTn id="220" dur="1000" fill="hold"/>
                                        <p:tgtEl>
                                          <p:spTgt spid="29"/>
                                        </p:tgtEl>
                                        <p:attrNameLst>
                                          <p:attrName>fill.type</p:attrName>
                                        </p:attrNameLst>
                                      </p:cBhvr>
                                      <p:to>
                                        <p:strVal val="solid"/>
                                      </p:to>
                                    </p:set>
                                    <p:set>
                                      <p:cBhvr>
                                        <p:cTn id="221" dur="1000" fill="hold"/>
                                        <p:tgtEl>
                                          <p:spTgt spid="29"/>
                                        </p:tgtEl>
                                        <p:attrNameLst>
                                          <p:attrName>fill.on</p:attrName>
                                        </p:attrNameLst>
                                      </p:cBhvr>
                                      <p:to>
                                        <p:strVal val="true"/>
                                      </p:to>
                                    </p:set>
                                  </p:childTnLst>
                                </p:cTn>
                              </p:par>
                            </p:childTnLst>
                          </p:cTn>
                        </p:par>
                        <p:par>
                          <p:cTn id="222" fill="hold">
                            <p:stCondLst>
                              <p:cond delay="9500"/>
                            </p:stCondLst>
                            <p:childTnLst>
                              <p:par>
                                <p:cTn id="223" presetID="1" presetClass="emph" presetSubtype="2" fill="hold" nodeType="afterEffect">
                                  <p:stCondLst>
                                    <p:cond delay="0"/>
                                  </p:stCondLst>
                                  <p:childTnLst>
                                    <p:animClr clrSpc="rgb" dir="cw">
                                      <p:cBhvr>
                                        <p:cTn id="224" dur="1000" fill="hold"/>
                                        <p:tgtEl>
                                          <p:spTgt spid="30"/>
                                        </p:tgtEl>
                                        <p:attrNameLst>
                                          <p:attrName>fillcolor</p:attrName>
                                        </p:attrNameLst>
                                      </p:cBhvr>
                                      <p:to>
                                        <a:schemeClr val="accent1"/>
                                      </p:to>
                                    </p:animClr>
                                    <p:set>
                                      <p:cBhvr>
                                        <p:cTn id="225" dur="1000" fill="hold"/>
                                        <p:tgtEl>
                                          <p:spTgt spid="30"/>
                                        </p:tgtEl>
                                        <p:attrNameLst>
                                          <p:attrName>fill.type</p:attrName>
                                        </p:attrNameLst>
                                      </p:cBhvr>
                                      <p:to>
                                        <p:strVal val="solid"/>
                                      </p:to>
                                    </p:set>
                                    <p:set>
                                      <p:cBhvr>
                                        <p:cTn id="226" dur="1000" fill="hold"/>
                                        <p:tgtEl>
                                          <p:spTgt spid="30"/>
                                        </p:tgtEl>
                                        <p:attrNameLst>
                                          <p:attrName>fill.on</p:attrName>
                                        </p:attrNameLst>
                                      </p:cBhvr>
                                      <p:to>
                                        <p:strVal val="true"/>
                                      </p:to>
                                    </p:set>
                                  </p:childTnLst>
                                </p:cTn>
                              </p:par>
                            </p:childTnLst>
                          </p:cTn>
                        </p:par>
                        <p:par>
                          <p:cTn id="227" fill="hold">
                            <p:stCondLst>
                              <p:cond delay="10500"/>
                            </p:stCondLst>
                            <p:childTnLst>
                              <p:par>
                                <p:cTn id="228" presetID="1" presetClass="emph" presetSubtype="2" fill="hold" nodeType="afterEffect">
                                  <p:stCondLst>
                                    <p:cond delay="0"/>
                                  </p:stCondLst>
                                  <p:childTnLst>
                                    <p:animClr clrSpc="rgb" dir="cw">
                                      <p:cBhvr>
                                        <p:cTn id="229" dur="1000" fill="hold"/>
                                        <p:tgtEl>
                                          <p:spTgt spid="31"/>
                                        </p:tgtEl>
                                        <p:attrNameLst>
                                          <p:attrName>fillcolor</p:attrName>
                                        </p:attrNameLst>
                                      </p:cBhvr>
                                      <p:to>
                                        <a:schemeClr val="accent1"/>
                                      </p:to>
                                    </p:animClr>
                                    <p:set>
                                      <p:cBhvr>
                                        <p:cTn id="230" dur="1000" fill="hold"/>
                                        <p:tgtEl>
                                          <p:spTgt spid="31"/>
                                        </p:tgtEl>
                                        <p:attrNameLst>
                                          <p:attrName>fill.type</p:attrName>
                                        </p:attrNameLst>
                                      </p:cBhvr>
                                      <p:to>
                                        <p:strVal val="solid"/>
                                      </p:to>
                                    </p:set>
                                    <p:set>
                                      <p:cBhvr>
                                        <p:cTn id="231" dur="1000" fill="hold"/>
                                        <p:tgtEl>
                                          <p:spTgt spid="31"/>
                                        </p:tgtEl>
                                        <p:attrNameLst>
                                          <p:attrName>fill.on</p:attrName>
                                        </p:attrNameLst>
                                      </p:cBhvr>
                                      <p:to>
                                        <p:strVal val="true"/>
                                      </p:to>
                                    </p:set>
                                  </p:childTnLst>
                                </p:cTn>
                              </p:par>
                            </p:childTnLst>
                          </p:cTn>
                        </p:par>
                        <p:par>
                          <p:cTn id="232" fill="hold">
                            <p:stCondLst>
                              <p:cond delay="11500"/>
                            </p:stCondLst>
                            <p:childTnLst>
                              <p:par>
                                <p:cTn id="233" presetID="1" presetClass="emph" presetSubtype="2" fill="hold" nodeType="afterEffect">
                                  <p:stCondLst>
                                    <p:cond delay="0"/>
                                  </p:stCondLst>
                                  <p:childTnLst>
                                    <p:animClr clrSpc="rgb" dir="cw">
                                      <p:cBhvr>
                                        <p:cTn id="234" dur="1000" fill="hold"/>
                                        <p:tgtEl>
                                          <p:spTgt spid="32"/>
                                        </p:tgtEl>
                                        <p:attrNameLst>
                                          <p:attrName>fillcolor</p:attrName>
                                        </p:attrNameLst>
                                      </p:cBhvr>
                                      <p:to>
                                        <a:schemeClr val="accent1"/>
                                      </p:to>
                                    </p:animClr>
                                    <p:set>
                                      <p:cBhvr>
                                        <p:cTn id="235" dur="1000" fill="hold"/>
                                        <p:tgtEl>
                                          <p:spTgt spid="32"/>
                                        </p:tgtEl>
                                        <p:attrNameLst>
                                          <p:attrName>fill.type</p:attrName>
                                        </p:attrNameLst>
                                      </p:cBhvr>
                                      <p:to>
                                        <p:strVal val="solid"/>
                                      </p:to>
                                    </p:set>
                                    <p:set>
                                      <p:cBhvr>
                                        <p:cTn id="236" dur="1000" fill="hold"/>
                                        <p:tgtEl>
                                          <p:spTgt spid="32"/>
                                        </p:tgtEl>
                                        <p:attrNameLst>
                                          <p:attrName>fill.on</p:attrName>
                                        </p:attrNameLst>
                                      </p:cBhvr>
                                      <p:to>
                                        <p:strVal val="true"/>
                                      </p:to>
                                    </p:set>
                                  </p:childTnLst>
                                </p:cTn>
                              </p:par>
                            </p:childTnLst>
                          </p:cTn>
                        </p:par>
                        <p:par>
                          <p:cTn id="237" fill="hold">
                            <p:stCondLst>
                              <p:cond delay="12500"/>
                            </p:stCondLst>
                            <p:childTnLst>
                              <p:par>
                                <p:cTn id="238" presetID="1" presetClass="emph" presetSubtype="2" fill="hold" nodeType="afterEffect">
                                  <p:stCondLst>
                                    <p:cond delay="0"/>
                                  </p:stCondLst>
                                  <p:childTnLst>
                                    <p:animClr clrSpc="rgb" dir="cw">
                                      <p:cBhvr>
                                        <p:cTn id="239" dur="1000" fill="hold"/>
                                        <p:tgtEl>
                                          <p:spTgt spid="33"/>
                                        </p:tgtEl>
                                        <p:attrNameLst>
                                          <p:attrName>fillcolor</p:attrName>
                                        </p:attrNameLst>
                                      </p:cBhvr>
                                      <p:to>
                                        <a:schemeClr val="accent1"/>
                                      </p:to>
                                    </p:animClr>
                                    <p:set>
                                      <p:cBhvr>
                                        <p:cTn id="240" dur="1000" fill="hold"/>
                                        <p:tgtEl>
                                          <p:spTgt spid="33"/>
                                        </p:tgtEl>
                                        <p:attrNameLst>
                                          <p:attrName>fill.type</p:attrName>
                                        </p:attrNameLst>
                                      </p:cBhvr>
                                      <p:to>
                                        <p:strVal val="solid"/>
                                      </p:to>
                                    </p:set>
                                    <p:set>
                                      <p:cBhvr>
                                        <p:cTn id="241" dur="1000" fill="hold"/>
                                        <p:tgtEl>
                                          <p:spTgt spid="33"/>
                                        </p:tgtEl>
                                        <p:attrNameLst>
                                          <p:attrName>fill.on</p:attrName>
                                        </p:attrNameLst>
                                      </p:cBhvr>
                                      <p:to>
                                        <p:strVal val="true"/>
                                      </p:to>
                                    </p:set>
                                  </p:childTnLst>
                                </p:cTn>
                              </p:par>
                            </p:childTnLst>
                          </p:cTn>
                        </p:par>
                        <p:par>
                          <p:cTn id="242" fill="hold">
                            <p:stCondLst>
                              <p:cond delay="13500"/>
                            </p:stCondLst>
                            <p:childTnLst>
                              <p:par>
                                <p:cTn id="243" presetID="1" presetClass="emph" presetSubtype="2" fill="hold" nodeType="afterEffect">
                                  <p:stCondLst>
                                    <p:cond delay="0"/>
                                  </p:stCondLst>
                                  <p:childTnLst>
                                    <p:animClr clrSpc="rgb" dir="cw">
                                      <p:cBhvr>
                                        <p:cTn id="244" dur="1000" fill="hold"/>
                                        <p:tgtEl>
                                          <p:spTgt spid="34"/>
                                        </p:tgtEl>
                                        <p:attrNameLst>
                                          <p:attrName>fillcolor</p:attrName>
                                        </p:attrNameLst>
                                      </p:cBhvr>
                                      <p:to>
                                        <a:schemeClr val="accent1"/>
                                      </p:to>
                                    </p:animClr>
                                    <p:set>
                                      <p:cBhvr>
                                        <p:cTn id="245" dur="1000" fill="hold"/>
                                        <p:tgtEl>
                                          <p:spTgt spid="34"/>
                                        </p:tgtEl>
                                        <p:attrNameLst>
                                          <p:attrName>fill.type</p:attrName>
                                        </p:attrNameLst>
                                      </p:cBhvr>
                                      <p:to>
                                        <p:strVal val="solid"/>
                                      </p:to>
                                    </p:set>
                                    <p:set>
                                      <p:cBhvr>
                                        <p:cTn id="246" dur="1000" fill="hold"/>
                                        <p:tgtEl>
                                          <p:spTgt spid="34"/>
                                        </p:tgtEl>
                                        <p:attrNameLst>
                                          <p:attrName>fill.on</p:attrName>
                                        </p:attrNameLst>
                                      </p:cBhvr>
                                      <p:to>
                                        <p:strVal val="true"/>
                                      </p:to>
                                    </p:set>
                                  </p:childTnLst>
                                </p:cTn>
                              </p:par>
                            </p:childTnLst>
                          </p:cTn>
                        </p:par>
                        <p:par>
                          <p:cTn id="247" fill="hold">
                            <p:stCondLst>
                              <p:cond delay="14500"/>
                            </p:stCondLst>
                            <p:childTnLst>
                              <p:par>
                                <p:cTn id="248" presetID="1" presetClass="emph" presetSubtype="2" fill="hold" nodeType="afterEffect">
                                  <p:stCondLst>
                                    <p:cond delay="0"/>
                                  </p:stCondLst>
                                  <p:childTnLst>
                                    <p:animClr clrSpc="rgb" dir="cw">
                                      <p:cBhvr>
                                        <p:cTn id="249" dur="1000" fill="hold"/>
                                        <p:tgtEl>
                                          <p:spTgt spid="35"/>
                                        </p:tgtEl>
                                        <p:attrNameLst>
                                          <p:attrName>fillcolor</p:attrName>
                                        </p:attrNameLst>
                                      </p:cBhvr>
                                      <p:to>
                                        <a:schemeClr val="accent1"/>
                                      </p:to>
                                    </p:animClr>
                                    <p:set>
                                      <p:cBhvr>
                                        <p:cTn id="250" dur="1000" fill="hold"/>
                                        <p:tgtEl>
                                          <p:spTgt spid="35"/>
                                        </p:tgtEl>
                                        <p:attrNameLst>
                                          <p:attrName>fill.type</p:attrName>
                                        </p:attrNameLst>
                                      </p:cBhvr>
                                      <p:to>
                                        <p:strVal val="solid"/>
                                      </p:to>
                                    </p:set>
                                    <p:set>
                                      <p:cBhvr>
                                        <p:cTn id="251" dur="1000" fill="hold"/>
                                        <p:tgtEl>
                                          <p:spTgt spid="35"/>
                                        </p:tgtEl>
                                        <p:attrNameLst>
                                          <p:attrName>fill.on</p:attrName>
                                        </p:attrNameLst>
                                      </p:cBhvr>
                                      <p:to>
                                        <p:strVal val="true"/>
                                      </p:to>
                                    </p:set>
                                  </p:childTnLst>
                                </p:cTn>
                              </p:par>
                            </p:childTnLst>
                          </p:cTn>
                        </p:par>
                        <p:par>
                          <p:cTn id="252" fill="hold">
                            <p:stCondLst>
                              <p:cond delay="15500"/>
                            </p:stCondLst>
                            <p:childTnLst>
                              <p:par>
                                <p:cTn id="253" presetID="1" presetClass="emph" presetSubtype="2" fill="hold" nodeType="afterEffect">
                                  <p:stCondLst>
                                    <p:cond delay="0"/>
                                  </p:stCondLst>
                                  <p:childTnLst>
                                    <p:animClr clrSpc="rgb" dir="cw">
                                      <p:cBhvr>
                                        <p:cTn id="254" dur="1000" fill="hold"/>
                                        <p:tgtEl>
                                          <p:spTgt spid="36"/>
                                        </p:tgtEl>
                                        <p:attrNameLst>
                                          <p:attrName>fillcolor</p:attrName>
                                        </p:attrNameLst>
                                      </p:cBhvr>
                                      <p:to>
                                        <a:schemeClr val="accent1"/>
                                      </p:to>
                                    </p:animClr>
                                    <p:set>
                                      <p:cBhvr>
                                        <p:cTn id="255" dur="1000" fill="hold"/>
                                        <p:tgtEl>
                                          <p:spTgt spid="36"/>
                                        </p:tgtEl>
                                        <p:attrNameLst>
                                          <p:attrName>fill.type</p:attrName>
                                        </p:attrNameLst>
                                      </p:cBhvr>
                                      <p:to>
                                        <p:strVal val="solid"/>
                                      </p:to>
                                    </p:set>
                                    <p:set>
                                      <p:cBhvr>
                                        <p:cTn id="256" dur="1000" fill="hold"/>
                                        <p:tgtEl>
                                          <p:spTgt spid="36"/>
                                        </p:tgtEl>
                                        <p:attrNameLst>
                                          <p:attrName>fill.on</p:attrName>
                                        </p:attrNameLst>
                                      </p:cBhvr>
                                      <p:to>
                                        <p:strVal val="true"/>
                                      </p:to>
                                    </p:set>
                                  </p:childTnLst>
                                </p:cTn>
                              </p:par>
                            </p:childTnLst>
                          </p:cTn>
                        </p:par>
                        <p:par>
                          <p:cTn id="257" fill="hold">
                            <p:stCondLst>
                              <p:cond delay="16500"/>
                            </p:stCondLst>
                            <p:childTnLst>
                              <p:par>
                                <p:cTn id="258" presetID="1" presetClass="emph" presetSubtype="2" fill="hold" nodeType="afterEffect">
                                  <p:stCondLst>
                                    <p:cond delay="0"/>
                                  </p:stCondLst>
                                  <p:childTnLst>
                                    <p:animClr clrSpc="rgb" dir="cw">
                                      <p:cBhvr>
                                        <p:cTn id="259" dur="1000" fill="hold"/>
                                        <p:tgtEl>
                                          <p:spTgt spid="37"/>
                                        </p:tgtEl>
                                        <p:attrNameLst>
                                          <p:attrName>fillcolor</p:attrName>
                                        </p:attrNameLst>
                                      </p:cBhvr>
                                      <p:to>
                                        <a:schemeClr val="accent1"/>
                                      </p:to>
                                    </p:animClr>
                                    <p:set>
                                      <p:cBhvr>
                                        <p:cTn id="260" dur="1000" fill="hold"/>
                                        <p:tgtEl>
                                          <p:spTgt spid="37"/>
                                        </p:tgtEl>
                                        <p:attrNameLst>
                                          <p:attrName>fill.type</p:attrName>
                                        </p:attrNameLst>
                                      </p:cBhvr>
                                      <p:to>
                                        <p:strVal val="solid"/>
                                      </p:to>
                                    </p:set>
                                    <p:set>
                                      <p:cBhvr>
                                        <p:cTn id="261" dur="1000" fill="hold"/>
                                        <p:tgtEl>
                                          <p:spTgt spid="37"/>
                                        </p:tgtEl>
                                        <p:attrNameLst>
                                          <p:attrName>fill.on</p:attrName>
                                        </p:attrNameLst>
                                      </p:cBhvr>
                                      <p:to>
                                        <p:strVal val="true"/>
                                      </p:to>
                                    </p:set>
                                  </p:childTnLst>
                                </p:cTn>
                              </p:par>
                            </p:childTnLst>
                          </p:cTn>
                        </p:par>
                        <p:par>
                          <p:cTn id="262" fill="hold">
                            <p:stCondLst>
                              <p:cond delay="17500"/>
                            </p:stCondLst>
                            <p:childTnLst>
                              <p:par>
                                <p:cTn id="263" presetID="1" presetClass="emph" presetSubtype="2" fill="hold" nodeType="afterEffect">
                                  <p:stCondLst>
                                    <p:cond delay="0"/>
                                  </p:stCondLst>
                                  <p:childTnLst>
                                    <p:animClr clrSpc="rgb" dir="cw">
                                      <p:cBhvr>
                                        <p:cTn id="264" dur="1000" fill="hold"/>
                                        <p:tgtEl>
                                          <p:spTgt spid="38"/>
                                        </p:tgtEl>
                                        <p:attrNameLst>
                                          <p:attrName>fillcolor</p:attrName>
                                        </p:attrNameLst>
                                      </p:cBhvr>
                                      <p:to>
                                        <a:schemeClr val="accent1"/>
                                      </p:to>
                                    </p:animClr>
                                    <p:set>
                                      <p:cBhvr>
                                        <p:cTn id="265" dur="1000" fill="hold"/>
                                        <p:tgtEl>
                                          <p:spTgt spid="38"/>
                                        </p:tgtEl>
                                        <p:attrNameLst>
                                          <p:attrName>fill.type</p:attrName>
                                        </p:attrNameLst>
                                      </p:cBhvr>
                                      <p:to>
                                        <p:strVal val="solid"/>
                                      </p:to>
                                    </p:set>
                                    <p:set>
                                      <p:cBhvr>
                                        <p:cTn id="266" dur="1000" fill="hold"/>
                                        <p:tgtEl>
                                          <p:spTgt spid="38"/>
                                        </p:tgtEl>
                                        <p:attrNameLst>
                                          <p:attrName>fill.on</p:attrName>
                                        </p:attrNameLst>
                                      </p:cBhvr>
                                      <p:to>
                                        <p:strVal val="true"/>
                                      </p:to>
                                    </p:set>
                                  </p:childTnLst>
                                </p:cTn>
                              </p:par>
                            </p:childTnLst>
                          </p:cTn>
                        </p:par>
                        <p:par>
                          <p:cTn id="267" fill="hold">
                            <p:stCondLst>
                              <p:cond delay="18500"/>
                            </p:stCondLst>
                            <p:childTnLst>
                              <p:par>
                                <p:cTn id="268" presetID="1" presetClass="emph" presetSubtype="2" fill="hold" nodeType="afterEffect">
                                  <p:stCondLst>
                                    <p:cond delay="0"/>
                                  </p:stCondLst>
                                  <p:childTnLst>
                                    <p:animClr clrSpc="rgb" dir="cw">
                                      <p:cBhvr>
                                        <p:cTn id="269" dur="1000" fill="hold"/>
                                        <p:tgtEl>
                                          <p:spTgt spid="39"/>
                                        </p:tgtEl>
                                        <p:attrNameLst>
                                          <p:attrName>fillcolor</p:attrName>
                                        </p:attrNameLst>
                                      </p:cBhvr>
                                      <p:to>
                                        <a:schemeClr val="accent1"/>
                                      </p:to>
                                    </p:animClr>
                                    <p:set>
                                      <p:cBhvr>
                                        <p:cTn id="270" dur="1000" fill="hold"/>
                                        <p:tgtEl>
                                          <p:spTgt spid="39"/>
                                        </p:tgtEl>
                                        <p:attrNameLst>
                                          <p:attrName>fill.type</p:attrName>
                                        </p:attrNameLst>
                                      </p:cBhvr>
                                      <p:to>
                                        <p:strVal val="solid"/>
                                      </p:to>
                                    </p:set>
                                    <p:set>
                                      <p:cBhvr>
                                        <p:cTn id="271" dur="1000" fill="hold"/>
                                        <p:tgtEl>
                                          <p:spTgt spid="39"/>
                                        </p:tgtEl>
                                        <p:attrNameLst>
                                          <p:attrName>fill.on</p:attrName>
                                        </p:attrNameLst>
                                      </p:cBhvr>
                                      <p:to>
                                        <p:strVal val="true"/>
                                      </p:to>
                                    </p:set>
                                  </p:childTnLst>
                                </p:cTn>
                              </p:par>
                            </p:childTnLst>
                          </p:cTn>
                        </p:par>
                        <p:par>
                          <p:cTn id="272" fill="hold">
                            <p:stCondLst>
                              <p:cond delay="19500"/>
                            </p:stCondLst>
                            <p:childTnLst>
                              <p:par>
                                <p:cTn id="273" presetID="1" presetClass="emph" presetSubtype="2" fill="hold" nodeType="afterEffect">
                                  <p:stCondLst>
                                    <p:cond delay="0"/>
                                  </p:stCondLst>
                                  <p:childTnLst>
                                    <p:animClr clrSpc="rgb" dir="cw">
                                      <p:cBhvr>
                                        <p:cTn id="274" dur="1000" fill="hold"/>
                                        <p:tgtEl>
                                          <p:spTgt spid="40"/>
                                        </p:tgtEl>
                                        <p:attrNameLst>
                                          <p:attrName>fillcolor</p:attrName>
                                        </p:attrNameLst>
                                      </p:cBhvr>
                                      <p:to>
                                        <a:schemeClr val="accent1"/>
                                      </p:to>
                                    </p:animClr>
                                    <p:set>
                                      <p:cBhvr>
                                        <p:cTn id="275" dur="1000" fill="hold"/>
                                        <p:tgtEl>
                                          <p:spTgt spid="40"/>
                                        </p:tgtEl>
                                        <p:attrNameLst>
                                          <p:attrName>fill.type</p:attrName>
                                        </p:attrNameLst>
                                      </p:cBhvr>
                                      <p:to>
                                        <p:strVal val="solid"/>
                                      </p:to>
                                    </p:set>
                                    <p:set>
                                      <p:cBhvr>
                                        <p:cTn id="276" dur="1000" fill="hold"/>
                                        <p:tgtEl>
                                          <p:spTgt spid="40"/>
                                        </p:tgtEl>
                                        <p:attrNameLst>
                                          <p:attrName>fill.on</p:attrName>
                                        </p:attrNameLst>
                                      </p:cBhvr>
                                      <p:to>
                                        <p:strVal val="true"/>
                                      </p:to>
                                    </p:set>
                                  </p:childTnLst>
                                </p:cTn>
                              </p:par>
                            </p:childTnLst>
                          </p:cTn>
                        </p:par>
                        <p:par>
                          <p:cTn id="277" fill="hold">
                            <p:stCondLst>
                              <p:cond delay="20500"/>
                            </p:stCondLst>
                            <p:childTnLst>
                              <p:par>
                                <p:cTn id="278" presetID="1" presetClass="emph" presetSubtype="2" fill="hold" nodeType="afterEffect">
                                  <p:stCondLst>
                                    <p:cond delay="0"/>
                                  </p:stCondLst>
                                  <p:childTnLst>
                                    <p:animClr clrSpc="rgb" dir="cw">
                                      <p:cBhvr>
                                        <p:cTn id="279" dur="1000" fill="hold"/>
                                        <p:tgtEl>
                                          <p:spTgt spid="41"/>
                                        </p:tgtEl>
                                        <p:attrNameLst>
                                          <p:attrName>fillcolor</p:attrName>
                                        </p:attrNameLst>
                                      </p:cBhvr>
                                      <p:to>
                                        <a:schemeClr val="accent1"/>
                                      </p:to>
                                    </p:animClr>
                                    <p:set>
                                      <p:cBhvr>
                                        <p:cTn id="280" dur="1000" fill="hold"/>
                                        <p:tgtEl>
                                          <p:spTgt spid="41"/>
                                        </p:tgtEl>
                                        <p:attrNameLst>
                                          <p:attrName>fill.type</p:attrName>
                                        </p:attrNameLst>
                                      </p:cBhvr>
                                      <p:to>
                                        <p:strVal val="solid"/>
                                      </p:to>
                                    </p:set>
                                    <p:set>
                                      <p:cBhvr>
                                        <p:cTn id="281" dur="1000" fill="hold"/>
                                        <p:tgtEl>
                                          <p:spTgt spid="41"/>
                                        </p:tgtEl>
                                        <p:attrNameLst>
                                          <p:attrName>fill.on</p:attrName>
                                        </p:attrNameLst>
                                      </p:cBhvr>
                                      <p:to>
                                        <p:strVal val="true"/>
                                      </p:to>
                                    </p:set>
                                  </p:childTnLst>
                                </p:cTn>
                              </p:par>
                            </p:childTnLst>
                          </p:cTn>
                        </p:par>
                        <p:par>
                          <p:cTn id="282" fill="hold">
                            <p:stCondLst>
                              <p:cond delay="21500"/>
                            </p:stCondLst>
                            <p:childTnLst>
                              <p:par>
                                <p:cTn id="283" presetID="1" presetClass="emph" presetSubtype="2" fill="hold" nodeType="afterEffect">
                                  <p:stCondLst>
                                    <p:cond delay="0"/>
                                  </p:stCondLst>
                                  <p:childTnLst>
                                    <p:animClr clrSpc="rgb" dir="cw">
                                      <p:cBhvr>
                                        <p:cTn id="284" dur="1000" fill="hold"/>
                                        <p:tgtEl>
                                          <p:spTgt spid="42"/>
                                        </p:tgtEl>
                                        <p:attrNameLst>
                                          <p:attrName>fillcolor</p:attrName>
                                        </p:attrNameLst>
                                      </p:cBhvr>
                                      <p:to>
                                        <a:schemeClr val="accent1"/>
                                      </p:to>
                                    </p:animClr>
                                    <p:set>
                                      <p:cBhvr>
                                        <p:cTn id="285" dur="1000" fill="hold"/>
                                        <p:tgtEl>
                                          <p:spTgt spid="42"/>
                                        </p:tgtEl>
                                        <p:attrNameLst>
                                          <p:attrName>fill.type</p:attrName>
                                        </p:attrNameLst>
                                      </p:cBhvr>
                                      <p:to>
                                        <p:strVal val="solid"/>
                                      </p:to>
                                    </p:set>
                                    <p:set>
                                      <p:cBhvr>
                                        <p:cTn id="286" dur="1000" fill="hold"/>
                                        <p:tgtEl>
                                          <p:spTgt spid="42"/>
                                        </p:tgtEl>
                                        <p:attrNameLst>
                                          <p:attrName>fill.on</p:attrName>
                                        </p:attrNameLst>
                                      </p:cBhvr>
                                      <p:to>
                                        <p:strVal val="true"/>
                                      </p:to>
                                    </p:set>
                                  </p:childTnLst>
                                </p:cTn>
                              </p:par>
                            </p:childTnLst>
                          </p:cTn>
                        </p:par>
                        <p:par>
                          <p:cTn id="287" fill="hold">
                            <p:stCondLst>
                              <p:cond delay="22500"/>
                            </p:stCondLst>
                            <p:childTnLst>
                              <p:par>
                                <p:cTn id="288" presetID="1" presetClass="emph" presetSubtype="2" fill="hold" nodeType="afterEffect">
                                  <p:stCondLst>
                                    <p:cond delay="0"/>
                                  </p:stCondLst>
                                  <p:childTnLst>
                                    <p:animClr clrSpc="rgb" dir="cw">
                                      <p:cBhvr>
                                        <p:cTn id="289" dur="1000" fill="hold"/>
                                        <p:tgtEl>
                                          <p:spTgt spid="43"/>
                                        </p:tgtEl>
                                        <p:attrNameLst>
                                          <p:attrName>fillcolor</p:attrName>
                                        </p:attrNameLst>
                                      </p:cBhvr>
                                      <p:to>
                                        <a:schemeClr val="accent1"/>
                                      </p:to>
                                    </p:animClr>
                                    <p:set>
                                      <p:cBhvr>
                                        <p:cTn id="290" dur="1000" fill="hold"/>
                                        <p:tgtEl>
                                          <p:spTgt spid="43"/>
                                        </p:tgtEl>
                                        <p:attrNameLst>
                                          <p:attrName>fill.type</p:attrName>
                                        </p:attrNameLst>
                                      </p:cBhvr>
                                      <p:to>
                                        <p:strVal val="solid"/>
                                      </p:to>
                                    </p:set>
                                    <p:set>
                                      <p:cBhvr>
                                        <p:cTn id="291" dur="1000" fill="hold"/>
                                        <p:tgtEl>
                                          <p:spTgt spid="43"/>
                                        </p:tgtEl>
                                        <p:attrNameLst>
                                          <p:attrName>fill.on</p:attrName>
                                        </p:attrNameLst>
                                      </p:cBhvr>
                                      <p:to>
                                        <p:strVal val="true"/>
                                      </p:to>
                                    </p:set>
                                  </p:childTnLst>
                                </p:cTn>
                              </p:par>
                            </p:childTnLst>
                          </p:cTn>
                        </p:par>
                        <p:par>
                          <p:cTn id="292" fill="hold">
                            <p:stCondLst>
                              <p:cond delay="23500"/>
                            </p:stCondLst>
                            <p:childTnLst>
                              <p:par>
                                <p:cTn id="293" presetID="1" presetClass="emph" presetSubtype="2" fill="hold" nodeType="afterEffect">
                                  <p:stCondLst>
                                    <p:cond delay="0"/>
                                  </p:stCondLst>
                                  <p:childTnLst>
                                    <p:animClr clrSpc="rgb" dir="cw">
                                      <p:cBhvr>
                                        <p:cTn id="294" dur="1000" fill="hold"/>
                                        <p:tgtEl>
                                          <p:spTgt spid="44"/>
                                        </p:tgtEl>
                                        <p:attrNameLst>
                                          <p:attrName>fillcolor</p:attrName>
                                        </p:attrNameLst>
                                      </p:cBhvr>
                                      <p:to>
                                        <a:schemeClr val="accent1"/>
                                      </p:to>
                                    </p:animClr>
                                    <p:set>
                                      <p:cBhvr>
                                        <p:cTn id="295" dur="1000" fill="hold"/>
                                        <p:tgtEl>
                                          <p:spTgt spid="44"/>
                                        </p:tgtEl>
                                        <p:attrNameLst>
                                          <p:attrName>fill.type</p:attrName>
                                        </p:attrNameLst>
                                      </p:cBhvr>
                                      <p:to>
                                        <p:strVal val="solid"/>
                                      </p:to>
                                    </p:set>
                                    <p:set>
                                      <p:cBhvr>
                                        <p:cTn id="296" dur="1000" fill="hold"/>
                                        <p:tgtEl>
                                          <p:spTgt spid="44"/>
                                        </p:tgtEl>
                                        <p:attrNameLst>
                                          <p:attrName>fill.on</p:attrName>
                                        </p:attrNameLst>
                                      </p:cBhvr>
                                      <p:to>
                                        <p:strVal val="true"/>
                                      </p:to>
                                    </p:set>
                                  </p:childTnLst>
                                </p:cTn>
                              </p:par>
                            </p:childTnLst>
                          </p:cTn>
                        </p:par>
                        <p:par>
                          <p:cTn id="297" fill="hold">
                            <p:stCondLst>
                              <p:cond delay="24500"/>
                            </p:stCondLst>
                            <p:childTnLst>
                              <p:par>
                                <p:cTn id="298" presetID="1" presetClass="emph" presetSubtype="2" fill="hold" nodeType="afterEffect">
                                  <p:stCondLst>
                                    <p:cond delay="0"/>
                                  </p:stCondLst>
                                  <p:childTnLst>
                                    <p:animClr clrSpc="rgb" dir="cw">
                                      <p:cBhvr>
                                        <p:cTn id="299" dur="1000" fill="hold"/>
                                        <p:tgtEl>
                                          <p:spTgt spid="45"/>
                                        </p:tgtEl>
                                        <p:attrNameLst>
                                          <p:attrName>fillcolor</p:attrName>
                                        </p:attrNameLst>
                                      </p:cBhvr>
                                      <p:to>
                                        <a:schemeClr val="accent1"/>
                                      </p:to>
                                    </p:animClr>
                                    <p:set>
                                      <p:cBhvr>
                                        <p:cTn id="300" dur="1000" fill="hold"/>
                                        <p:tgtEl>
                                          <p:spTgt spid="45"/>
                                        </p:tgtEl>
                                        <p:attrNameLst>
                                          <p:attrName>fill.type</p:attrName>
                                        </p:attrNameLst>
                                      </p:cBhvr>
                                      <p:to>
                                        <p:strVal val="solid"/>
                                      </p:to>
                                    </p:set>
                                    <p:set>
                                      <p:cBhvr>
                                        <p:cTn id="301" dur="1000" fill="hold"/>
                                        <p:tgtEl>
                                          <p:spTgt spid="45"/>
                                        </p:tgtEl>
                                        <p:attrNameLst>
                                          <p:attrName>fill.on</p:attrName>
                                        </p:attrNameLst>
                                      </p:cBhvr>
                                      <p:to>
                                        <p:strVal val="true"/>
                                      </p:to>
                                    </p:set>
                                  </p:childTnLst>
                                </p:cTn>
                              </p:par>
                            </p:childTnLst>
                          </p:cTn>
                        </p:par>
                        <p:par>
                          <p:cTn id="302" fill="hold">
                            <p:stCondLst>
                              <p:cond delay="25500"/>
                            </p:stCondLst>
                            <p:childTnLst>
                              <p:par>
                                <p:cTn id="303" presetID="1" presetClass="emph" presetSubtype="2" fill="hold" nodeType="afterEffect">
                                  <p:stCondLst>
                                    <p:cond delay="0"/>
                                  </p:stCondLst>
                                  <p:childTnLst>
                                    <p:animClr clrSpc="rgb" dir="cw">
                                      <p:cBhvr>
                                        <p:cTn id="304" dur="1000" fill="hold"/>
                                        <p:tgtEl>
                                          <p:spTgt spid="46"/>
                                        </p:tgtEl>
                                        <p:attrNameLst>
                                          <p:attrName>fillcolor</p:attrName>
                                        </p:attrNameLst>
                                      </p:cBhvr>
                                      <p:to>
                                        <a:schemeClr val="accent1"/>
                                      </p:to>
                                    </p:animClr>
                                    <p:set>
                                      <p:cBhvr>
                                        <p:cTn id="305" dur="1000" fill="hold"/>
                                        <p:tgtEl>
                                          <p:spTgt spid="46"/>
                                        </p:tgtEl>
                                        <p:attrNameLst>
                                          <p:attrName>fill.type</p:attrName>
                                        </p:attrNameLst>
                                      </p:cBhvr>
                                      <p:to>
                                        <p:strVal val="solid"/>
                                      </p:to>
                                    </p:set>
                                    <p:set>
                                      <p:cBhvr>
                                        <p:cTn id="306" dur="1000" fill="hold"/>
                                        <p:tgtEl>
                                          <p:spTgt spid="46"/>
                                        </p:tgtEl>
                                        <p:attrNameLst>
                                          <p:attrName>fill.on</p:attrName>
                                        </p:attrNameLst>
                                      </p:cBhvr>
                                      <p:to>
                                        <p:strVal val="true"/>
                                      </p:to>
                                    </p:set>
                                  </p:childTnLst>
                                </p:cTn>
                              </p:par>
                            </p:childTnLst>
                          </p:cTn>
                        </p:par>
                        <p:par>
                          <p:cTn id="307" fill="hold">
                            <p:stCondLst>
                              <p:cond delay="26500"/>
                            </p:stCondLst>
                            <p:childTnLst>
                              <p:par>
                                <p:cTn id="308" presetID="1" presetClass="emph" presetSubtype="2" fill="hold" nodeType="afterEffect">
                                  <p:stCondLst>
                                    <p:cond delay="0"/>
                                  </p:stCondLst>
                                  <p:childTnLst>
                                    <p:animClr clrSpc="rgb" dir="cw">
                                      <p:cBhvr>
                                        <p:cTn id="309" dur="1000" fill="hold"/>
                                        <p:tgtEl>
                                          <p:spTgt spid="47"/>
                                        </p:tgtEl>
                                        <p:attrNameLst>
                                          <p:attrName>fillcolor</p:attrName>
                                        </p:attrNameLst>
                                      </p:cBhvr>
                                      <p:to>
                                        <a:schemeClr val="accent1"/>
                                      </p:to>
                                    </p:animClr>
                                    <p:set>
                                      <p:cBhvr>
                                        <p:cTn id="310" dur="1000" fill="hold"/>
                                        <p:tgtEl>
                                          <p:spTgt spid="47"/>
                                        </p:tgtEl>
                                        <p:attrNameLst>
                                          <p:attrName>fill.type</p:attrName>
                                        </p:attrNameLst>
                                      </p:cBhvr>
                                      <p:to>
                                        <p:strVal val="solid"/>
                                      </p:to>
                                    </p:set>
                                    <p:set>
                                      <p:cBhvr>
                                        <p:cTn id="311" dur="1000" fill="hold"/>
                                        <p:tgtEl>
                                          <p:spTgt spid="47"/>
                                        </p:tgtEl>
                                        <p:attrNameLst>
                                          <p:attrName>fill.on</p:attrName>
                                        </p:attrNameLst>
                                      </p:cBhvr>
                                      <p:to>
                                        <p:strVal val="true"/>
                                      </p:to>
                                    </p:set>
                                  </p:childTnLst>
                                </p:cTn>
                              </p:par>
                            </p:childTnLst>
                          </p:cTn>
                        </p:par>
                        <p:par>
                          <p:cTn id="312" fill="hold">
                            <p:stCondLst>
                              <p:cond delay="27500"/>
                            </p:stCondLst>
                            <p:childTnLst>
                              <p:par>
                                <p:cTn id="313" presetID="1" presetClass="emph" presetSubtype="2" fill="hold" nodeType="afterEffect">
                                  <p:stCondLst>
                                    <p:cond delay="0"/>
                                  </p:stCondLst>
                                  <p:childTnLst>
                                    <p:animClr clrSpc="rgb" dir="cw">
                                      <p:cBhvr>
                                        <p:cTn id="314" dur="1000" fill="hold"/>
                                        <p:tgtEl>
                                          <p:spTgt spid="48"/>
                                        </p:tgtEl>
                                        <p:attrNameLst>
                                          <p:attrName>fillcolor</p:attrName>
                                        </p:attrNameLst>
                                      </p:cBhvr>
                                      <p:to>
                                        <a:schemeClr val="accent1"/>
                                      </p:to>
                                    </p:animClr>
                                    <p:set>
                                      <p:cBhvr>
                                        <p:cTn id="315" dur="1000" fill="hold"/>
                                        <p:tgtEl>
                                          <p:spTgt spid="48"/>
                                        </p:tgtEl>
                                        <p:attrNameLst>
                                          <p:attrName>fill.type</p:attrName>
                                        </p:attrNameLst>
                                      </p:cBhvr>
                                      <p:to>
                                        <p:strVal val="solid"/>
                                      </p:to>
                                    </p:set>
                                    <p:set>
                                      <p:cBhvr>
                                        <p:cTn id="316" dur="1000" fill="hold"/>
                                        <p:tgtEl>
                                          <p:spTgt spid="48"/>
                                        </p:tgtEl>
                                        <p:attrNameLst>
                                          <p:attrName>fill.on</p:attrName>
                                        </p:attrNameLst>
                                      </p:cBhvr>
                                      <p:to>
                                        <p:strVal val="true"/>
                                      </p:to>
                                    </p:set>
                                  </p:childTnLst>
                                </p:cTn>
                              </p:par>
                            </p:childTnLst>
                          </p:cTn>
                        </p:par>
                        <p:par>
                          <p:cTn id="317" fill="hold">
                            <p:stCondLst>
                              <p:cond delay="28500"/>
                            </p:stCondLst>
                            <p:childTnLst>
                              <p:par>
                                <p:cTn id="318" presetID="1" presetClass="emph" presetSubtype="2" fill="hold" nodeType="afterEffect">
                                  <p:stCondLst>
                                    <p:cond delay="0"/>
                                  </p:stCondLst>
                                  <p:childTnLst>
                                    <p:animClr clrSpc="rgb" dir="cw">
                                      <p:cBhvr>
                                        <p:cTn id="319" dur="1000" fill="hold"/>
                                        <p:tgtEl>
                                          <p:spTgt spid="49"/>
                                        </p:tgtEl>
                                        <p:attrNameLst>
                                          <p:attrName>fillcolor</p:attrName>
                                        </p:attrNameLst>
                                      </p:cBhvr>
                                      <p:to>
                                        <a:schemeClr val="accent1"/>
                                      </p:to>
                                    </p:animClr>
                                    <p:set>
                                      <p:cBhvr>
                                        <p:cTn id="320" dur="1000" fill="hold"/>
                                        <p:tgtEl>
                                          <p:spTgt spid="49"/>
                                        </p:tgtEl>
                                        <p:attrNameLst>
                                          <p:attrName>fill.type</p:attrName>
                                        </p:attrNameLst>
                                      </p:cBhvr>
                                      <p:to>
                                        <p:strVal val="solid"/>
                                      </p:to>
                                    </p:set>
                                    <p:set>
                                      <p:cBhvr>
                                        <p:cTn id="321" dur="1000" fill="hold"/>
                                        <p:tgtEl>
                                          <p:spTgt spid="49"/>
                                        </p:tgtEl>
                                        <p:attrNameLst>
                                          <p:attrName>fill.on</p:attrName>
                                        </p:attrNameLst>
                                      </p:cBhvr>
                                      <p:to>
                                        <p:strVal val="true"/>
                                      </p:to>
                                    </p:set>
                                  </p:childTnLst>
                                </p:cTn>
                              </p:par>
                            </p:childTnLst>
                          </p:cTn>
                        </p:par>
                        <p:par>
                          <p:cTn id="322" fill="hold">
                            <p:stCondLst>
                              <p:cond delay="29500"/>
                            </p:stCondLst>
                            <p:childTnLst>
                              <p:par>
                                <p:cTn id="323" presetID="1" presetClass="emph" presetSubtype="2" fill="hold" nodeType="afterEffect">
                                  <p:stCondLst>
                                    <p:cond delay="0"/>
                                  </p:stCondLst>
                                  <p:childTnLst>
                                    <p:animClr clrSpc="rgb" dir="cw">
                                      <p:cBhvr>
                                        <p:cTn id="324" dur="1000" fill="hold"/>
                                        <p:tgtEl>
                                          <p:spTgt spid="19"/>
                                        </p:tgtEl>
                                        <p:attrNameLst>
                                          <p:attrName>fillcolor</p:attrName>
                                        </p:attrNameLst>
                                      </p:cBhvr>
                                      <p:to>
                                        <a:schemeClr val="accent1"/>
                                      </p:to>
                                    </p:animClr>
                                    <p:set>
                                      <p:cBhvr>
                                        <p:cTn id="325" dur="1000" fill="hold"/>
                                        <p:tgtEl>
                                          <p:spTgt spid="19"/>
                                        </p:tgtEl>
                                        <p:attrNameLst>
                                          <p:attrName>fill.type</p:attrName>
                                        </p:attrNameLst>
                                      </p:cBhvr>
                                      <p:to>
                                        <p:strVal val="solid"/>
                                      </p:to>
                                    </p:set>
                                    <p:set>
                                      <p:cBhvr>
                                        <p:cTn id="326" dur="1000" fill="hold"/>
                                        <p:tgtEl>
                                          <p:spTgt spid="19"/>
                                        </p:tgtEl>
                                        <p:attrNameLst>
                                          <p:attrName>fill.on</p:attrName>
                                        </p:attrNameLst>
                                      </p:cBhvr>
                                      <p:to>
                                        <p:strVal val="true"/>
                                      </p:to>
                                    </p:set>
                                  </p:childTnLst>
                                </p:cTn>
                              </p:par>
                            </p:childTnLst>
                          </p:cTn>
                        </p:par>
                        <p:par>
                          <p:cTn id="327" fill="hold">
                            <p:stCondLst>
                              <p:cond delay="30500"/>
                            </p:stCondLst>
                            <p:childTnLst>
                              <p:par>
                                <p:cTn id="328" presetID="1" presetClass="emph" presetSubtype="2" fill="hold" nodeType="afterEffect">
                                  <p:stCondLst>
                                    <p:cond delay="0"/>
                                  </p:stCondLst>
                                  <p:childTnLst>
                                    <p:animClr clrSpc="rgb" dir="cw">
                                      <p:cBhvr>
                                        <p:cTn id="329" dur="1000" fill="hold"/>
                                        <p:tgtEl>
                                          <p:spTgt spid="50"/>
                                        </p:tgtEl>
                                        <p:attrNameLst>
                                          <p:attrName>fillcolor</p:attrName>
                                        </p:attrNameLst>
                                      </p:cBhvr>
                                      <p:to>
                                        <a:schemeClr val="accent1"/>
                                      </p:to>
                                    </p:animClr>
                                    <p:set>
                                      <p:cBhvr>
                                        <p:cTn id="330" dur="1000" fill="hold"/>
                                        <p:tgtEl>
                                          <p:spTgt spid="50"/>
                                        </p:tgtEl>
                                        <p:attrNameLst>
                                          <p:attrName>fill.type</p:attrName>
                                        </p:attrNameLst>
                                      </p:cBhvr>
                                      <p:to>
                                        <p:strVal val="solid"/>
                                      </p:to>
                                    </p:set>
                                    <p:set>
                                      <p:cBhvr>
                                        <p:cTn id="331" dur="1000" fill="hold"/>
                                        <p:tgtEl>
                                          <p:spTgt spid="50"/>
                                        </p:tgtEl>
                                        <p:attrNameLst>
                                          <p:attrName>fill.on</p:attrName>
                                        </p:attrNameLst>
                                      </p:cBhvr>
                                      <p:to>
                                        <p:strVal val="true"/>
                                      </p:to>
                                    </p:set>
                                  </p:childTnLst>
                                </p:cTn>
                              </p:par>
                            </p:childTnLst>
                          </p:cTn>
                        </p:par>
                        <p:par>
                          <p:cTn id="332" fill="hold">
                            <p:stCondLst>
                              <p:cond delay="31500"/>
                            </p:stCondLst>
                            <p:childTnLst>
                              <p:par>
                                <p:cTn id="333" presetID="7" presetClass="emph" presetSubtype="2" fill="hold" nodeType="afterEffect">
                                  <p:stCondLst>
                                    <p:cond delay="0"/>
                                  </p:stCondLst>
                                  <p:childTnLst>
                                    <p:animClr clrSpc="rgb" dir="cw">
                                      <p:cBhvr>
                                        <p:cTn id="334" dur="2000" fill="hold"/>
                                        <p:tgtEl>
                                          <p:spTgt spid="85"/>
                                        </p:tgtEl>
                                        <p:attrNameLst>
                                          <p:attrName>stroke.color</p:attrName>
                                        </p:attrNameLst>
                                      </p:cBhvr>
                                      <p:to>
                                        <a:schemeClr val="accent1"/>
                                      </p:to>
                                    </p:animClr>
                                    <p:set>
                                      <p:cBhvr>
                                        <p:cTn id="335" dur="2000" fill="hold"/>
                                        <p:tgtEl>
                                          <p:spTgt spid="85"/>
                                        </p:tgtEl>
                                        <p:attrNameLst>
                                          <p:attrName>stroke.on</p:attrName>
                                        </p:attrNameLst>
                                      </p:cBhvr>
                                      <p:to>
                                        <p:strVal val="true"/>
                                      </p:to>
                                    </p:set>
                                  </p:childTnLst>
                                </p:cTn>
                              </p:par>
                            </p:childTnLst>
                          </p:cTn>
                        </p:par>
                      </p:childTnLst>
                    </p:cTn>
                  </p:par>
                  <p:par>
                    <p:cTn id="336" fill="hold">
                      <p:stCondLst>
                        <p:cond delay="indefinite"/>
                      </p:stCondLst>
                      <p:childTnLst>
                        <p:par>
                          <p:cTn id="337" fill="hold">
                            <p:stCondLst>
                              <p:cond delay="0"/>
                            </p:stCondLst>
                            <p:childTnLst>
                              <p:par>
                                <p:cTn id="338" presetID="26" presetClass="emph" presetSubtype="0" fill="remove" grpId="0" nodeType="clickEffect">
                                  <p:stCondLst>
                                    <p:cond delay="0"/>
                                  </p:stCondLst>
                                  <p:childTnLst>
                                    <p:animEffect transition="out" filter="fade">
                                      <p:cBhvr>
                                        <p:cTn id="339" dur="500" tmFilter="0, 0; .2, .5; .8, .5; 1, 0"/>
                                        <p:tgtEl>
                                          <p:spTgt spid="89"/>
                                        </p:tgtEl>
                                      </p:cBhvr>
                                    </p:animEffect>
                                    <p:animScale>
                                      <p:cBhvr>
                                        <p:cTn id="340" dur="250" autoRev="1" fill="hold"/>
                                        <p:tgtEl>
                                          <p:spTgt spid="89"/>
                                        </p:tgtEl>
                                      </p:cBhvr>
                                      <p:by x="105000" y="105000"/>
                                    </p:animScale>
                                  </p:childTnLst>
                                </p:cTn>
                              </p:par>
                            </p:childTnLst>
                          </p:cTn>
                        </p:par>
                        <p:par>
                          <p:cTn id="341" fill="hold">
                            <p:stCondLst>
                              <p:cond delay="500"/>
                            </p:stCondLst>
                            <p:childTnLst>
                              <p:par>
                                <p:cTn id="342" presetID="7" presetClass="emph" presetSubtype="2" fill="hold" nodeType="afterEffect">
                                  <p:stCondLst>
                                    <p:cond delay="0"/>
                                  </p:stCondLst>
                                  <p:childTnLst>
                                    <p:animClr clrSpc="rgb" dir="cw">
                                      <p:cBhvr>
                                        <p:cTn id="343" dur="2000" fill="hold"/>
                                        <p:tgtEl>
                                          <p:spTgt spid="85"/>
                                        </p:tgtEl>
                                        <p:attrNameLst>
                                          <p:attrName>stroke.color</p:attrName>
                                        </p:attrNameLst>
                                      </p:cBhvr>
                                      <p:to>
                                        <a:srgbClr val="B9CDE5"/>
                                      </p:to>
                                    </p:animClr>
                                    <p:set>
                                      <p:cBhvr>
                                        <p:cTn id="344" dur="2000" fill="hold"/>
                                        <p:tgtEl>
                                          <p:spTgt spid="85"/>
                                        </p:tgtEl>
                                        <p:attrNameLst>
                                          <p:attrName>stroke.on</p:attrName>
                                        </p:attrNameLst>
                                      </p:cBhvr>
                                      <p:to>
                                        <p:strVal val="true"/>
                                      </p:to>
                                    </p:set>
                                  </p:childTnLst>
                                </p:cTn>
                              </p:par>
                              <p:par>
                                <p:cTn id="345" presetID="7" presetClass="emph" presetSubtype="2" fill="hold" nodeType="withEffect">
                                  <p:stCondLst>
                                    <p:cond delay="0"/>
                                  </p:stCondLst>
                                  <p:childTnLst>
                                    <p:animClr clrSpc="rgb" dir="cw">
                                      <p:cBhvr>
                                        <p:cTn id="346" dur="2000" fill="hold"/>
                                        <p:tgtEl>
                                          <p:spTgt spid="24"/>
                                        </p:tgtEl>
                                        <p:attrNameLst>
                                          <p:attrName>stroke.color</p:attrName>
                                        </p:attrNameLst>
                                      </p:cBhvr>
                                      <p:to>
                                        <a:srgbClr val="B9CDE5"/>
                                      </p:to>
                                    </p:animClr>
                                    <p:set>
                                      <p:cBhvr>
                                        <p:cTn id="347" dur="2000" fill="hold"/>
                                        <p:tgtEl>
                                          <p:spTgt spid="24"/>
                                        </p:tgtEl>
                                        <p:attrNameLst>
                                          <p:attrName>stroke.on</p:attrName>
                                        </p:attrNameLst>
                                      </p:cBhvr>
                                      <p:to>
                                        <p:strVal val="true"/>
                                      </p:to>
                                    </p:set>
                                  </p:childTnLst>
                                </p:cTn>
                              </p:par>
                              <p:par>
                                <p:cTn id="348" presetID="7" presetClass="emph" presetSubtype="2" fill="hold" nodeType="withEffect">
                                  <p:stCondLst>
                                    <p:cond delay="0"/>
                                  </p:stCondLst>
                                  <p:childTnLst>
                                    <p:animClr clrSpc="rgb" dir="cw">
                                      <p:cBhvr>
                                        <p:cTn id="349" dur="2000" fill="hold"/>
                                        <p:tgtEl>
                                          <p:spTgt spid="23"/>
                                        </p:tgtEl>
                                        <p:attrNameLst>
                                          <p:attrName>stroke.color</p:attrName>
                                        </p:attrNameLst>
                                      </p:cBhvr>
                                      <p:to>
                                        <a:srgbClr val="B9CDE5"/>
                                      </p:to>
                                    </p:animClr>
                                    <p:set>
                                      <p:cBhvr>
                                        <p:cTn id="350" dur="2000" fill="hold"/>
                                        <p:tgtEl>
                                          <p:spTgt spid="23"/>
                                        </p:tgtEl>
                                        <p:attrNameLst>
                                          <p:attrName>stroke.on</p:attrName>
                                        </p:attrNameLst>
                                      </p:cBhvr>
                                      <p:to>
                                        <p:strVal val="true"/>
                                      </p:to>
                                    </p:set>
                                  </p:childTnLst>
                                </p:cTn>
                              </p:par>
                            </p:childTnLst>
                          </p:cTn>
                        </p:par>
                      </p:childTnLst>
                    </p:cTn>
                  </p:par>
                  <p:par>
                    <p:cTn id="351" fill="hold">
                      <p:stCondLst>
                        <p:cond delay="indefinite"/>
                      </p:stCondLst>
                      <p:childTnLst>
                        <p:par>
                          <p:cTn id="352" fill="hold">
                            <p:stCondLst>
                              <p:cond delay="0"/>
                            </p:stCondLst>
                            <p:childTnLst>
                              <p:par>
                                <p:cTn id="353" presetID="26" presetClass="emph" presetSubtype="0" fill="remove" grpId="0" nodeType="clickEffect">
                                  <p:stCondLst>
                                    <p:cond delay="0"/>
                                  </p:stCondLst>
                                  <p:childTnLst>
                                    <p:animEffect transition="out" filter="fade">
                                      <p:cBhvr>
                                        <p:cTn id="354" dur="500" tmFilter="0, 0; .2, .5; .8, .5; 1, 0"/>
                                        <p:tgtEl>
                                          <p:spTgt spid="97"/>
                                        </p:tgtEl>
                                      </p:cBhvr>
                                    </p:animEffect>
                                    <p:animScale>
                                      <p:cBhvr>
                                        <p:cTn id="355" dur="250" autoRev="1" fill="hold"/>
                                        <p:tgtEl>
                                          <p:spTgt spid="97"/>
                                        </p:tgtEl>
                                      </p:cBhvr>
                                      <p:by x="105000" y="105000"/>
                                    </p:animScale>
                                  </p:childTnLst>
                                </p:cTn>
                              </p:par>
                            </p:childTnLst>
                          </p:cTn>
                        </p:par>
                      </p:childTnLst>
                    </p:cTn>
                  </p:par>
                  <p:par>
                    <p:cTn id="356" fill="hold">
                      <p:stCondLst>
                        <p:cond delay="indefinite"/>
                      </p:stCondLst>
                      <p:childTnLst>
                        <p:par>
                          <p:cTn id="357" fill="hold">
                            <p:stCondLst>
                              <p:cond delay="0"/>
                            </p:stCondLst>
                            <p:childTnLst>
                              <p:par>
                                <p:cTn id="358" presetID="26" presetClass="emph" presetSubtype="0" fill="remove" grpId="0" nodeType="clickEffect">
                                  <p:stCondLst>
                                    <p:cond delay="0"/>
                                  </p:stCondLst>
                                  <p:childTnLst>
                                    <p:animEffect transition="out" filter="fade">
                                      <p:cBhvr>
                                        <p:cTn id="359" dur="500" tmFilter="0, 0; .2, .5; .8, .5; 1, 0"/>
                                        <p:tgtEl>
                                          <p:spTgt spid="98"/>
                                        </p:tgtEl>
                                      </p:cBhvr>
                                    </p:animEffect>
                                    <p:animScale>
                                      <p:cBhvr>
                                        <p:cTn id="360" dur="250" autoRev="1" fill="hold"/>
                                        <p:tgtEl>
                                          <p:spTgt spid="9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3" grpId="1" animBg="1"/>
      <p:bldP spid="75" grpId="0" animBg="1"/>
      <p:bldP spid="84" grpId="0" animBg="1"/>
      <p:bldP spid="88" grpId="0" animBg="1"/>
      <p:bldP spid="89" grpId="0" animBg="1"/>
      <p:bldP spid="97" grpId="0" animBg="1"/>
      <p:bldP spid="9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6"/>
          <p:cNvSpPr>
            <a:spLocks noGrp="1" noChangeArrowheads="1"/>
          </p:cNvSpPr>
          <p:nvPr>
            <p:ph type="title"/>
          </p:nvPr>
        </p:nvSpPr>
        <p:spPr>
          <a:xfrm>
            <a:off x="9525" y="152400"/>
            <a:ext cx="8229600" cy="990600"/>
          </a:xfrm>
        </p:spPr>
        <p:txBody>
          <a:bodyPr/>
          <a:lstStyle/>
          <a:p>
            <a:pPr eaLnBrk="1" hangingPunct="1"/>
            <a:r>
              <a:rPr lang="en-US" sz="3600" dirty="0" smtClean="0"/>
              <a:t>Typical Generation Storage™ Project</a:t>
            </a:r>
          </a:p>
        </p:txBody>
      </p:sp>
      <p:grpSp>
        <p:nvGrpSpPr>
          <p:cNvPr id="7" name="Group 11"/>
          <p:cNvGrpSpPr>
            <a:grpSpLocks/>
          </p:cNvGrpSpPr>
          <p:nvPr/>
        </p:nvGrpSpPr>
        <p:grpSpPr bwMode="auto">
          <a:xfrm>
            <a:off x="5981700" y="1241941"/>
            <a:ext cx="1447800" cy="1524000"/>
            <a:chOff x="6705600" y="1066800"/>
            <a:chExt cx="1447800" cy="1524000"/>
          </a:xfrm>
        </p:grpSpPr>
        <p:sp>
          <p:nvSpPr>
            <p:cNvPr id="8" name="Rectangle 10"/>
            <p:cNvSpPr>
              <a:spLocks noChangeArrowheads="1"/>
            </p:cNvSpPr>
            <p:nvPr/>
          </p:nvSpPr>
          <p:spPr bwMode="auto">
            <a:xfrm>
              <a:off x="6705600" y="1066800"/>
              <a:ext cx="1447800" cy="369332"/>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a:r>
                <a:rPr lang="en-US" b="1" dirty="0">
                  <a:solidFill>
                    <a:schemeClr val="bg1"/>
                  </a:solidFill>
                </a:rPr>
                <a:t>TES Tank</a:t>
              </a:r>
            </a:p>
          </p:txBody>
        </p:sp>
        <p:cxnSp>
          <p:nvCxnSpPr>
            <p:cNvPr id="9" name="Straight Arrow Connector 8"/>
            <p:cNvCxnSpPr>
              <a:stCxn id="8" idx="2"/>
            </p:cNvCxnSpPr>
            <p:nvPr/>
          </p:nvCxnSpPr>
          <p:spPr>
            <a:xfrm rot="5400000">
              <a:off x="6604794" y="1766094"/>
              <a:ext cx="1154112" cy="495300"/>
            </a:xfrm>
            <a:prstGeom prst="straightConnector1">
              <a:avLst/>
            </a:prstGeom>
            <a:ln w="15875">
              <a:solidFill>
                <a:schemeClr val="bg1"/>
              </a:solidFill>
              <a:tailEnd type="arrow"/>
            </a:ln>
          </p:spPr>
          <p:style>
            <a:lnRef idx="1">
              <a:schemeClr val="accent1"/>
            </a:lnRef>
            <a:fillRef idx="0">
              <a:schemeClr val="accent1"/>
            </a:fillRef>
            <a:effectRef idx="0">
              <a:schemeClr val="accent1"/>
            </a:effectRef>
            <a:fontRef idx="minor">
              <a:schemeClr val="tx1"/>
            </a:fontRef>
          </p:style>
        </p:cxnSp>
      </p:grpSp>
      <p:grpSp>
        <p:nvGrpSpPr>
          <p:cNvPr id="10" name="Group 12"/>
          <p:cNvGrpSpPr>
            <a:grpSpLocks/>
          </p:cNvGrpSpPr>
          <p:nvPr/>
        </p:nvGrpSpPr>
        <p:grpSpPr bwMode="auto">
          <a:xfrm>
            <a:off x="5781675" y="3810000"/>
            <a:ext cx="1447800" cy="1408112"/>
            <a:chOff x="6705600" y="685799"/>
            <a:chExt cx="1447800" cy="1408332"/>
          </a:xfrm>
        </p:grpSpPr>
        <p:sp>
          <p:nvSpPr>
            <p:cNvPr id="11" name="Rectangle 10"/>
            <p:cNvSpPr>
              <a:spLocks noChangeArrowheads="1"/>
            </p:cNvSpPr>
            <p:nvPr/>
          </p:nvSpPr>
          <p:spPr bwMode="auto">
            <a:xfrm>
              <a:off x="6705600" y="1447800"/>
              <a:ext cx="1447800" cy="646331"/>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a:r>
                <a:rPr lang="en-US" b="1">
                  <a:solidFill>
                    <a:schemeClr val="bg1"/>
                  </a:solidFill>
                </a:rPr>
                <a:t>Chiller Package</a:t>
              </a:r>
            </a:p>
          </p:txBody>
        </p:sp>
        <p:cxnSp>
          <p:nvCxnSpPr>
            <p:cNvPr id="12" name="Straight Arrow Connector 11"/>
            <p:cNvCxnSpPr>
              <a:stCxn id="11" idx="0"/>
            </p:cNvCxnSpPr>
            <p:nvPr/>
          </p:nvCxnSpPr>
          <p:spPr>
            <a:xfrm rot="16200000" flipV="1">
              <a:off x="6953190" y="971609"/>
              <a:ext cx="762119" cy="190500"/>
            </a:xfrm>
            <a:prstGeom prst="straightConnector1">
              <a:avLst/>
            </a:prstGeom>
            <a:ln w="15875">
              <a:solidFill>
                <a:schemeClr val="bg1"/>
              </a:solidFill>
              <a:tailEnd type="arrow"/>
            </a:ln>
          </p:spPr>
          <p:style>
            <a:lnRef idx="1">
              <a:schemeClr val="accent1"/>
            </a:lnRef>
            <a:fillRef idx="0">
              <a:schemeClr val="accent1"/>
            </a:fillRef>
            <a:effectRef idx="0">
              <a:schemeClr val="accent1"/>
            </a:effectRef>
            <a:fontRef idx="minor">
              <a:schemeClr val="tx1"/>
            </a:fontRef>
          </p:style>
        </p:cxnSp>
      </p:grpSp>
      <p:grpSp>
        <p:nvGrpSpPr>
          <p:cNvPr id="13" name="Group 17"/>
          <p:cNvGrpSpPr>
            <a:grpSpLocks/>
          </p:cNvGrpSpPr>
          <p:nvPr/>
        </p:nvGrpSpPr>
        <p:grpSpPr bwMode="auto">
          <a:xfrm>
            <a:off x="1752600" y="4038600"/>
            <a:ext cx="2438400" cy="1941513"/>
            <a:chOff x="6705600" y="-228600"/>
            <a:chExt cx="2438400" cy="1941731"/>
          </a:xfrm>
        </p:grpSpPr>
        <p:sp>
          <p:nvSpPr>
            <p:cNvPr id="14" name="Rectangle 10"/>
            <p:cNvSpPr>
              <a:spLocks noChangeArrowheads="1"/>
            </p:cNvSpPr>
            <p:nvPr/>
          </p:nvSpPr>
          <p:spPr bwMode="auto">
            <a:xfrm>
              <a:off x="6705600" y="1066800"/>
              <a:ext cx="1447800" cy="646331"/>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a:r>
                <a:rPr lang="en-US" b="1">
                  <a:solidFill>
                    <a:schemeClr val="bg1"/>
                  </a:solidFill>
                </a:rPr>
                <a:t>Coil Retrofit</a:t>
              </a:r>
            </a:p>
          </p:txBody>
        </p:sp>
        <p:cxnSp>
          <p:nvCxnSpPr>
            <p:cNvPr id="15" name="Straight Arrow Connector 14"/>
            <p:cNvCxnSpPr/>
            <p:nvPr/>
          </p:nvCxnSpPr>
          <p:spPr>
            <a:xfrm flipV="1">
              <a:off x="7467600" y="-228600"/>
              <a:ext cx="1676400" cy="1295545"/>
            </a:xfrm>
            <a:prstGeom prst="straightConnector1">
              <a:avLst/>
            </a:prstGeom>
            <a:ln w="15875">
              <a:solidFill>
                <a:schemeClr val="bg1"/>
              </a:solidFill>
              <a:tailEnd type="arrow"/>
            </a:ln>
          </p:spPr>
          <p:style>
            <a:lnRef idx="1">
              <a:schemeClr val="accent1"/>
            </a:lnRef>
            <a:fillRef idx="0">
              <a:schemeClr val="accent1"/>
            </a:fillRef>
            <a:effectRef idx="0">
              <a:schemeClr val="accent1"/>
            </a:effectRef>
            <a:fontRef idx="minor">
              <a:schemeClr val="tx1"/>
            </a:fontRef>
          </p:style>
        </p:cxnSp>
      </p:grpSp>
      <p:grpSp>
        <p:nvGrpSpPr>
          <p:cNvPr id="16" name="Group 22"/>
          <p:cNvGrpSpPr>
            <a:grpSpLocks/>
          </p:cNvGrpSpPr>
          <p:nvPr/>
        </p:nvGrpSpPr>
        <p:grpSpPr bwMode="auto">
          <a:xfrm>
            <a:off x="2057400" y="1846479"/>
            <a:ext cx="3810000" cy="1981200"/>
            <a:chOff x="6705600" y="1066800"/>
            <a:chExt cx="3810003" cy="1981201"/>
          </a:xfrm>
        </p:grpSpPr>
        <p:sp>
          <p:nvSpPr>
            <p:cNvPr id="17" name="Rectangle 10"/>
            <p:cNvSpPr>
              <a:spLocks noChangeArrowheads="1"/>
            </p:cNvSpPr>
            <p:nvPr/>
          </p:nvSpPr>
          <p:spPr bwMode="auto">
            <a:xfrm>
              <a:off x="6705600" y="1066800"/>
              <a:ext cx="1447800" cy="646331"/>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a:r>
                <a:rPr lang="en-US" b="1">
                  <a:solidFill>
                    <a:schemeClr val="bg1"/>
                  </a:solidFill>
                </a:rPr>
                <a:t>Secondary</a:t>
              </a:r>
            </a:p>
            <a:p>
              <a:pPr algn="ctr"/>
              <a:r>
                <a:rPr lang="en-US" b="1">
                  <a:solidFill>
                    <a:schemeClr val="bg1"/>
                  </a:solidFill>
                </a:rPr>
                <a:t>Pump Skid</a:t>
              </a:r>
            </a:p>
          </p:txBody>
        </p:sp>
        <p:cxnSp>
          <p:nvCxnSpPr>
            <p:cNvPr id="18" name="Straight Arrow Connector 17"/>
            <p:cNvCxnSpPr>
              <a:stCxn id="17" idx="2"/>
            </p:cNvCxnSpPr>
            <p:nvPr/>
          </p:nvCxnSpPr>
          <p:spPr>
            <a:xfrm rot="16200000" flipH="1">
              <a:off x="8305007" y="837406"/>
              <a:ext cx="1335088" cy="3086102"/>
            </a:xfrm>
            <a:prstGeom prst="straightConnector1">
              <a:avLst/>
            </a:prstGeom>
            <a:ln w="15875">
              <a:solidFill>
                <a:schemeClr val="bg1"/>
              </a:solidFill>
              <a:tailEnd type="arrow"/>
            </a:ln>
          </p:spPr>
          <p:style>
            <a:lnRef idx="1">
              <a:schemeClr val="accent1"/>
            </a:lnRef>
            <a:fillRef idx="0">
              <a:schemeClr val="accent1"/>
            </a:fillRef>
            <a:effectRef idx="0">
              <a:schemeClr val="accent1"/>
            </a:effectRef>
            <a:fontRef idx="minor">
              <a:schemeClr val="tx1"/>
            </a:fontRef>
          </p:style>
        </p:cxnSp>
      </p:grpSp>
      <p:cxnSp>
        <p:nvCxnSpPr>
          <p:cNvPr id="20" name="Straight Connector 19"/>
          <p:cNvCxnSpPr/>
          <p:nvPr/>
        </p:nvCxnSpPr>
        <p:spPr>
          <a:xfrm rot="5400000">
            <a:off x="1981994" y="3951287"/>
            <a:ext cx="5486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724400" y="3952081"/>
            <a:ext cx="4191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2" name="Rectangle 10"/>
          <p:cNvSpPr>
            <a:spLocks noChangeArrowheads="1"/>
          </p:cNvSpPr>
          <p:nvPr/>
        </p:nvSpPr>
        <p:spPr bwMode="auto">
          <a:xfrm>
            <a:off x="230188" y="1132681"/>
            <a:ext cx="4495800"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Char char="•"/>
            </a:pPr>
            <a:r>
              <a:rPr lang="en-US" dirty="0">
                <a:latin typeface="Calibri" pitchFamily="34" charset="0"/>
                <a:cs typeface="Calibri" pitchFamily="34" charset="0"/>
              </a:rPr>
              <a:t> </a:t>
            </a:r>
            <a:r>
              <a:rPr lang="en-US" u="sng" dirty="0" smtClean="0">
                <a:latin typeface="Calibri" pitchFamily="34" charset="0"/>
                <a:cs typeface="Calibri" pitchFamily="34" charset="0"/>
              </a:rPr>
              <a:t>Customer:</a:t>
            </a:r>
            <a:r>
              <a:rPr lang="en-US" dirty="0">
                <a:latin typeface="Calibri" pitchFamily="34" charset="0"/>
                <a:cs typeface="Calibri" pitchFamily="34" charset="0"/>
              </a:rPr>
              <a:t> </a:t>
            </a:r>
            <a:r>
              <a:rPr lang="en-US" dirty="0" smtClean="0">
                <a:latin typeface="Calibri" pitchFamily="34" charset="0"/>
                <a:cs typeface="Calibri" pitchFamily="34" charset="0"/>
              </a:rPr>
              <a:t>Electric </a:t>
            </a:r>
            <a:r>
              <a:rPr lang="en-US" dirty="0">
                <a:latin typeface="Calibri" pitchFamily="34" charset="0"/>
                <a:cs typeface="Calibri" pitchFamily="34" charset="0"/>
              </a:rPr>
              <a:t>Cooperative</a:t>
            </a:r>
          </a:p>
          <a:p>
            <a:pPr>
              <a:buFont typeface="Arial" pitchFamily="34" charset="0"/>
              <a:buChar char="•"/>
            </a:pPr>
            <a:endParaRPr lang="en-US" dirty="0">
              <a:latin typeface="Calibri" pitchFamily="34" charset="0"/>
              <a:cs typeface="Calibri" pitchFamily="34" charset="0"/>
            </a:endParaRPr>
          </a:p>
          <a:p>
            <a:pPr>
              <a:buFont typeface="Arial" pitchFamily="34" charset="0"/>
              <a:buChar char="•"/>
            </a:pPr>
            <a:r>
              <a:rPr lang="en-US" dirty="0">
                <a:latin typeface="Calibri" pitchFamily="34" charset="0"/>
                <a:cs typeface="Calibri" pitchFamily="34" charset="0"/>
              </a:rPr>
              <a:t> </a:t>
            </a:r>
            <a:r>
              <a:rPr lang="en-US" dirty="0" smtClean="0">
                <a:latin typeface="Calibri" pitchFamily="34" charset="0"/>
                <a:cs typeface="Calibri" pitchFamily="34" charset="0"/>
              </a:rPr>
              <a:t> </a:t>
            </a:r>
            <a:r>
              <a:rPr lang="en-US" u="sng" dirty="0">
                <a:latin typeface="Calibri" pitchFamily="34" charset="0"/>
                <a:cs typeface="Calibri" pitchFamily="34" charset="0"/>
              </a:rPr>
              <a:t>Project Timing:</a:t>
            </a:r>
            <a:r>
              <a:rPr lang="en-US" dirty="0">
                <a:latin typeface="Calibri" pitchFamily="34" charset="0"/>
                <a:cs typeface="Calibri" pitchFamily="34" charset="0"/>
              </a:rPr>
              <a:t> 2008-2009</a:t>
            </a:r>
          </a:p>
          <a:p>
            <a:pPr>
              <a:buFont typeface="Arial" pitchFamily="34" charset="0"/>
              <a:buChar char="•"/>
            </a:pPr>
            <a:endParaRPr lang="en-US" dirty="0">
              <a:latin typeface="Calibri" pitchFamily="34" charset="0"/>
              <a:cs typeface="Calibri" pitchFamily="34" charset="0"/>
            </a:endParaRPr>
          </a:p>
          <a:p>
            <a:pPr>
              <a:buFont typeface="Arial" pitchFamily="34" charset="0"/>
              <a:buChar char="•"/>
            </a:pPr>
            <a:r>
              <a:rPr lang="en-US" dirty="0">
                <a:latin typeface="Calibri" pitchFamily="34" charset="0"/>
                <a:cs typeface="Calibri" pitchFamily="34" charset="0"/>
              </a:rPr>
              <a:t> </a:t>
            </a:r>
            <a:r>
              <a:rPr lang="en-US" u="sng" dirty="0">
                <a:latin typeface="Calibri" pitchFamily="34" charset="0"/>
                <a:cs typeface="Calibri" pitchFamily="34" charset="0"/>
              </a:rPr>
              <a:t>Outage Duration:</a:t>
            </a:r>
            <a:r>
              <a:rPr lang="en-US" dirty="0">
                <a:latin typeface="Calibri" pitchFamily="34" charset="0"/>
                <a:cs typeface="Calibri" pitchFamily="34" charset="0"/>
              </a:rPr>
              <a:t> ~15-30 Days</a:t>
            </a:r>
          </a:p>
          <a:p>
            <a:pPr>
              <a:buFont typeface="Arial" pitchFamily="34" charset="0"/>
              <a:buChar char="•"/>
            </a:pPr>
            <a:endParaRPr lang="en-US" dirty="0">
              <a:latin typeface="Calibri" pitchFamily="34" charset="0"/>
              <a:cs typeface="Calibri" pitchFamily="34" charset="0"/>
            </a:endParaRPr>
          </a:p>
          <a:p>
            <a:pPr>
              <a:buFont typeface="Arial" pitchFamily="34" charset="0"/>
              <a:buChar char="•"/>
            </a:pPr>
            <a:r>
              <a:rPr lang="en-US" u="sng" dirty="0">
                <a:latin typeface="Calibri" pitchFamily="34" charset="0"/>
                <a:cs typeface="Calibri" pitchFamily="34" charset="0"/>
              </a:rPr>
              <a:t> Construction Man-Hours:</a:t>
            </a:r>
            <a:r>
              <a:rPr lang="en-US" dirty="0">
                <a:latin typeface="Calibri" pitchFamily="34" charset="0"/>
                <a:cs typeface="Calibri" pitchFamily="34" charset="0"/>
              </a:rPr>
              <a:t> ~50,000</a:t>
            </a:r>
          </a:p>
          <a:p>
            <a:pPr>
              <a:buFont typeface="Arial" pitchFamily="34" charset="0"/>
              <a:buChar char="•"/>
            </a:pPr>
            <a:endParaRPr lang="en-US" dirty="0">
              <a:latin typeface="Calibri" pitchFamily="34" charset="0"/>
              <a:cs typeface="Calibri" pitchFamily="34" charset="0"/>
            </a:endParaRPr>
          </a:p>
          <a:p>
            <a:pPr>
              <a:buFont typeface="Arial" pitchFamily="34" charset="0"/>
              <a:buChar char="•"/>
            </a:pPr>
            <a:r>
              <a:rPr lang="en-US" dirty="0">
                <a:latin typeface="Calibri" pitchFamily="34" charset="0"/>
                <a:cs typeface="Calibri" pitchFamily="34" charset="0"/>
              </a:rPr>
              <a:t> </a:t>
            </a:r>
            <a:r>
              <a:rPr lang="en-US" u="sng" dirty="0">
                <a:latin typeface="Calibri" pitchFamily="34" charset="0"/>
                <a:cs typeface="Calibri" pitchFamily="34" charset="0"/>
              </a:rPr>
              <a:t>Construction Duration:</a:t>
            </a:r>
            <a:r>
              <a:rPr lang="en-US" dirty="0">
                <a:latin typeface="Calibri" pitchFamily="34" charset="0"/>
                <a:cs typeface="Calibri" pitchFamily="34" charset="0"/>
              </a:rPr>
              <a:t> ~9 Months</a:t>
            </a:r>
          </a:p>
          <a:p>
            <a:endParaRPr lang="en-US" dirty="0">
              <a:latin typeface="Calibri" pitchFamily="34" charset="0"/>
              <a:cs typeface="Calibri" pitchFamily="34" charset="0"/>
            </a:endParaRPr>
          </a:p>
          <a:p>
            <a:pPr>
              <a:buFont typeface="Arial" pitchFamily="34" charset="0"/>
              <a:buChar char="•"/>
            </a:pPr>
            <a:r>
              <a:rPr lang="en-US" dirty="0">
                <a:latin typeface="Calibri" pitchFamily="34" charset="0"/>
                <a:cs typeface="Calibri" pitchFamily="34" charset="0"/>
              </a:rPr>
              <a:t> </a:t>
            </a:r>
            <a:r>
              <a:rPr lang="en-US" u="sng" dirty="0">
                <a:latin typeface="Calibri" pitchFamily="34" charset="0"/>
                <a:cs typeface="Calibri" pitchFamily="34" charset="0"/>
              </a:rPr>
              <a:t>Turbine OEM:</a:t>
            </a:r>
            <a:r>
              <a:rPr lang="en-US" dirty="0">
                <a:latin typeface="Calibri" pitchFamily="34" charset="0"/>
                <a:cs typeface="Calibri" pitchFamily="34" charset="0"/>
              </a:rPr>
              <a:t>  GE Frame 7FA</a:t>
            </a:r>
          </a:p>
          <a:p>
            <a:pPr>
              <a:buFont typeface="Arial" pitchFamily="34" charset="0"/>
              <a:buChar char="•"/>
            </a:pPr>
            <a:endParaRPr lang="en-US" dirty="0">
              <a:latin typeface="Calibri" pitchFamily="34" charset="0"/>
              <a:cs typeface="Calibri" pitchFamily="34" charset="0"/>
            </a:endParaRPr>
          </a:p>
          <a:p>
            <a:pPr>
              <a:buFont typeface="Arial" pitchFamily="34" charset="0"/>
              <a:buChar char="•"/>
            </a:pPr>
            <a:r>
              <a:rPr lang="en-US" dirty="0">
                <a:latin typeface="Calibri" pitchFamily="34" charset="0"/>
                <a:cs typeface="Calibri" pitchFamily="34" charset="0"/>
              </a:rPr>
              <a:t> </a:t>
            </a:r>
            <a:r>
              <a:rPr lang="en-US" u="sng" dirty="0">
                <a:latin typeface="Calibri" pitchFamily="34" charset="0"/>
                <a:cs typeface="Calibri" pitchFamily="34" charset="0"/>
              </a:rPr>
              <a:t>Power Plant Type:</a:t>
            </a:r>
            <a:r>
              <a:rPr lang="en-US" dirty="0">
                <a:latin typeface="Calibri" pitchFamily="34" charset="0"/>
                <a:cs typeface="Calibri" pitchFamily="34" charset="0"/>
              </a:rPr>
              <a:t> 2 x 1 Combined Cycle</a:t>
            </a:r>
          </a:p>
          <a:p>
            <a:pPr>
              <a:buFont typeface="Arial" pitchFamily="34" charset="0"/>
              <a:buChar char="•"/>
            </a:pPr>
            <a:endParaRPr lang="en-US" dirty="0">
              <a:latin typeface="Calibri" pitchFamily="34" charset="0"/>
              <a:cs typeface="Calibri" pitchFamily="34" charset="0"/>
            </a:endParaRPr>
          </a:p>
          <a:p>
            <a:pPr>
              <a:buFont typeface="Arial" pitchFamily="34" charset="0"/>
              <a:buChar char="•"/>
            </a:pPr>
            <a:r>
              <a:rPr lang="en-US" dirty="0">
                <a:latin typeface="Calibri" pitchFamily="34" charset="0"/>
                <a:cs typeface="Calibri" pitchFamily="34" charset="0"/>
              </a:rPr>
              <a:t> </a:t>
            </a:r>
            <a:r>
              <a:rPr lang="en-US" u="sng" dirty="0">
                <a:latin typeface="Calibri" pitchFamily="34" charset="0"/>
                <a:cs typeface="Calibri" pitchFamily="34" charset="0"/>
              </a:rPr>
              <a:t>Incremental Plant Output:</a:t>
            </a:r>
            <a:r>
              <a:rPr lang="en-US" dirty="0">
                <a:latin typeface="Calibri" pitchFamily="34" charset="0"/>
                <a:cs typeface="Calibri" pitchFamily="34" charset="0"/>
              </a:rPr>
              <a:t>  ~65MW </a:t>
            </a:r>
            <a:endParaRPr lang="en-US" u="sng" dirty="0">
              <a:latin typeface="Calibri" pitchFamily="34" charset="0"/>
              <a:cs typeface="Calibri" pitchFamily="34" charset="0"/>
            </a:endParaRPr>
          </a:p>
        </p:txBody>
      </p:sp>
      <p:pic>
        <p:nvPicPr>
          <p:cNvPr id="2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4028281"/>
            <a:ext cx="39624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8" descr="TES Tank.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132681"/>
            <a:ext cx="3962400" cy="268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21921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Uses</a:t>
            </a:r>
            <a:endParaRPr lang="en-US" dirty="0"/>
          </a:p>
        </p:txBody>
      </p:sp>
      <p:sp>
        <p:nvSpPr>
          <p:cNvPr id="3" name="Content Placeholder 2"/>
          <p:cNvSpPr>
            <a:spLocks noGrp="1"/>
          </p:cNvSpPr>
          <p:nvPr>
            <p:ph idx="1"/>
          </p:nvPr>
        </p:nvSpPr>
        <p:spPr>
          <a:xfrm>
            <a:off x="457200" y="1371600"/>
            <a:ext cx="8229600" cy="4983163"/>
          </a:xfrm>
        </p:spPr>
        <p:txBody>
          <a:bodyPr/>
          <a:lstStyle/>
          <a:p>
            <a:r>
              <a:rPr lang="en-US" dirty="0" smtClean="0"/>
              <a:t>Historically, TIC, and even Generation Storage, were seen solely as power augmentation systems; offering the ability for generators to maximize their capacity during the summer peak.  As such, these systems were designed to operate ‘full throttle,’ providing the lowest temperatures for maximum output.  The storage system reduced parasitic load, thereby offering more capacity when it was most needed</a:t>
            </a:r>
          </a:p>
          <a:p>
            <a:pPr lvl="1"/>
            <a:r>
              <a:rPr lang="en-US" dirty="0" smtClean="0"/>
              <a:t>Often times the systems were designed for partial storage with smaller chillers at full chilling capacity during peak hours</a:t>
            </a:r>
          </a:p>
          <a:p>
            <a:r>
              <a:rPr lang="en-US" dirty="0" smtClean="0"/>
              <a:t>Furthermore, generators with Generation Storage systems historically have used station load to charge their tanks</a:t>
            </a:r>
            <a:endParaRPr lang="en-US" dirty="0"/>
          </a:p>
        </p:txBody>
      </p:sp>
      <p:sp>
        <p:nvSpPr>
          <p:cNvPr id="4" name="Date Placeholder 3"/>
          <p:cNvSpPr>
            <a:spLocks noGrp="1"/>
          </p:cNvSpPr>
          <p:nvPr>
            <p:ph type="dt" sz="half" idx="10"/>
          </p:nvPr>
        </p:nvSpPr>
        <p:spPr/>
        <p:txBody>
          <a:bodyPr/>
          <a:lstStyle/>
          <a:p>
            <a:fld id="{7E1DF5EB-2299-42B6-9ABF-B627485223DB}" type="datetime1">
              <a:rPr lang="en-US" smtClean="0"/>
              <a:t>4/5/2013</a:t>
            </a:fld>
            <a:endParaRPr lang="en-US" dirty="0"/>
          </a:p>
        </p:txBody>
      </p:sp>
      <p:sp>
        <p:nvSpPr>
          <p:cNvPr id="5" name="Footer Placeholder 4"/>
          <p:cNvSpPr>
            <a:spLocks noGrp="1"/>
          </p:cNvSpPr>
          <p:nvPr>
            <p:ph type="ftr" sz="quarter" idx="11"/>
          </p:nvPr>
        </p:nvSpPr>
        <p:spPr/>
        <p:txBody>
          <a:bodyPr/>
          <a:lstStyle/>
          <a:p>
            <a:r>
              <a:rPr lang="en-US" smtClean="0"/>
              <a:t>© 2012 TAS Energy. All Rights Reserved.</a:t>
            </a:r>
            <a:endParaRPr lang="en-US" dirty="0"/>
          </a:p>
        </p:txBody>
      </p:sp>
      <p:sp>
        <p:nvSpPr>
          <p:cNvPr id="6" name="Slide Number Placeholder 5"/>
          <p:cNvSpPr>
            <a:spLocks noGrp="1"/>
          </p:cNvSpPr>
          <p:nvPr>
            <p:ph type="sldNum" sz="quarter" idx="12"/>
          </p:nvPr>
        </p:nvSpPr>
        <p:spPr/>
        <p:txBody>
          <a:bodyPr/>
          <a:lstStyle/>
          <a:p>
            <a:fld id="{900E74F1-AE1D-480A-9842-E9CF9EF3329B}" type="slidenum">
              <a:rPr lang="en-US" smtClean="0"/>
              <a:pPr/>
              <a:t>9</a:t>
            </a:fld>
            <a:endParaRPr lang="en-US" dirty="0"/>
          </a:p>
        </p:txBody>
      </p:sp>
    </p:spTree>
    <p:extLst>
      <p:ext uri="{BB962C8B-B14F-4D97-AF65-F5344CB8AC3E}">
        <p14:creationId xmlns:p14="http://schemas.microsoft.com/office/powerpoint/2010/main" val="2255039773"/>
      </p:ext>
    </p:extLst>
  </p:cSld>
  <p:clrMapOvr>
    <a:masterClrMapping/>
  </p:clrMapOvr>
  <p:timing>
    <p:tnLst>
      <p:par>
        <p:cTn id="1" dur="indefinite" restart="never" nodeType="tmRoot"/>
      </p:par>
    </p:tnLst>
  </p:timing>
</p:sld>
</file>

<file path=ppt/theme/theme1.xml><?xml version="1.0" encoding="utf-8"?>
<a:theme xmlns:a="http://schemas.openxmlformats.org/drawingml/2006/main" name="TAS Energy PP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F5AD0F21290C4AA4EF99E051DFF5DF" ma:contentTypeVersion="0" ma:contentTypeDescription="Create a new document." ma:contentTypeScope="" ma:versionID="2c3650dc2680e3326aa2576c182d39f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3684DC8-98AA-4FB2-9B8C-767EEFCAC1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0D2042ED-DD5D-4D0E-A70D-1CF3DBB292E5}">
  <ds:schemaRefs>
    <ds:schemaRef ds:uri="http://schemas.microsoft.com/sharepoint/v3/contenttype/forms"/>
  </ds:schemaRefs>
</ds:datastoreItem>
</file>

<file path=customXml/itemProps3.xml><?xml version="1.0" encoding="utf-8"?>
<ds:datastoreItem xmlns:ds="http://schemas.openxmlformats.org/officeDocument/2006/customXml" ds:itemID="{D9A4B21B-A111-49E6-9068-6171A18A24CE}">
  <ds:schemaRefs>
    <ds:schemaRef ds:uri="http://purl.org/dc/dcmitype/"/>
    <ds:schemaRef ds:uri="http://schemas.microsoft.com/office/infopath/2007/PartnerControls"/>
    <ds:schemaRef ds:uri="http://schemas.microsoft.com/office/2006/documentManagement/types"/>
    <ds:schemaRef ds:uri="http://www.w3.org/XML/1998/namespace"/>
    <ds:schemaRef ds:uri="http://purl.org/dc/terms/"/>
    <ds:schemaRef ds:uri="http://purl.org/dc/elements/1.1/"/>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TAS Energy PPT Template</Template>
  <TotalTime>937</TotalTime>
  <Words>1806</Words>
  <Application>Microsoft Office PowerPoint</Application>
  <PresentationFormat>On-screen Show (4:3)</PresentationFormat>
  <Paragraphs>282</Paragraphs>
  <Slides>19</Slides>
  <Notes>2</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TAS Energy PPT Template</vt:lpstr>
      <vt:lpstr>Generation Storage™:  Tapping Texas’ Hidden, Flexible, Peak Capacity</vt:lpstr>
      <vt:lpstr>Presentation Agenda</vt:lpstr>
      <vt:lpstr>Typical Generation Storage™ Project</vt:lpstr>
      <vt:lpstr>Generation Storage</vt:lpstr>
      <vt:lpstr>Generation Storage: It began with TIC</vt:lpstr>
      <vt:lpstr>Generation Storage: How it works</vt:lpstr>
      <vt:lpstr>GENERATION STORAGE™ (GS) </vt:lpstr>
      <vt:lpstr>Typical Generation Storage™ Project</vt:lpstr>
      <vt:lpstr>Historical Uses</vt:lpstr>
      <vt:lpstr>A New Grid, A New Market, Evolving Technology</vt:lpstr>
      <vt:lpstr>More Than Just Capacity</vt:lpstr>
      <vt:lpstr>Generation Storage™</vt:lpstr>
      <vt:lpstr>Today’s Value in Using Grid Power</vt:lpstr>
      <vt:lpstr>Unique Value in ERCOT</vt:lpstr>
      <vt:lpstr>ENERGY STORAGE  &amp;  GENERATOR CHILLED STORAGE</vt:lpstr>
      <vt:lpstr>Energy Storage: The Black Box</vt:lpstr>
      <vt:lpstr>GCS Comparison with CAES</vt:lpstr>
      <vt:lpstr>Highlights from FERC 2001 Ruling*</vt:lpstr>
      <vt:lpstr>Conclusion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Efurd, Jamie</dc:creator>
  <cp:lastModifiedBy>Southerland, Kelsey</cp:lastModifiedBy>
  <cp:revision>94</cp:revision>
  <dcterms:created xsi:type="dcterms:W3CDTF">2012-02-27T17:05:51Z</dcterms:created>
  <dcterms:modified xsi:type="dcterms:W3CDTF">2013-04-05T18:21:15Z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0x010100BFF5AD0F21290C4AA4EF99E051DFF5DF</vt:lpwstr>
  </property>
</Properties>
</file>