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82" r:id="rId3"/>
    <p:sldId id="286" r:id="rId4"/>
    <p:sldId id="285" r:id="rId5"/>
    <p:sldId id="284"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635" autoAdjust="0"/>
    <p:restoredTop sz="87840" autoAdjust="0"/>
  </p:normalViewPr>
  <p:slideViewPr>
    <p:cSldViewPr>
      <p:cViewPr>
        <p:scale>
          <a:sx n="60" d="100"/>
          <a:sy n="60" d="100"/>
        </p:scale>
        <p:origin x="72"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FDE27D-2181-4773-BDDC-072BF9903F67}" type="datetimeFigureOut">
              <a:rPr lang="en-US" smtClean="0"/>
              <a:pPr/>
              <a:t>4/8/2013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33ED3D-1155-4D8A-B6FF-B5155C94929B}" type="slidenum">
              <a:rPr lang="en-US" smtClean="0"/>
              <a:pPr/>
              <a:t>‹#›</a:t>
            </a:fld>
            <a:endParaRPr lang="en-US"/>
          </a:p>
        </p:txBody>
      </p:sp>
    </p:spTree>
    <p:extLst>
      <p:ext uri="{BB962C8B-B14F-4D97-AF65-F5344CB8AC3E}">
        <p14:creationId xmlns="" xmlns:p14="http://schemas.microsoft.com/office/powerpoint/2010/main" val="2325807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33ED3D-1155-4D8A-B6FF-B5155C94929B}"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933ED3D-1155-4D8A-B6FF-B5155C94929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933ED3D-1155-4D8A-B6FF-B5155C94929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933ED3D-1155-4D8A-B6FF-B5155C94929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933ED3D-1155-4D8A-B6FF-B5155C94929B}"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48ECBC7-9E06-47BF-8D4E-7E8CDB86D28B}" type="datetimeFigureOut">
              <a:rPr lang="en-US"/>
              <a:pPr>
                <a:defRPr/>
              </a:pPr>
              <a:t>4/8/2013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99F1BE-1397-49E4-A1CF-EC81619E142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B2EB6D-E942-4EE4-8754-021C1705C35A}" type="datetimeFigureOut">
              <a:rPr lang="en-US"/>
              <a:pPr>
                <a:defRPr/>
              </a:pPr>
              <a:t>4/8/2013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3E706F-C3D7-417C-9576-36CD1905F1B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BCD6B19-4652-4780-AC47-BFAE15D343EB}" type="datetimeFigureOut">
              <a:rPr lang="en-US"/>
              <a:pPr>
                <a:defRPr/>
              </a:pPr>
              <a:t>4/8/2013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D5EBE2-E62C-46AB-92C2-967779A3DED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715164-698D-45E2-8314-D243672FB991}" type="datetimeFigureOut">
              <a:rPr lang="en-US"/>
              <a:pPr>
                <a:defRPr/>
              </a:pPr>
              <a:t>4/8/2013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15414A-C40A-4DE6-8576-F1CB7D8FF81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98EBAAB-1BDE-41AB-815F-46AABD971191}" type="datetimeFigureOut">
              <a:rPr lang="en-US"/>
              <a:pPr>
                <a:defRPr/>
              </a:pPr>
              <a:t>4/8/2013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EA19D0-1D2C-419E-AF2F-A095D135128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A93F1BA-B418-4638-B80F-0150DEBE3858}" type="datetimeFigureOut">
              <a:rPr lang="en-US"/>
              <a:pPr>
                <a:defRPr/>
              </a:pPr>
              <a:t>4/8/2013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DBE692E-5442-4DAE-A399-4FAF8B690E7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8AF0CE1-917E-4328-8114-FC265CCE400D}" type="datetimeFigureOut">
              <a:rPr lang="en-US"/>
              <a:pPr>
                <a:defRPr/>
              </a:pPr>
              <a:t>4/8/2013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0714ED1-AB06-4457-8A23-58F5C851F37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7DC4609-289D-49B6-8428-8A347ED9DF12}" type="datetimeFigureOut">
              <a:rPr lang="en-US"/>
              <a:pPr>
                <a:defRPr/>
              </a:pPr>
              <a:t>4/8/2013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853349-BBE1-43F3-993C-1AA4524DB69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0006C89-BB5B-46A6-A8D0-B87D3F37406F}" type="datetimeFigureOut">
              <a:rPr lang="en-US"/>
              <a:pPr>
                <a:defRPr/>
              </a:pPr>
              <a:t>4/8/2013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A6F5363-AA3E-4B42-AFE9-EF9221DD99C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299F6B5-04BE-4C8F-B23D-98B8605DE3B4}" type="datetimeFigureOut">
              <a:rPr lang="en-US"/>
              <a:pPr>
                <a:defRPr/>
              </a:pPr>
              <a:t>4/8/2013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E091297-C4DA-4746-8F46-0E67B86B0F9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C5935B2-4B57-4C01-AD17-ED02F05A590F}" type="datetimeFigureOut">
              <a:rPr lang="en-US"/>
              <a:pPr>
                <a:defRPr/>
              </a:pPr>
              <a:t>4/8/2013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A28F8A-9B12-433F-BDC8-E6A29B20B69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31703C4-F062-492D-ABB2-F0A6CF0B2439}" type="datetimeFigureOut">
              <a:rPr lang="en-US"/>
              <a:pPr>
                <a:defRPr/>
              </a:pPr>
              <a:t>4/8/2013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FDEE1DF-EE83-465D-8F14-9714803D4D1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ercot.com/calendar/2013/03/20130322-CRR"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dirty="0" smtClean="0"/>
              <a:t>CMWG Update to WMS</a:t>
            </a:r>
            <a:br>
              <a:rPr lang="en-US" dirty="0" smtClean="0"/>
            </a:br>
            <a:r>
              <a:rPr lang="en-US" dirty="0" smtClean="0"/>
              <a:t>4-12-13</a:t>
            </a: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en-US" dirty="0" smtClean="0"/>
          </a:p>
          <a:p>
            <a:pPr fontAlgn="auto">
              <a:spcAft>
                <a:spcPts val="0"/>
              </a:spcAft>
              <a:defRPr/>
            </a:pPr>
            <a:r>
              <a:rPr lang="en-US" dirty="0" smtClean="0"/>
              <a:t>Report of CMWG Meeting of </a:t>
            </a:r>
          </a:p>
          <a:p>
            <a:pPr fontAlgn="auto">
              <a:spcAft>
                <a:spcPts val="0"/>
              </a:spcAft>
              <a:defRPr/>
            </a:pPr>
            <a:r>
              <a:rPr lang="en-US" dirty="0" smtClean="0"/>
              <a:t>4-2-13</a:t>
            </a:r>
          </a:p>
          <a:p>
            <a:pPr fontAlgn="auto">
              <a:spcAft>
                <a:spcPts val="0"/>
              </a:spcAft>
              <a:buFont typeface="Arial" pitchFamily="34" charset="0"/>
              <a:buNone/>
              <a:defRPr/>
            </a:pP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762000"/>
          </a:xfrm>
        </p:spPr>
        <p:txBody>
          <a:bodyPr/>
          <a:lstStyle/>
          <a:p>
            <a:r>
              <a:rPr lang="en-US" sz="4000" dirty="0" smtClean="0"/>
              <a:t>Meeting Summary</a:t>
            </a:r>
            <a:endParaRPr lang="en-US" sz="4000" dirty="0"/>
          </a:p>
        </p:txBody>
      </p:sp>
      <p:sp>
        <p:nvSpPr>
          <p:cNvPr id="3" name="Content Placeholder 2"/>
          <p:cNvSpPr>
            <a:spLocks noGrp="1"/>
          </p:cNvSpPr>
          <p:nvPr>
            <p:ph idx="1"/>
          </p:nvPr>
        </p:nvSpPr>
        <p:spPr>
          <a:xfrm>
            <a:off x="381000" y="914400"/>
            <a:ext cx="8534400" cy="5791200"/>
          </a:xfrm>
        </p:spPr>
        <p:txBody>
          <a:bodyPr/>
          <a:lstStyle/>
          <a:p>
            <a:r>
              <a:rPr lang="en-US" sz="2200" dirty="0" smtClean="0"/>
              <a:t>CRR Rolling Auction Update—goes into effect this month.  Training at:</a:t>
            </a:r>
          </a:p>
          <a:p>
            <a:pPr>
              <a:buNone/>
            </a:pPr>
            <a:r>
              <a:rPr lang="en-US" sz="2200" dirty="0" smtClean="0"/>
              <a:t>	</a:t>
            </a:r>
            <a:r>
              <a:rPr lang="en-US" sz="2200" dirty="0" smtClean="0">
                <a:hlinkClick r:id="rId3"/>
              </a:rPr>
              <a:t>http://ercot.com/calendar/2013/03/20130322-CRR</a:t>
            </a:r>
            <a:endParaRPr lang="en-US" sz="2200" dirty="0" smtClean="0"/>
          </a:p>
          <a:p>
            <a:pPr>
              <a:buNone/>
            </a:pPr>
            <a:endParaRPr lang="en-US" sz="2200" dirty="0" smtClean="0"/>
          </a:p>
          <a:p>
            <a:r>
              <a:rPr lang="en-US" sz="2200" dirty="0" smtClean="0"/>
              <a:t> NPRR 533—Clarification of PCRR Eligibility Requirements</a:t>
            </a:r>
          </a:p>
          <a:p>
            <a:pPr lvl="1"/>
            <a:r>
              <a:rPr lang="en-US" sz="1800" dirty="0" smtClean="0"/>
              <a:t>CMWG discussions indicate workshop on the issue would be helpful</a:t>
            </a:r>
          </a:p>
          <a:p>
            <a:pPr lvl="1"/>
            <a:endParaRPr lang="en-US" sz="1800" dirty="0" smtClean="0"/>
          </a:p>
          <a:p>
            <a:r>
              <a:rPr lang="en-US" sz="2200" dirty="0" smtClean="0"/>
              <a:t>NPRR 503 -- Removal of Language Related to NPRR219 </a:t>
            </a:r>
          </a:p>
          <a:p>
            <a:pPr lvl="1"/>
            <a:r>
              <a:rPr lang="en-US" sz="1800" dirty="0" smtClean="0"/>
              <a:t>CMWG volunteers will draft SCR (&amp; NPRR) if necessary to recommend changes to OS to include additional information on outages—recommend WMS continue to recommend to PRS to allow 503 to remain tabled so two documents flow through together</a:t>
            </a:r>
          </a:p>
          <a:p>
            <a:pPr lvl="2"/>
            <a:r>
              <a:rPr lang="en-US" sz="1400" dirty="0" smtClean="0"/>
              <a:t>Why scheduled/Why removed</a:t>
            </a:r>
          </a:p>
          <a:p>
            <a:pPr lvl="2"/>
            <a:r>
              <a:rPr lang="en-US" sz="1400" dirty="0" smtClean="0"/>
              <a:t>List of withdrawn outages</a:t>
            </a:r>
          </a:p>
          <a:p>
            <a:pPr lvl="2"/>
            <a:r>
              <a:rPr lang="en-US" sz="1400" dirty="0" smtClean="0"/>
              <a:t>Timelines of NOMCRs</a:t>
            </a:r>
          </a:p>
          <a:p>
            <a:pPr lvl="2"/>
            <a:endParaRPr lang="en-US" sz="1400" dirty="0" smtClean="0"/>
          </a:p>
          <a:p>
            <a:r>
              <a:rPr lang="en-US" sz="2200" dirty="0" smtClean="0"/>
              <a:t>Other Binding Document on Competitive Constraint Test</a:t>
            </a:r>
          </a:p>
          <a:p>
            <a:endParaRPr lang="en-US" sz="2200" dirty="0" smtClean="0"/>
          </a:p>
          <a:p>
            <a:pPr>
              <a:buNone/>
            </a:pPr>
            <a:endParaRPr lang="en-US" sz="22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762000"/>
          </a:xfrm>
        </p:spPr>
        <p:txBody>
          <a:bodyPr/>
          <a:lstStyle/>
          <a:p>
            <a:r>
              <a:rPr lang="en-US" sz="4000" dirty="0" smtClean="0"/>
              <a:t>Meeting Summary</a:t>
            </a:r>
            <a:endParaRPr lang="en-US" sz="4000" dirty="0"/>
          </a:p>
        </p:txBody>
      </p:sp>
      <p:sp>
        <p:nvSpPr>
          <p:cNvPr id="7" name="Title 1"/>
          <p:cNvSpPr txBox="1">
            <a:spLocks/>
          </p:cNvSpPr>
          <p:nvPr/>
        </p:nvSpPr>
        <p:spPr bwMode="auto">
          <a:xfrm>
            <a:off x="0" y="76200"/>
            <a:ext cx="91440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0" normalizeH="0" baseline="0" noProof="0" smtClean="0">
                <a:ln>
                  <a:noFill/>
                </a:ln>
                <a:solidFill>
                  <a:schemeClr val="tx1"/>
                </a:solidFill>
                <a:effectLst/>
                <a:uLnTx/>
                <a:uFillTx/>
                <a:latin typeface="+mj-lt"/>
                <a:ea typeface="+mj-ea"/>
                <a:cs typeface="+mj-cs"/>
              </a:rPr>
              <a:t>Meeting Summary</a:t>
            </a:r>
            <a:endParaRPr kumimoji="0" lang="en-US" sz="40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Content Placeholder 2"/>
          <p:cNvSpPr>
            <a:spLocks noGrp="1"/>
          </p:cNvSpPr>
          <p:nvPr>
            <p:ph idx="1"/>
          </p:nvPr>
        </p:nvSpPr>
        <p:spPr>
          <a:xfrm>
            <a:off x="381000" y="914400"/>
            <a:ext cx="8534400" cy="5791200"/>
          </a:xfrm>
        </p:spPr>
        <p:txBody>
          <a:bodyPr/>
          <a:lstStyle/>
          <a:p>
            <a:pPr>
              <a:buNone/>
            </a:pPr>
            <a:endParaRPr lang="en-US" sz="2200" dirty="0" smtClean="0"/>
          </a:p>
          <a:p>
            <a:r>
              <a:rPr lang="en-US" sz="2200" dirty="0" smtClean="0"/>
              <a:t>Other Binding Document on Competitive Constraint Test (to implement NPRR 520)</a:t>
            </a:r>
          </a:p>
          <a:p>
            <a:pPr lvl="1"/>
            <a:r>
              <a:rPr lang="en-US" sz="1800" dirty="0" smtClean="0"/>
              <a:t>Ultimately need TAC approval of the values—two values in particular did not </a:t>
            </a:r>
            <a:r>
              <a:rPr lang="en-US" sz="1800" smtClean="0"/>
              <a:t>have consensus at CMWG:</a:t>
            </a:r>
            <a:endParaRPr lang="en-US" sz="1400" dirty="0" smtClean="0"/>
          </a:p>
          <a:p>
            <a:pPr lvl="1"/>
            <a:r>
              <a:rPr lang="en-US" sz="1800" dirty="0" smtClean="0"/>
              <a:t>ECIT2 – which is the Maximum competitive threshold for ECI on the import side of a constraint for the SCED CCT process (2500 or 2000)</a:t>
            </a:r>
          </a:p>
          <a:p>
            <a:pPr lvl="2"/>
            <a:r>
              <a:rPr lang="en-US" sz="1400" dirty="0" smtClean="0"/>
              <a:t>2000 would result in fewer competitive constraints, 2500 would result in a larger list of competitive constraints</a:t>
            </a:r>
          </a:p>
          <a:p>
            <a:pPr lvl="1"/>
            <a:r>
              <a:rPr lang="en-US" sz="1800" dirty="0" smtClean="0"/>
              <a:t>DMEECP - Threshold for the Element Competitiveness Index Effective Capacity for an Entity or its Affiliates to determine if their Managed Capacity is eligible to be mitigated as part of SCED Step 2 (10%, 5%, 2%)</a:t>
            </a:r>
          </a:p>
          <a:p>
            <a:pPr lvl="1"/>
            <a:r>
              <a:rPr lang="en-US" sz="1800" dirty="0" smtClean="0"/>
              <a:t>No consensus on values for above two variables</a:t>
            </a:r>
          </a:p>
          <a:p>
            <a:pPr lvl="1"/>
            <a:r>
              <a:rPr lang="en-US" sz="1800" dirty="0" smtClean="0"/>
              <a:t>Entities will bring analysis to discuss the options</a:t>
            </a:r>
          </a:p>
          <a:p>
            <a:pPr lvl="2"/>
            <a:endParaRPr lang="en-US" sz="1400" dirty="0" smtClean="0"/>
          </a:p>
          <a:p>
            <a:pPr lvl="1"/>
            <a:endParaRPr lang="en-US" sz="1800" dirty="0" smtClean="0"/>
          </a:p>
          <a:p>
            <a:pPr>
              <a:buNone/>
            </a:pPr>
            <a:endParaRPr lang="en-US" sz="22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762000"/>
          </a:xfrm>
        </p:spPr>
        <p:txBody>
          <a:bodyPr/>
          <a:lstStyle/>
          <a:p>
            <a:r>
              <a:rPr lang="en-US" sz="4000" dirty="0" smtClean="0"/>
              <a:t>Table of Variables for CCT</a:t>
            </a:r>
            <a:endParaRPr lang="en-US" sz="4000"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604806" y="990600"/>
            <a:ext cx="8005794" cy="5608496"/>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762000"/>
          </a:xfrm>
        </p:spPr>
        <p:txBody>
          <a:bodyPr/>
          <a:lstStyle/>
          <a:p>
            <a:r>
              <a:rPr lang="en-US" sz="4000" dirty="0" smtClean="0"/>
              <a:t>Meeting Summary</a:t>
            </a:r>
            <a:endParaRPr lang="en-US" sz="4000" dirty="0"/>
          </a:p>
        </p:txBody>
      </p:sp>
      <p:sp>
        <p:nvSpPr>
          <p:cNvPr id="7" name="Title 1"/>
          <p:cNvSpPr txBox="1">
            <a:spLocks/>
          </p:cNvSpPr>
          <p:nvPr/>
        </p:nvSpPr>
        <p:spPr bwMode="auto">
          <a:xfrm>
            <a:off x="0" y="76200"/>
            <a:ext cx="91440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0" normalizeH="0" baseline="0" noProof="0" smtClean="0">
                <a:ln>
                  <a:noFill/>
                </a:ln>
                <a:solidFill>
                  <a:schemeClr val="tx1"/>
                </a:solidFill>
                <a:effectLst/>
                <a:uLnTx/>
                <a:uFillTx/>
                <a:latin typeface="+mj-lt"/>
                <a:ea typeface="+mj-ea"/>
                <a:cs typeface="+mj-cs"/>
              </a:rPr>
              <a:t>Meeting Summary</a:t>
            </a:r>
            <a:endParaRPr kumimoji="0" lang="en-US" sz="40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Content Placeholder 2"/>
          <p:cNvSpPr>
            <a:spLocks noGrp="1"/>
          </p:cNvSpPr>
          <p:nvPr>
            <p:ph idx="1"/>
          </p:nvPr>
        </p:nvSpPr>
        <p:spPr>
          <a:xfrm>
            <a:off x="381000" y="914400"/>
            <a:ext cx="8534400" cy="5791200"/>
          </a:xfrm>
        </p:spPr>
        <p:txBody>
          <a:bodyPr/>
          <a:lstStyle/>
          <a:p>
            <a:pPr lvl="2">
              <a:buNone/>
            </a:pPr>
            <a:endParaRPr lang="en-US" sz="1400" dirty="0" smtClean="0"/>
          </a:p>
          <a:p>
            <a:r>
              <a:rPr lang="en-US" sz="2200" dirty="0" smtClean="0"/>
              <a:t>Discussion of Proposed Changes to Shadow Price Cap OBD</a:t>
            </a:r>
          </a:p>
          <a:p>
            <a:endParaRPr lang="en-US" sz="2200" dirty="0" smtClean="0"/>
          </a:p>
          <a:p>
            <a:r>
              <a:rPr lang="en-US" sz="2200" dirty="0" smtClean="0"/>
              <a:t>Presentation from AEP to describe proposals to link what are defined to be similar constraints to simultaneous trigger for reduction in SP Cap. Method were presented based on actual or loose correlation.</a:t>
            </a:r>
          </a:p>
          <a:p>
            <a:pPr lvl="1"/>
            <a:r>
              <a:rPr lang="en-US" sz="1800" dirty="0" smtClean="0"/>
              <a:t>Calculate correlation factors for each constraint relative to the Non-Competitive/Irresolvable constraint—or--if a constraint becomes Non-Competitive/Irresolvable, all other constraints that share the same transmission element and direction also become Non-Competitive/Irresolvable.</a:t>
            </a:r>
          </a:p>
          <a:p>
            <a:pPr lvl="1"/>
            <a:r>
              <a:rPr lang="en-US" sz="1800" dirty="0" smtClean="0"/>
              <a:t>Also propose to limit SP Caps in the DAM to match the RT Caps</a:t>
            </a:r>
          </a:p>
          <a:p>
            <a:r>
              <a:rPr lang="en-US" sz="2200" dirty="0" smtClean="0"/>
              <a:t>CMWG did not have consensus on </a:t>
            </a:r>
            <a:r>
              <a:rPr lang="en-US" sz="2200" dirty="0" smtClean="0"/>
              <a:t>proposal</a:t>
            </a:r>
          </a:p>
          <a:p>
            <a:pPr lvl="1"/>
            <a:r>
              <a:rPr lang="en-US" sz="1800" dirty="0" smtClean="0"/>
              <a:t>Discussion points included difference in price vs. actual dispatch (move away from nodal)</a:t>
            </a:r>
          </a:p>
          <a:p>
            <a:pPr lvl="1"/>
            <a:r>
              <a:rPr lang="en-US" sz="1800" dirty="0" smtClean="0"/>
              <a:t>Undermining value of hedges already sold is a disincentive to hedge--and parties expressed interest in selling CRRs back to ISO to get refund of revenues to be distributed to load </a:t>
            </a:r>
            <a:r>
              <a:rPr lang="en-US" sz="1800" smtClean="0"/>
              <a:t>serving entities</a:t>
            </a:r>
            <a:endParaRPr lang="en-US" sz="1800" dirty="0" smtClean="0"/>
          </a:p>
          <a:p>
            <a:pPr lvl="1"/>
            <a:endParaRPr lang="en-US" sz="1800" dirty="0" smtClean="0"/>
          </a:p>
          <a:p>
            <a:pPr lvl="1"/>
            <a:endParaRPr lang="en-US" sz="1800" dirty="0" smtClean="0"/>
          </a:p>
          <a:p>
            <a:pPr lvl="1"/>
            <a:endParaRPr lang="en-US" sz="1800" dirty="0" smtClean="0"/>
          </a:p>
          <a:p>
            <a:pPr>
              <a:buNone/>
            </a:pPr>
            <a:endParaRPr lang="en-US" sz="2200"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1668</TotalTime>
  <Words>320</Words>
  <Application>Microsoft Office PowerPoint</Application>
  <PresentationFormat>On-screen Show (4:3)</PresentationFormat>
  <Paragraphs>48</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CMWG Update to WMS 4-12-13</vt:lpstr>
      <vt:lpstr>Meeting Summary</vt:lpstr>
      <vt:lpstr>Meeting Summary</vt:lpstr>
      <vt:lpstr>Table of Variables for CCT</vt:lpstr>
      <vt:lpstr>Meeting Summary</vt:lpstr>
    </vt:vector>
  </TitlesOfParts>
  <Company>Edison Mission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CMWG Update to WMS</dc:title>
  <dc:creator>mwagner</dc:creator>
  <cp:lastModifiedBy>MW</cp:lastModifiedBy>
  <cp:revision>175</cp:revision>
  <dcterms:created xsi:type="dcterms:W3CDTF">2011-05-08T18:13:52Z</dcterms:created>
  <dcterms:modified xsi:type="dcterms:W3CDTF">2013-04-08T13:31:55Z</dcterms:modified>
</cp:coreProperties>
</file>