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63" r:id="rId3"/>
    <p:sldId id="258" r:id="rId4"/>
    <p:sldId id="262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167" autoAdjust="0"/>
  </p:normalViewPr>
  <p:slideViewPr>
    <p:cSldViewPr>
      <p:cViewPr varScale="1">
        <p:scale>
          <a:sx n="92" d="100"/>
          <a:sy n="92" d="100"/>
        </p:scale>
        <p:origin x="-4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915E23-83E7-4272-A8DC-0096D6234333}" type="datetimeFigureOut">
              <a:rPr lang="en-US" smtClean="0"/>
              <a:t>4/11/2013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E8D6E9-6894-4C93-9B36-DA0CFB5C73B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Following the discussion at the March 26 Regional Planning Group meeting, ERCOT was asked to bring to WMS details on how Dynamic Ratings are currently being utilized in ERCOT systems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E8D6E9-6894-4C93-9B36-DA0CFB5C73B6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20" name="Picture 12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</p:spPr>
      </p:pic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22" name="Line 14"/>
          <p:cNvSpPr>
            <a:spLocks noChangeShapeType="1"/>
          </p:cNvSpPr>
          <p:nvPr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3018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324E6043-3487-469E-9F34-5FA64EE6DC31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43023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722E303-D244-49D6-9158-5E94614BEA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324E6043-3487-469E-9F34-5FA64EE6DC31}" type="datetimeFigureOut">
              <a:rPr lang="en-US" smtClean="0"/>
              <a:pPr/>
              <a:t>4/11/2013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722E303-D244-49D6-9158-5E94614BEA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324E6043-3487-469E-9F34-5FA64EE6DC31}" type="datetimeFigureOut">
              <a:rPr lang="en-US" smtClean="0"/>
              <a:pPr/>
              <a:t>4/11/2013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722E303-D244-49D6-9158-5E94614BEA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324E6043-3487-469E-9F34-5FA64EE6DC31}" type="datetimeFigureOut">
              <a:rPr lang="en-US" smtClean="0"/>
              <a:pPr/>
              <a:t>4/11/2013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722E303-D244-49D6-9158-5E94614BEA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324E6043-3487-469E-9F34-5FA64EE6DC31}" type="datetimeFigureOut">
              <a:rPr lang="en-US" smtClean="0"/>
              <a:pPr/>
              <a:t>4/11/2013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722E303-D244-49D6-9158-5E94614BEA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324E6043-3487-469E-9F34-5FA64EE6DC31}" type="datetimeFigureOut">
              <a:rPr lang="en-US" smtClean="0"/>
              <a:pPr/>
              <a:t>4/11/2013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722E303-D244-49D6-9158-5E94614BEA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324E6043-3487-469E-9F34-5FA64EE6DC31}" type="datetimeFigureOut">
              <a:rPr lang="en-US" smtClean="0"/>
              <a:pPr/>
              <a:t>4/11/2013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722E303-D244-49D6-9158-5E94614BEA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324E6043-3487-469E-9F34-5FA64EE6DC31}" type="datetimeFigureOut">
              <a:rPr lang="en-US" smtClean="0"/>
              <a:pPr/>
              <a:t>4/11/2013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722E303-D244-49D6-9158-5E94614BEA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324E6043-3487-469E-9F34-5FA64EE6DC31}" type="datetimeFigureOut">
              <a:rPr lang="en-US" smtClean="0"/>
              <a:pPr/>
              <a:t>4/11/2013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722E303-D244-49D6-9158-5E94614BEA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324E6043-3487-469E-9F34-5FA64EE6DC31}" type="datetimeFigureOut">
              <a:rPr lang="en-US" smtClean="0"/>
              <a:pPr/>
              <a:t>4/11/2013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722E303-D244-49D6-9158-5E94614BEA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324E6043-3487-469E-9F34-5FA64EE6DC31}" type="datetimeFigureOut">
              <a:rPr lang="en-US" smtClean="0"/>
              <a:pPr/>
              <a:t>4/11/2013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722E303-D244-49D6-9158-5E94614BEA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3560" name="Picture 8" descr="logo_C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</p:spPr>
      </p:pic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324E6043-3487-469E-9F34-5FA64EE6DC31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fld id="{C0737B2A-A0A3-4AB4-8D3D-DE78E9439B4B}" type="slidenum">
              <a:rPr lang="en-US" sz="1200"/>
              <a:pPr algn="ctr"/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Wholesale Market Subcommittee</a:t>
            </a:r>
          </a:p>
          <a:p>
            <a:r>
              <a:rPr lang="en-US" dirty="0" smtClean="0"/>
              <a:t>April 12, 2012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ERCOT Dynamic Ratings Application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Transmission companies have the option to provide a table of ambient temperature-adjusted line ratings in the ERCOT Network Operations Model</a:t>
            </a:r>
          </a:p>
          <a:p>
            <a:r>
              <a:rPr lang="en-US" dirty="0" smtClean="0"/>
              <a:t>ERCOT systems utilize these tables, along with the Weather Forecast to generate ratings for Real-Time and future studies, including</a:t>
            </a:r>
          </a:p>
          <a:p>
            <a:pPr lvl="1"/>
            <a:r>
              <a:rPr lang="en-US" dirty="0" smtClean="0"/>
              <a:t>Congestion Revenue Rights (CRR)</a:t>
            </a:r>
          </a:p>
          <a:p>
            <a:pPr lvl="1"/>
            <a:r>
              <a:rPr lang="en-US" dirty="0" smtClean="0"/>
              <a:t>Day-Ahead Market (DAM)</a:t>
            </a:r>
          </a:p>
          <a:p>
            <a:pPr lvl="1"/>
            <a:r>
              <a:rPr lang="en-US" dirty="0" smtClean="0"/>
              <a:t>Reliability Unit Commitment (RUC)</a:t>
            </a:r>
          </a:p>
          <a:p>
            <a:pPr lvl="1"/>
            <a:r>
              <a:rPr lang="en-US" dirty="0" smtClean="0"/>
              <a:t>Real-Time (SCED)</a:t>
            </a:r>
          </a:p>
          <a:p>
            <a:endParaRPr lang="en-US" dirty="0" smtClean="0"/>
          </a:p>
          <a:p>
            <a:r>
              <a:rPr lang="en-US" dirty="0" smtClean="0"/>
              <a:t>Note that not all transmission lines are, or have to be, dynamically rated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Are Dynamic Ratings Implemented?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CRR</a:t>
            </a:r>
          </a:p>
          <a:p>
            <a:pPr lvl="1"/>
            <a:r>
              <a:rPr lang="en-US" dirty="0" smtClean="0"/>
              <a:t>Monthly Auction:  Forecasted maximum on-peak temperature</a:t>
            </a:r>
          </a:p>
          <a:p>
            <a:pPr lvl="1"/>
            <a:r>
              <a:rPr lang="en-US" dirty="0" smtClean="0"/>
              <a:t>Long-Term Auction Sequence:  10-Year historical on-peak average maximum temperature</a:t>
            </a:r>
          </a:p>
          <a:p>
            <a:r>
              <a:rPr lang="en-US" dirty="0" smtClean="0"/>
              <a:t>DAM/DRUC/Operational Studies</a:t>
            </a:r>
          </a:p>
          <a:p>
            <a:pPr lvl="1"/>
            <a:r>
              <a:rPr lang="en-US" dirty="0" smtClean="0"/>
              <a:t>Weather Forecast</a:t>
            </a:r>
          </a:p>
          <a:p>
            <a:r>
              <a:rPr lang="en-US" dirty="0" smtClean="0"/>
              <a:t>HRUC</a:t>
            </a:r>
          </a:p>
          <a:p>
            <a:pPr lvl="1"/>
            <a:r>
              <a:rPr lang="en-US" dirty="0" smtClean="0"/>
              <a:t>Real-Time ratings for first hour; Weather Forecast for future hours</a:t>
            </a:r>
          </a:p>
          <a:p>
            <a:r>
              <a:rPr lang="en-US" dirty="0" smtClean="0"/>
              <a:t>SCED</a:t>
            </a:r>
          </a:p>
          <a:p>
            <a:pPr lvl="1"/>
            <a:r>
              <a:rPr lang="en-US" dirty="0" smtClean="0"/>
              <a:t>Real-Time temperatures (by Load Area), or</a:t>
            </a:r>
          </a:p>
          <a:p>
            <a:pPr lvl="1"/>
            <a:r>
              <a:rPr lang="en-US" dirty="0" smtClean="0"/>
              <a:t>Telemetry (Amps, MVA, local temperature)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Are Dynamic Ratings Implemented?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often do the ratings change?</a:t>
            </a:r>
          </a:p>
          <a:p>
            <a:pPr lvl="1"/>
            <a:r>
              <a:rPr lang="en-US" dirty="0" smtClean="0"/>
              <a:t>Telemetry</a:t>
            </a:r>
          </a:p>
          <a:p>
            <a:pPr lvl="2"/>
            <a:r>
              <a:rPr lang="en-US" dirty="0" smtClean="0"/>
              <a:t>Can be updated in Real-Time</a:t>
            </a:r>
          </a:p>
          <a:p>
            <a:pPr lvl="2"/>
            <a:r>
              <a:rPr lang="en-US" dirty="0" smtClean="0"/>
              <a:t>Ratings can change with each State Estimator execution</a:t>
            </a:r>
          </a:p>
          <a:p>
            <a:pPr lvl="3"/>
            <a:r>
              <a:rPr lang="en-US" dirty="0" smtClean="0"/>
              <a:t>Typically once every five minutes</a:t>
            </a:r>
          </a:p>
          <a:p>
            <a:pPr lvl="1"/>
            <a:r>
              <a:rPr lang="en-US" dirty="0" smtClean="0"/>
              <a:t>Weather Forecast</a:t>
            </a:r>
          </a:p>
          <a:p>
            <a:pPr lvl="2"/>
            <a:r>
              <a:rPr lang="en-US" dirty="0" smtClean="0"/>
              <a:t>The Weather Forecast updates automatically every hour</a:t>
            </a:r>
          </a:p>
          <a:p>
            <a:pPr lvl="2"/>
            <a:r>
              <a:rPr lang="en-US" dirty="0" smtClean="0"/>
              <a:t>With every State Estimator execution, the Weather Forecast is queried to ensure the proper ratings are considered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Rating Example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905464"/>
            <a:ext cx="6629400" cy="5266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EDP RTMI Visit Plan</Template>
  <TotalTime>307</TotalTime>
  <Words>241</Words>
  <Application>Microsoft Office PowerPoint</Application>
  <PresentationFormat>On-screen Show (4:3)</PresentationFormat>
  <Paragraphs>35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Custom Design</vt:lpstr>
      <vt:lpstr>ERCOT Dynamic Ratings Application</vt:lpstr>
      <vt:lpstr>Background</vt:lpstr>
      <vt:lpstr>How Are Dynamic Ratings Implemented?</vt:lpstr>
      <vt:lpstr>How Are Dynamic Ratings Implemented?</vt:lpstr>
      <vt:lpstr>Dynamic Rating Example</vt:lpstr>
    </vt:vector>
  </TitlesOfParts>
  <Company>ERCOT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Dynamic Line Ratings</dc:title>
  <dc:creator>Chad Thompson</dc:creator>
  <cp:lastModifiedBy>Chad Thompson</cp:lastModifiedBy>
  <cp:revision>53</cp:revision>
  <dcterms:created xsi:type="dcterms:W3CDTF">2013-03-26T18:17:33Z</dcterms:created>
  <dcterms:modified xsi:type="dcterms:W3CDTF">2013-04-11T13:34:17Z</dcterms:modified>
</cp:coreProperties>
</file>