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 id="2147483686" r:id="rId4"/>
  </p:sldMasterIdLst>
  <p:notesMasterIdLst>
    <p:notesMasterId r:id="rId11"/>
  </p:notesMasterIdLst>
  <p:sldIdLst>
    <p:sldId id="264" r:id="rId5"/>
    <p:sldId id="305" r:id="rId6"/>
    <p:sldId id="308" r:id="rId7"/>
    <p:sldId id="296" r:id="rId8"/>
    <p:sldId id="307" r:id="rId9"/>
    <p:sldId id="30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B2B2B2"/>
    <a:srgbClr val="808080"/>
    <a:srgbClr val="FFFF00"/>
    <a:srgbClr val="FFFF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8" autoAdjust="0"/>
    <p:restoredTop sz="94684" autoAdjust="0"/>
  </p:normalViewPr>
  <p:slideViewPr>
    <p:cSldViewPr>
      <p:cViewPr>
        <p:scale>
          <a:sx n="100" d="100"/>
          <a:sy n="100" d="100"/>
        </p:scale>
        <p:origin x="-102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998535-A229-47D3-819B-88FC6F412B9E}" type="datetimeFigureOut">
              <a:rPr lang="en-US" smtClean="0"/>
              <a:pPr/>
              <a:t>4/11/2013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72954-6DF7-4BD5-A268-522D91582A68}" type="slidenum">
              <a:rPr lang="en-US" smtClean="0"/>
              <a:pPr/>
              <a:t>‹#›</a:t>
            </a:fld>
            <a:endParaRPr lang="en-US"/>
          </a:p>
        </p:txBody>
      </p:sp>
    </p:spTree>
    <p:extLst>
      <p:ext uri="{BB962C8B-B14F-4D97-AF65-F5344CB8AC3E}">
        <p14:creationId xmlns="" xmlns:p14="http://schemas.microsoft.com/office/powerpoint/2010/main" val="3214312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49B3193-84EF-44A6-90FD-14CEC4BE1502}" type="slidenum">
              <a:rPr lang="en-US">
                <a:solidFill>
                  <a:prstClr val="black"/>
                </a:solidFill>
              </a:rPr>
              <a:pPr/>
              <a:t>2</a:t>
            </a:fld>
            <a:endParaRPr lang="en-US">
              <a:solidFill>
                <a:prstClr val="black"/>
              </a:solidFill>
            </a:endParaRPr>
          </a:p>
        </p:txBody>
      </p:sp>
      <p:sp>
        <p:nvSpPr>
          <p:cNvPr id="1251330" name="Rectangle 2"/>
          <p:cNvSpPr>
            <a:spLocks noGrp="1" noRot="1" noChangeAspect="1" noChangeArrowheads="1" noTextEdit="1"/>
          </p:cNvSpPr>
          <p:nvPr>
            <p:ph type="sldImg"/>
          </p:nvPr>
        </p:nvSpPr>
        <p:spPr>
          <a:xfrm>
            <a:off x="1144588" y="687388"/>
            <a:ext cx="4568825" cy="3427412"/>
          </a:xfrm>
          <a:ln/>
        </p:spPr>
      </p:sp>
      <p:sp>
        <p:nvSpPr>
          <p:cNvPr id="1251331" name="Rectangle 3"/>
          <p:cNvSpPr>
            <a:spLocks noGrp="1" noChangeArrowheads="1"/>
          </p:cNvSpPr>
          <p:nvPr>
            <p:ph type="body" idx="1"/>
          </p:nvPr>
        </p:nvSpPr>
        <p:spPr>
          <a:xfrm>
            <a:off x="686098" y="4343704"/>
            <a:ext cx="5485805" cy="4112381"/>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0683EE-2412-4751-A4C7-0F562E54B329}" type="datetime1">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4A917-1D30-4687-ABFE-1594BD6C8C98}" type="datetime1">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4D0268-4E39-4461-B0BD-E6F7579155F2}" type="datetime1">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smtClean="0">
                <a:solidFill>
                  <a:schemeClr val="bg1"/>
                </a:solidFill>
              </a:defRPr>
            </a:lvl1pPr>
          </a:lstStyle>
          <a:p>
            <a:pPr>
              <a:defRPr/>
            </a:pPr>
            <a:r>
              <a:rPr lang="en-US">
                <a:solidFill>
                  <a:srgbClr val="FFFFFF"/>
                </a:solidFill>
              </a:rPr>
              <a:t>8/22/2012</a:t>
            </a:r>
            <a:endParaRPr lang="en-US" dirty="0">
              <a:solidFill>
                <a:srgbClr val="FFFFFF"/>
              </a:solidFill>
            </a:endParaRPr>
          </a:p>
        </p:txBody>
      </p:sp>
      <p:sp>
        <p:nvSpPr>
          <p:cNvPr id="8" name="Rectangle 7"/>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a:solidFill>
                  <a:srgbClr val="FFFFFF"/>
                </a:solidFill>
              </a:rPr>
              <a:t>DSWG Meeting</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2667000" y="6381750"/>
            <a:ext cx="2133600" cy="476250"/>
          </a:xfrm>
        </p:spPr>
        <p:txBody>
          <a:bodyPr/>
          <a:lstStyle>
            <a:lvl1pPr>
              <a:defRPr/>
            </a:lvl1pPr>
          </a:lstStyle>
          <a:p>
            <a:pPr>
              <a:defRPr/>
            </a:pPr>
            <a:fld id="{73855960-16B8-4208-98C0-1D1643702745}" type="slidenum">
              <a:rPr lang="en-US">
                <a:solidFill>
                  <a:srgbClr val="000000"/>
                </a:solidFill>
              </a:rPr>
              <a:pPr>
                <a:def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srgbClr val="000000"/>
                </a:solidFill>
              </a:rPr>
              <a:t>DSWG Meeting</a:t>
            </a:r>
          </a:p>
        </p:txBody>
      </p:sp>
      <p:sp>
        <p:nvSpPr>
          <p:cNvPr id="6" name="Date Placeholder 5"/>
          <p:cNvSpPr>
            <a:spLocks noGrp="1"/>
          </p:cNvSpPr>
          <p:nvPr>
            <p:ph type="dt" sz="half" idx="12"/>
          </p:nvPr>
        </p:nvSpPr>
        <p:spPr/>
        <p:txBody>
          <a:bodyPr/>
          <a:lstStyle>
            <a:lvl1pPr>
              <a:defRPr smtClean="0"/>
            </a:lvl1pPr>
          </a:lstStyle>
          <a:p>
            <a:pPr>
              <a:defRPr/>
            </a:pPr>
            <a:r>
              <a:rPr lang="en-US">
                <a:solidFill>
                  <a:srgbClr val="000000"/>
                </a:solidFill>
              </a:rPr>
              <a:t>8/22/2012</a:t>
            </a:r>
            <a:endParaRPr lang="en-US" dirty="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2AD5699-5715-4DBE-ADC6-AA84FC5AFDDF}"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9845EAC-E121-466D-A0EF-271B1FA4D8B4}"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DFA5BE8-4D7D-4738-94ED-077A089C1357}"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9"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3617822-2F98-4F6A-AF15-369405D6AD77}"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5"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26C28DC-E12F-4DAD-827C-92BFED28159A}"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4"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3150644-B64F-415B-9D65-D6E49CE166C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1FC73-4AEF-4523-96E8-8076E8C302A3}" type="datetime1">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17E4478-2A58-45EA-96D1-62B54716962A}"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F6BD653-B75E-46C3-8A92-C9BA7146AE71}"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2173175-30BA-44C0-AF0A-A98B016DBF90}"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C:\Users\peter.eatroff\Desktop\aCoverNoImg.png"/>
          <p:cNvPicPr>
            <a:picLocks noChangeAspect="1" noChangeArrowheads="1"/>
          </p:cNvPicPr>
          <p:nvPr userDrawn="1"/>
        </p:nvPicPr>
        <p:blipFill>
          <a:blip r:embed="rId2" cstate="print"/>
          <a:srcRect/>
          <a:stretch>
            <a:fillRect/>
          </a:stretch>
        </p:blipFill>
        <p:spPr bwMode="auto">
          <a:xfrm>
            <a:off x="-3175" y="0"/>
            <a:ext cx="9144000" cy="6858000"/>
          </a:xfrm>
          <a:prstGeom prst="rect">
            <a:avLst/>
          </a:prstGeom>
          <a:noFill/>
          <a:ln w="9525">
            <a:noFill/>
            <a:miter lim="800000"/>
            <a:headEnd/>
            <a:tailEnd/>
          </a:ln>
        </p:spPr>
      </p:pic>
      <p:pic>
        <p:nvPicPr>
          <p:cNvPr id="5" name="Picture 9"/>
          <p:cNvPicPr>
            <a:picLocks noChangeAspect="1"/>
          </p:cNvPicPr>
          <p:nvPr userDrawn="1"/>
        </p:nvPicPr>
        <p:blipFill>
          <a:blip r:embed="rId3" cstate="print"/>
          <a:srcRect/>
          <a:stretch>
            <a:fillRect/>
          </a:stretch>
        </p:blipFill>
        <p:spPr bwMode="auto">
          <a:xfrm>
            <a:off x="6067425" y="6151563"/>
            <a:ext cx="2806700" cy="669925"/>
          </a:xfrm>
          <a:prstGeom prst="rect">
            <a:avLst/>
          </a:prstGeom>
          <a:noFill/>
          <a:ln w="9525">
            <a:noFill/>
            <a:miter lim="800000"/>
            <a:headEnd/>
            <a:tailEnd/>
          </a:ln>
        </p:spPr>
      </p:pic>
      <p:sp>
        <p:nvSpPr>
          <p:cNvPr id="2" name="Title 1"/>
          <p:cNvSpPr>
            <a:spLocks noGrp="1"/>
          </p:cNvSpPr>
          <p:nvPr>
            <p:ph type="ctrTitle"/>
          </p:nvPr>
        </p:nvSpPr>
        <p:spPr>
          <a:xfrm>
            <a:off x="363538" y="748138"/>
            <a:ext cx="7772400" cy="1470025"/>
          </a:xfrm>
        </p:spPr>
        <p:txBody>
          <a:bodyPr/>
          <a:lstStyle>
            <a:lvl1pPr>
              <a:lnSpc>
                <a:spcPct val="90000"/>
              </a:lnSpc>
              <a:defRPr sz="4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63538" y="2217213"/>
            <a:ext cx="6400800" cy="448294"/>
          </a:xfrm>
        </p:spPr>
        <p:txBody>
          <a:bodyPr/>
          <a:lstStyle>
            <a:lvl1pPr marL="0" indent="0" algn="l">
              <a:lnSpc>
                <a:spcPct val="90000"/>
              </a:lnSpc>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Image Title Slide">
    <p:bg bwMode="lt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3" cstate="print"/>
          <a:srcRect/>
          <a:stretch>
            <a:fillRect/>
          </a:stretch>
        </p:blipFill>
        <p:spPr bwMode="auto">
          <a:xfrm>
            <a:off x="363538" y="319088"/>
            <a:ext cx="2806700" cy="669925"/>
          </a:xfrm>
          <a:prstGeom prst="rect">
            <a:avLst/>
          </a:prstGeom>
          <a:noFill/>
          <a:ln w="9525">
            <a:noFill/>
            <a:miter lim="800000"/>
            <a:headEnd/>
            <a:tailEnd/>
          </a:ln>
        </p:spPr>
      </p:pic>
      <p:sp>
        <p:nvSpPr>
          <p:cNvPr id="2" name="Title 1"/>
          <p:cNvSpPr>
            <a:spLocks noGrp="1"/>
          </p:cNvSpPr>
          <p:nvPr>
            <p:ph type="ctrTitle"/>
          </p:nvPr>
        </p:nvSpPr>
        <p:spPr>
          <a:xfrm>
            <a:off x="363538" y="1163763"/>
            <a:ext cx="4281487" cy="1470025"/>
          </a:xfrm>
        </p:spPr>
        <p:txBody>
          <a:bodyPr anchor="t"/>
          <a:lstStyle>
            <a:lvl1pPr>
              <a:lnSpc>
                <a:spcPct val="90000"/>
              </a:lnSpc>
              <a:defRPr sz="32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663" y="2164279"/>
            <a:ext cx="2771547" cy="448294"/>
          </a:xfrm>
        </p:spPr>
        <p:txBody>
          <a:bodyPr/>
          <a:lstStyle>
            <a:lvl1pPr marL="0" indent="0" algn="l">
              <a:lnSpc>
                <a:spcPct val="90000"/>
              </a:lnSpc>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1211263"/>
            <a:ext cx="8412162" cy="498784"/>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61963" indent="-231775">
              <a:defRPr sz="2000"/>
            </a:lvl3pPr>
            <a:lvl4pPr marL="625475" indent="-171450">
              <a:defRPr/>
            </a:lvl4pPr>
            <a:lvl5pPr marL="739775" indent="-1143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188E51A-C21D-44FC-92DD-68506755D61A}"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able of Contents">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0"/>
            <a:ext cx="8412162" cy="728663"/>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lvl1pPr marL="1033463" indent="-1033463">
              <a:spcBef>
                <a:spcPts val="600"/>
              </a:spcBef>
              <a:tabLst>
                <a:tab pos="796925" algn="r"/>
                <a:tab pos="1033463" algn="l"/>
              </a:tabLst>
              <a:defRPr sz="1600"/>
            </a:lvl1pPr>
            <a:lvl2pPr marL="1258888" indent="-225425">
              <a:defRPr sz="1600"/>
            </a:lvl2pPr>
            <a:lvl3pPr marL="1423988" indent="-171450">
              <a:defRPr sz="1600"/>
            </a:lvl3pPr>
            <a:lvl4pPr marL="1606550" indent="-171450">
              <a:defRPr sz="1600"/>
            </a:lvl4pPr>
            <a:lvl5pPr marL="1709738" indent="-1143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8D7B3E3-0ECA-44FB-85C2-7383E3D6EE3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57200" indent="-227013">
              <a:defRPr sz="2400"/>
            </a:lvl3pPr>
            <a:lvl4pPr marL="690563" indent="-231775">
              <a:defRPr sz="2400"/>
            </a:lvl4pPr>
            <a:lvl5pPr marL="914400" indent="-233363">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6"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7" name="Slide Number Placeholder 5"/>
          <p:cNvSpPr>
            <a:spLocks noGrp="1"/>
          </p:cNvSpPr>
          <p:nvPr>
            <p:ph type="sldNum" sz="quarter" idx="11"/>
          </p:nvPr>
        </p:nvSpPr>
        <p:spPr/>
        <p:txBody>
          <a:bodyPr/>
          <a:lstStyle>
            <a:lvl1pPr>
              <a:defRPr/>
            </a:lvl1pPr>
          </a:lstStyle>
          <a:p>
            <a:pPr>
              <a:defRPr/>
            </a:pPr>
            <a:fld id="{049D0AC3-8B81-4B08-B58E-C8FF68376A2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5" name="Slide Number Placeholder 5"/>
          <p:cNvSpPr>
            <a:spLocks noGrp="1"/>
          </p:cNvSpPr>
          <p:nvPr>
            <p:ph type="sldNum" sz="quarter" idx="11"/>
          </p:nvPr>
        </p:nvSpPr>
        <p:spPr/>
        <p:txBody>
          <a:bodyPr/>
          <a:lstStyle>
            <a:lvl1pPr>
              <a:defRPr/>
            </a:lvl1pPr>
          </a:lstStyle>
          <a:p>
            <a:pPr>
              <a:defRPr/>
            </a:pPr>
            <a:fld id="{786EED3A-EFF6-4C86-9E40-22802E52AFD8}"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06450"/>
            <a:ext cx="4117975"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06450"/>
            <a:ext cx="4110037"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15"/>
          </p:nvPr>
        </p:nvSpPr>
        <p:spPr/>
        <p:txBody>
          <a:bodyPr/>
          <a:lstStyle>
            <a:lvl1pPr>
              <a:defRPr/>
            </a:lvl1pPr>
          </a:lstStyle>
          <a:p>
            <a:pPr>
              <a:defRPr/>
            </a:pPr>
            <a:fld id="{DDDD9303-8D65-41DD-A5CB-194BD096D49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359F83-5B64-469B-9580-585A9D29E575}" type="datetime1">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4 Quadrants">
    <p:spTree>
      <p:nvGrpSpPr>
        <p:cNvPr id="1" name=""/>
        <p:cNvGrpSpPr/>
        <p:nvPr/>
      </p:nvGrpSpPr>
      <p:grpSpPr>
        <a:xfrm>
          <a:off x="0" y="0"/>
          <a:ext cx="0" cy="0"/>
          <a:chOff x="0" y="0"/>
          <a:chExt cx="0" cy="0"/>
        </a:xfrm>
      </p:grpSpPr>
      <p:cxnSp>
        <p:nvCxnSpPr>
          <p:cNvPr id="8" name="Straight Connector 7"/>
          <p:cNvCxnSpPr/>
          <p:nvPr/>
        </p:nvCxnSpPr>
        <p:spPr>
          <a:xfrm>
            <a:off x="4665663" y="1201738"/>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71475" y="1201738"/>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665663" y="3706813"/>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1475" y="3706813"/>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60913"/>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60913"/>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2"/>
          <p:cNvSpPr>
            <a:spLocks noGrp="1"/>
          </p:cNvSpPr>
          <p:nvPr>
            <p:ph idx="14"/>
          </p:nvPr>
        </p:nvSpPr>
        <p:spPr>
          <a:xfrm>
            <a:off x="363538" y="3365574"/>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2"/>
          <p:cNvSpPr>
            <a:spLocks noGrp="1"/>
          </p:cNvSpPr>
          <p:nvPr>
            <p:ph idx="15"/>
          </p:nvPr>
        </p:nvSpPr>
        <p:spPr>
          <a:xfrm>
            <a:off x="4665662" y="3365574"/>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15" name="Slide Number Placeholder 5"/>
          <p:cNvSpPr>
            <a:spLocks noGrp="1"/>
          </p:cNvSpPr>
          <p:nvPr>
            <p:ph type="sldNum" sz="quarter" idx="17"/>
          </p:nvPr>
        </p:nvSpPr>
        <p:spPr/>
        <p:txBody>
          <a:bodyPr/>
          <a:lstStyle>
            <a:lvl1pPr>
              <a:defRPr/>
            </a:lvl1pPr>
          </a:lstStyle>
          <a:p>
            <a:pPr>
              <a:defRPr/>
            </a:pPr>
            <a:fld id="{2E35D9E1-04AC-4A8D-8753-431956C9DB50}"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4" name="Slide Number Placeholder 5"/>
          <p:cNvSpPr>
            <a:spLocks noGrp="1"/>
          </p:cNvSpPr>
          <p:nvPr>
            <p:ph type="sldNum" sz="quarter" idx="11"/>
          </p:nvPr>
        </p:nvSpPr>
        <p:spPr/>
        <p:txBody>
          <a:bodyPr/>
          <a:lstStyle>
            <a:lvl1pPr>
              <a:defRPr/>
            </a:lvl1pPr>
          </a:lstStyle>
          <a:p>
            <a:pPr>
              <a:defRPr/>
            </a:pPr>
            <a:fld id="{BF2C9967-9C79-48C8-AB5D-130D9D3C87CB}"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ocess Flow">
    <p:spTree>
      <p:nvGrpSpPr>
        <p:cNvPr id="1" name=""/>
        <p:cNvGrpSpPr/>
        <p:nvPr/>
      </p:nvGrpSpPr>
      <p:grpSpPr>
        <a:xfrm>
          <a:off x="0" y="0"/>
          <a:ext cx="0" cy="0"/>
          <a:chOff x="0" y="0"/>
          <a:chExt cx="0" cy="0"/>
        </a:xfrm>
      </p:grpSpPr>
      <p:sp>
        <p:nvSpPr>
          <p:cNvPr id="14" name="Text Placeholder 5"/>
          <p:cNvSpPr>
            <a:spLocks noGrp="1"/>
          </p:cNvSpPr>
          <p:nvPr>
            <p:ph type="body" sz="quarter" idx="17"/>
          </p:nvPr>
        </p:nvSpPr>
        <p:spPr>
          <a:xfrm>
            <a:off x="6587424"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5"/>
          <p:cNvSpPr>
            <a:spLocks noGrp="1"/>
          </p:cNvSpPr>
          <p:nvPr>
            <p:ph type="body" sz="quarter" idx="16"/>
          </p:nvPr>
        </p:nvSpPr>
        <p:spPr>
          <a:xfrm>
            <a:off x="4964111"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5"/>
          <p:cNvSpPr>
            <a:spLocks noGrp="1"/>
          </p:cNvSpPr>
          <p:nvPr>
            <p:ph type="body" sz="quarter" idx="15"/>
          </p:nvPr>
        </p:nvSpPr>
        <p:spPr>
          <a:xfrm>
            <a:off x="3340797"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5"/>
          <p:cNvSpPr>
            <a:spLocks noGrp="1"/>
          </p:cNvSpPr>
          <p:nvPr>
            <p:ph type="body" sz="quarter" idx="14"/>
          </p:nvPr>
        </p:nvSpPr>
        <p:spPr>
          <a:xfrm>
            <a:off x="1717483"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p:nvPr>
        </p:nvSpPr>
        <p:spPr>
          <a:xfrm>
            <a:off x="363538" y="817866"/>
            <a:ext cx="1890563" cy="840489"/>
          </a:xfrm>
          <a:prstGeom prst="homePlate">
            <a:avLst>
              <a:gd name="adj" fmla="val 31025"/>
            </a:avLst>
          </a:prstGeom>
          <a:solidFill>
            <a:srgbClr val="2372B9"/>
          </a:solidFill>
          <a:ln w="19050">
            <a:solidFill>
              <a:schemeClr val="bg1"/>
            </a:solidFill>
          </a:ln>
        </p:spPr>
        <p:txBody>
          <a:bodyPr lIns="91440" tIns="91440" rIns="91440" bIns="91440" anchor="ctr"/>
          <a:lstStyle>
            <a:lvl1pPr>
              <a:defRPr sz="1600">
                <a:solidFill>
                  <a:schemeClr val="bg1"/>
                </a:solidFill>
                <a:latin typeface="+mj-lt"/>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05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8"/>
          </p:nvPr>
        </p:nvSpPr>
        <p:spPr>
          <a:xfrm>
            <a:off x="363538"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ext Placeholder 15"/>
          <p:cNvSpPr>
            <a:spLocks noGrp="1"/>
          </p:cNvSpPr>
          <p:nvPr>
            <p:ph type="body" sz="quarter" idx="19"/>
          </p:nvPr>
        </p:nvSpPr>
        <p:spPr>
          <a:xfrm>
            <a:off x="203398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Text Placeholder 15"/>
          <p:cNvSpPr>
            <a:spLocks noGrp="1"/>
          </p:cNvSpPr>
          <p:nvPr>
            <p:ph type="body" sz="quarter" idx="20"/>
          </p:nvPr>
        </p:nvSpPr>
        <p:spPr>
          <a:xfrm>
            <a:off x="3704432"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Text Placeholder 15"/>
          <p:cNvSpPr>
            <a:spLocks noGrp="1"/>
          </p:cNvSpPr>
          <p:nvPr>
            <p:ph type="body" sz="quarter" idx="21"/>
          </p:nvPr>
        </p:nvSpPr>
        <p:spPr>
          <a:xfrm>
            <a:off x="5374879"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15"/>
          <p:cNvSpPr>
            <a:spLocks noGrp="1"/>
          </p:cNvSpPr>
          <p:nvPr>
            <p:ph type="body" sz="quarter" idx="22"/>
          </p:nvPr>
        </p:nvSpPr>
        <p:spPr>
          <a:xfrm>
            <a:off x="704532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4"/>
          <p:cNvSpPr>
            <a:spLocks noGrp="1"/>
          </p:cNvSpPr>
          <p:nvPr>
            <p:ph type="ftr" sz="quarter" idx="23"/>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21" name="Slide Number Placeholder 5"/>
          <p:cNvSpPr>
            <a:spLocks noGrp="1"/>
          </p:cNvSpPr>
          <p:nvPr>
            <p:ph type="sldNum" sz="quarter" idx="24"/>
          </p:nvPr>
        </p:nvSpPr>
        <p:spPr/>
        <p:txBody>
          <a:bodyPr/>
          <a:lstStyle>
            <a:lvl1pPr>
              <a:defRPr/>
            </a:lvl1pPr>
          </a:lstStyle>
          <a:p>
            <a:pPr>
              <a:defRPr/>
            </a:pPr>
            <a:fld id="{A85C7C2E-F1BC-4443-8823-593843CE56D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ph and Content">
    <p:spTree>
      <p:nvGrpSpPr>
        <p:cNvPr id="1" name=""/>
        <p:cNvGrpSpPr/>
        <p:nvPr/>
      </p:nvGrpSpPr>
      <p:grpSpPr>
        <a:xfrm>
          <a:off x="0" y="0"/>
          <a:ext cx="0" cy="0"/>
          <a:chOff x="0" y="0"/>
          <a:chExt cx="0" cy="0"/>
        </a:xfrm>
      </p:grpSpPr>
      <p:sp>
        <p:nvSpPr>
          <p:cNvPr id="8" name="Chart Placeholder 7"/>
          <p:cNvSpPr>
            <a:spLocks noGrp="1"/>
          </p:cNvSpPr>
          <p:nvPr>
            <p:ph type="chart" sz="quarter" idx="14"/>
          </p:nvPr>
        </p:nvSpPr>
        <p:spPr>
          <a:xfrm>
            <a:off x="363538" y="1305091"/>
            <a:ext cx="8412162" cy="2157856"/>
          </a:xfrm>
        </p:spPr>
        <p:txBody>
          <a:bodyPr rtlCol="0">
            <a:noAutofit/>
          </a:bodyPr>
          <a:lstStyle>
            <a:lvl1pPr>
              <a:defRPr sz="1200">
                <a:solidFill>
                  <a:schemeClr val="tx1"/>
                </a:solidFill>
              </a:defRPr>
            </a:lvl1pPr>
          </a:lstStyle>
          <a:p>
            <a:pPr lvl="0"/>
            <a:r>
              <a:rPr lang="en-US" noProof="0" smtClean="0"/>
              <a:t>Click icon to add chart</a:t>
            </a:r>
            <a:endParaRPr lang="en-US" noProof="0" dirty="0"/>
          </a:p>
        </p:txBody>
      </p:sp>
      <p:sp>
        <p:nvSpPr>
          <p:cNvPr id="3" name="Content Placeholder 2"/>
          <p:cNvSpPr>
            <a:spLocks noGrp="1"/>
          </p:cNvSpPr>
          <p:nvPr>
            <p:ph idx="1"/>
          </p:nvPr>
        </p:nvSpPr>
        <p:spPr>
          <a:xfrm>
            <a:off x="363538" y="806450"/>
            <a:ext cx="8412162" cy="361111"/>
          </a:xfrm>
        </p:spPr>
        <p:txBody>
          <a:bodyPr/>
          <a:lstStyle>
            <a:lvl1pPr>
              <a:defRPr sz="1600">
                <a:solidFill>
                  <a:schemeClr val="accent3"/>
                </a:solidFill>
              </a:defRPr>
            </a:lvl1pPr>
            <a:lvl2pPr marL="0" indent="0">
              <a:spcBef>
                <a:spcPts val="0"/>
              </a:spcBef>
              <a:buNone/>
              <a:defRPr sz="1400"/>
            </a:lvl2pPr>
            <a:lvl3pPr>
              <a:defRPr sz="140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10" name="Text Placeholder 9"/>
          <p:cNvSpPr>
            <a:spLocks noGrp="1"/>
          </p:cNvSpPr>
          <p:nvPr>
            <p:ph type="body" sz="quarter" idx="15"/>
          </p:nvPr>
        </p:nvSpPr>
        <p:spPr>
          <a:xfrm>
            <a:off x="363538" y="3697288"/>
            <a:ext cx="8412162" cy="2614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7" name="Slide Number Placeholder 5"/>
          <p:cNvSpPr>
            <a:spLocks noGrp="1"/>
          </p:cNvSpPr>
          <p:nvPr>
            <p:ph type="sldNum" sz="quarter" idx="17"/>
          </p:nvPr>
        </p:nvSpPr>
        <p:spPr/>
        <p:txBody>
          <a:bodyPr/>
          <a:lstStyle>
            <a:lvl1pPr>
              <a:defRPr/>
            </a:lvl1pPr>
          </a:lstStyle>
          <a:p>
            <a:pPr>
              <a:defRPr/>
            </a:pPr>
            <a:fld id="{4C8A4BFE-DFEF-4469-A984-B507926517B5}"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Footer Placeholder 2"/>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4" name="Slide Number Placeholder 3"/>
          <p:cNvSpPr>
            <a:spLocks noGrp="1"/>
          </p:cNvSpPr>
          <p:nvPr>
            <p:ph type="sldNum" sz="quarter" idx="11"/>
          </p:nvPr>
        </p:nvSpPr>
        <p:spPr/>
        <p:txBody>
          <a:bodyPr/>
          <a:lstStyle>
            <a:lvl1pPr>
              <a:defRPr/>
            </a:lvl1pPr>
          </a:lstStyle>
          <a:p>
            <a:pPr>
              <a:defRPr/>
            </a:pPr>
            <a:fld id="{42943DA2-2DC1-48A2-AA3D-07AC748B4E4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8" name="Picture Placeholder 7"/>
          <p:cNvSpPr>
            <a:spLocks noGrp="1"/>
          </p:cNvSpPr>
          <p:nvPr>
            <p:ph type="pic" sz="quarter" idx="13"/>
          </p:nvPr>
        </p:nvSpPr>
        <p:spPr>
          <a:xfrm>
            <a:off x="1" y="0"/>
            <a:ext cx="9144000" cy="6402388"/>
          </a:xfrm>
        </p:spPr>
        <p:txBody>
          <a:bodyPr rtlCol="0">
            <a:noAutofit/>
          </a:bodyPr>
          <a:lstStyle/>
          <a:p>
            <a:pPr lvl="0"/>
            <a:r>
              <a:rPr lang="en-US" noProof="0" smtClean="0"/>
              <a:t>Click icon to add picture</a:t>
            </a:r>
            <a:endParaRPr lang="en-US" noProof="0"/>
          </a:p>
        </p:txBody>
      </p:sp>
      <p:sp>
        <p:nvSpPr>
          <p:cNvPr id="4" name="Footer Placeholder 2"/>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5" name="Slide Number Placeholder 3"/>
          <p:cNvSpPr>
            <a:spLocks noGrp="1"/>
          </p:cNvSpPr>
          <p:nvPr>
            <p:ph type="sldNum" sz="quarter" idx="15"/>
          </p:nvPr>
        </p:nvSpPr>
        <p:spPr/>
        <p:txBody>
          <a:bodyPr/>
          <a:lstStyle>
            <a:lvl1pPr>
              <a:defRPr/>
            </a:lvl1pPr>
          </a:lstStyle>
          <a:p>
            <a:pPr>
              <a:defRPr/>
            </a:pPr>
            <a:fld id="{33AA95F5-0A04-49D2-9508-C321DD91484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smtClean="0">
                <a:solidFill>
                  <a:srgbClr val="FFFFFF"/>
                </a:solidFill>
              </a:rPr>
              <a:t>April 2012</a:t>
            </a:r>
            <a:endParaRPr lang="en-US">
              <a:solidFill>
                <a:srgbClr val="FFFFFF"/>
              </a:solidFill>
            </a:endParaRPr>
          </a:p>
        </p:txBody>
      </p:sp>
      <p:sp>
        <p:nvSpPr>
          <p:cNvPr id="8" name="Rectangle 15"/>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smtClean="0">
                <a:solidFill>
                  <a:srgbClr val="FFFFFF"/>
                </a:solidFill>
              </a:rPr>
              <a:t>Retail DR Business Case</a:t>
            </a:r>
            <a:endParaRPr lang="en-US">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63F2595-9186-4091-9FC4-FE34C5EA1C0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8A2055B-F4DE-4B1B-A60A-85D5991B65DB}"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6E988AB-495E-4BB5-963C-0DF638865063}"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071A58-D3C2-4EB3-B18B-F0EDCC4E6411}" type="datetime1">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7E49438-D142-46A9-ADF1-F3C1923D9866}"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724E791-27F0-4B7E-9D8A-54A396B468FA}"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04E0585-E369-4424-B4A8-CDC7EE962C27}"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B25C741-2A65-4A19-942F-2384BC144155}"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73721AF-90A7-4361-8137-2F29565C34AD}"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88D6CB9-DC31-455B-8413-BF6873B908EE}"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C43DE63-DED7-4464-A096-731993A5E5A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D75CB116-8B71-42E7-A2E2-2565BD62211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C6E76425-1D2E-4A00-9389-2F13FF5E5FC7}"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8F805C-440F-414B-911E-155DEF915105}" type="datetime1">
              <a:rPr lang="en-US" smtClean="0"/>
              <a:pPr/>
              <a:t>4/11/2013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9A062-1940-48CD-AE85-930F4017159B}" type="datetime1">
              <a:rPr lang="en-US" smtClean="0"/>
              <a:pPr/>
              <a:t>4/11/2013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89408F-F967-47A8-ACF8-63C2B85848AF}" type="datetime1">
              <a:rPr lang="en-US" smtClean="0"/>
              <a:pPr/>
              <a:t>4/11/2013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C928F-D727-4E4C-82B8-BDEBA21394A4}" type="datetime1">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BB87D9-9A28-4FA9-BEFF-65869D77EB18}" type="datetime1">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F29CC7-33D8-499B-AFF6-9CFE2538DE74}" type="datetime1">
              <a:rPr lang="en-US" smtClean="0"/>
              <a:pPr/>
              <a:t>4/11/2013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826A28-757C-4AD4-8A72-EF58A3261C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fontAlgn="base">
              <a:spcBef>
                <a:spcPct val="0"/>
              </a:spcBef>
              <a:spcAft>
                <a:spcPct val="0"/>
              </a:spcAft>
              <a:defRPr/>
            </a:pPr>
            <a:fld id="{5DDF5C27-C822-4F72-BA1B-4C6D8F543EB2}"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fontAlgn="base">
              <a:spcBef>
                <a:spcPct val="0"/>
              </a:spcBef>
              <a:spcAft>
                <a:spcPct val="0"/>
              </a:spcAft>
              <a:defRPr/>
            </a:pPr>
            <a:r>
              <a:rPr lang="en-US">
                <a:solidFill>
                  <a:srgbClr val="000000"/>
                </a:solidFill>
              </a:rPr>
              <a:t>DSWG Meeting</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cs typeface="+mn-cs"/>
              </a:defRPr>
            </a:lvl1pPr>
          </a:lstStyle>
          <a:p>
            <a:pPr fontAlgn="base">
              <a:spcBef>
                <a:spcPct val="0"/>
              </a:spcBef>
              <a:spcAft>
                <a:spcPct val="0"/>
              </a:spcAft>
              <a:defRPr/>
            </a:pPr>
            <a:r>
              <a:rPr lang="en-US">
                <a:solidFill>
                  <a:srgbClr val="000000"/>
                </a:solidFill>
              </a:rPr>
              <a:t>8/22/2012</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2" name="Straight Connector 11"/>
          <p:cNvCxnSpPr/>
          <p:nvPr/>
        </p:nvCxnSpPr>
        <p:spPr>
          <a:xfrm>
            <a:off x="363538" y="6596063"/>
            <a:ext cx="7955280" cy="0"/>
          </a:xfrm>
          <a:prstGeom prst="line">
            <a:avLst/>
          </a:prstGeom>
          <a:ln w="12700">
            <a:gradFill>
              <a:gsLst>
                <a:gs pos="6000">
                  <a:schemeClr val="bg2"/>
                </a:gs>
                <a:gs pos="41000">
                  <a:schemeClr val="bg2"/>
                </a:gs>
                <a:gs pos="85000">
                  <a:schemeClr val="bg2">
                    <a:alpha val="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1027" name="Picture 13"/>
          <p:cNvPicPr>
            <a:picLocks noChangeAspect="1"/>
          </p:cNvPicPr>
          <p:nvPr/>
        </p:nvPicPr>
        <p:blipFill>
          <a:blip r:embed="rId15" cstate="print"/>
          <a:srcRect/>
          <a:stretch>
            <a:fillRect/>
          </a:stretch>
        </p:blipFill>
        <p:spPr bwMode="auto">
          <a:xfrm>
            <a:off x="7613650" y="6507163"/>
            <a:ext cx="1403350" cy="334962"/>
          </a:xfrm>
          <a:prstGeom prst="rect">
            <a:avLst/>
          </a:prstGeom>
          <a:noFill/>
          <a:ln w="9525">
            <a:noFill/>
            <a:miter lim="800000"/>
            <a:headEnd/>
            <a:tailEnd/>
          </a:ln>
        </p:spPr>
      </p:pic>
      <p:sp>
        <p:nvSpPr>
          <p:cNvPr id="1028" name="Title Placeholder 1"/>
          <p:cNvSpPr>
            <a:spLocks noGrp="1"/>
          </p:cNvSpPr>
          <p:nvPr>
            <p:ph type="title"/>
          </p:nvPr>
        </p:nvSpPr>
        <p:spPr bwMode="auto">
          <a:xfrm>
            <a:off x="363538" y="0"/>
            <a:ext cx="8412162" cy="728663"/>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a:t>
            </a:r>
            <a:br>
              <a:rPr lang="en-US" smtClean="0"/>
            </a:br>
            <a:r>
              <a:rPr lang="en-US" smtClean="0"/>
              <a:t>title style</a:t>
            </a:r>
          </a:p>
        </p:txBody>
      </p:sp>
      <p:sp>
        <p:nvSpPr>
          <p:cNvPr id="1029" name="Text Placeholder 2"/>
          <p:cNvSpPr>
            <a:spLocks noGrp="1"/>
          </p:cNvSpPr>
          <p:nvPr>
            <p:ph type="body" idx="1"/>
          </p:nvPr>
        </p:nvSpPr>
        <p:spPr bwMode="auto">
          <a:xfrm>
            <a:off x="363538" y="806450"/>
            <a:ext cx="8412162" cy="5595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738188" y="6624638"/>
            <a:ext cx="6765925"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4"/>
          </p:nvPr>
        </p:nvSpPr>
        <p:spPr>
          <a:xfrm>
            <a:off x="363538" y="6624638"/>
            <a:ext cx="342900"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fld id="{9EA36FCC-C283-4316-9E83-9EDA39B72359}" type="slidenum">
              <a:rPr lang="en-US">
                <a:solidFill>
                  <a:srgbClr val="2372B9"/>
                </a:solidFill>
              </a:rPr>
              <a:pPr>
                <a:defRPr/>
              </a:pPr>
              <a:t>‹#›</a:t>
            </a:fld>
            <a:endParaRPr lang="en-US">
              <a:solidFill>
                <a:srgbClr val="2372B9"/>
              </a:solidFill>
            </a:endParaRPr>
          </a:p>
        </p:txBody>
      </p:sp>
      <p:cxnSp>
        <p:nvCxnSpPr>
          <p:cNvPr id="13" name="Straight Connector 12"/>
          <p:cNvCxnSpPr/>
          <p:nvPr/>
        </p:nvCxnSpPr>
        <p:spPr>
          <a:xfrm>
            <a:off x="363538" y="754063"/>
            <a:ext cx="84121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dt="0"/>
  <p:txStyles>
    <p:titleStyle>
      <a:lvl1pPr algn="l" rtl="0" eaLnBrk="0" fontAlgn="base" hangingPunct="0">
        <a:lnSpc>
          <a:spcPct val="90000"/>
        </a:lnSpc>
        <a:spcBef>
          <a:spcPct val="0"/>
        </a:spcBef>
        <a:spcAft>
          <a:spcPct val="0"/>
        </a:spcAft>
        <a:defRPr sz="2400" kern="1200">
          <a:solidFill>
            <a:srgbClr val="2372B9"/>
          </a:solidFill>
          <a:latin typeface="+mj-lt"/>
          <a:ea typeface="+mj-ea"/>
          <a:cs typeface="+mj-cs"/>
        </a:defRPr>
      </a:lvl1pPr>
      <a:lvl2pPr algn="l" rtl="0" eaLnBrk="0" fontAlgn="base" hangingPunct="0">
        <a:lnSpc>
          <a:spcPct val="90000"/>
        </a:lnSpc>
        <a:spcBef>
          <a:spcPct val="0"/>
        </a:spcBef>
        <a:spcAft>
          <a:spcPct val="0"/>
        </a:spcAft>
        <a:defRPr sz="2400">
          <a:solidFill>
            <a:srgbClr val="2372B9"/>
          </a:solidFill>
          <a:latin typeface="Franklin Gothic Demi" pitchFamily="34" charset="0"/>
        </a:defRPr>
      </a:lvl2pPr>
      <a:lvl3pPr algn="l" rtl="0" eaLnBrk="0" fontAlgn="base" hangingPunct="0">
        <a:lnSpc>
          <a:spcPct val="90000"/>
        </a:lnSpc>
        <a:spcBef>
          <a:spcPct val="0"/>
        </a:spcBef>
        <a:spcAft>
          <a:spcPct val="0"/>
        </a:spcAft>
        <a:defRPr sz="2400">
          <a:solidFill>
            <a:srgbClr val="2372B9"/>
          </a:solidFill>
          <a:latin typeface="Franklin Gothic Demi" pitchFamily="34" charset="0"/>
        </a:defRPr>
      </a:lvl3pPr>
      <a:lvl4pPr algn="l" rtl="0" eaLnBrk="0" fontAlgn="base" hangingPunct="0">
        <a:lnSpc>
          <a:spcPct val="90000"/>
        </a:lnSpc>
        <a:spcBef>
          <a:spcPct val="0"/>
        </a:spcBef>
        <a:spcAft>
          <a:spcPct val="0"/>
        </a:spcAft>
        <a:defRPr sz="2400">
          <a:solidFill>
            <a:srgbClr val="2372B9"/>
          </a:solidFill>
          <a:latin typeface="Franklin Gothic Demi" pitchFamily="34" charset="0"/>
        </a:defRPr>
      </a:lvl4pPr>
      <a:lvl5pPr algn="l" rtl="0" eaLnBrk="0" fontAlgn="base" hangingPunct="0">
        <a:lnSpc>
          <a:spcPct val="90000"/>
        </a:lnSpc>
        <a:spcBef>
          <a:spcPct val="0"/>
        </a:spcBef>
        <a:spcAft>
          <a:spcPct val="0"/>
        </a:spcAft>
        <a:defRPr sz="2400">
          <a:solidFill>
            <a:srgbClr val="2372B9"/>
          </a:solidFill>
          <a:latin typeface="Franklin Gothic Demi" pitchFamily="34" charset="0"/>
        </a:defRPr>
      </a:lvl5pPr>
      <a:lvl6pPr marL="457200" algn="l" rtl="0" fontAlgn="base">
        <a:lnSpc>
          <a:spcPct val="90000"/>
        </a:lnSpc>
        <a:spcBef>
          <a:spcPct val="0"/>
        </a:spcBef>
        <a:spcAft>
          <a:spcPct val="0"/>
        </a:spcAft>
        <a:defRPr sz="2400">
          <a:solidFill>
            <a:srgbClr val="2372B9"/>
          </a:solidFill>
          <a:latin typeface="Franklin Gothic Demi" pitchFamily="34" charset="0"/>
        </a:defRPr>
      </a:lvl6pPr>
      <a:lvl7pPr marL="914400" algn="l" rtl="0" fontAlgn="base">
        <a:lnSpc>
          <a:spcPct val="90000"/>
        </a:lnSpc>
        <a:spcBef>
          <a:spcPct val="0"/>
        </a:spcBef>
        <a:spcAft>
          <a:spcPct val="0"/>
        </a:spcAft>
        <a:defRPr sz="2400">
          <a:solidFill>
            <a:srgbClr val="2372B9"/>
          </a:solidFill>
          <a:latin typeface="Franklin Gothic Demi" pitchFamily="34" charset="0"/>
        </a:defRPr>
      </a:lvl7pPr>
      <a:lvl8pPr marL="1371600" algn="l" rtl="0" fontAlgn="base">
        <a:lnSpc>
          <a:spcPct val="90000"/>
        </a:lnSpc>
        <a:spcBef>
          <a:spcPct val="0"/>
        </a:spcBef>
        <a:spcAft>
          <a:spcPct val="0"/>
        </a:spcAft>
        <a:defRPr sz="2400">
          <a:solidFill>
            <a:srgbClr val="2372B9"/>
          </a:solidFill>
          <a:latin typeface="Franklin Gothic Demi" pitchFamily="34" charset="0"/>
        </a:defRPr>
      </a:lvl8pPr>
      <a:lvl9pPr marL="1828800" algn="l" rtl="0" fontAlgn="base">
        <a:lnSpc>
          <a:spcPct val="90000"/>
        </a:lnSpc>
        <a:spcBef>
          <a:spcPct val="0"/>
        </a:spcBef>
        <a:spcAft>
          <a:spcPct val="0"/>
        </a:spcAft>
        <a:defRPr sz="2400">
          <a:solidFill>
            <a:srgbClr val="2372B9"/>
          </a:solidFill>
          <a:latin typeface="Franklin Gothic Demi" pitchFamily="34" charset="0"/>
        </a:defRPr>
      </a:lvl9pPr>
    </p:titleStyle>
    <p:bodyStyle>
      <a:lvl1pPr algn="l" rtl="0" eaLnBrk="0" fontAlgn="base" hangingPunct="0">
        <a:lnSpc>
          <a:spcPct val="95000"/>
        </a:lnSpc>
        <a:spcBef>
          <a:spcPts val="600"/>
        </a:spcBef>
        <a:spcAft>
          <a:spcPct val="0"/>
        </a:spcAft>
        <a:defRPr sz="1600" kern="1200">
          <a:solidFill>
            <a:schemeClr val="tx1"/>
          </a:solidFill>
          <a:latin typeface="+mn-lt"/>
          <a:ea typeface="+mn-ea"/>
          <a:cs typeface="+mn-cs"/>
        </a:defRPr>
      </a:lvl1pPr>
      <a:lvl2pPr marL="171450" indent="-171450" algn="l" rtl="0" eaLnBrk="0" fontAlgn="base" hangingPunct="0">
        <a:lnSpc>
          <a:spcPct val="95000"/>
        </a:lnSpc>
        <a:spcBef>
          <a:spcPts val="300"/>
        </a:spcBef>
        <a:spcAft>
          <a:spcPct val="0"/>
        </a:spcAft>
        <a:buFont typeface="Arial" charset="0"/>
        <a:buChar char="•"/>
        <a:defRPr sz="1600" kern="1200">
          <a:solidFill>
            <a:schemeClr val="tx1"/>
          </a:solidFill>
          <a:latin typeface="+mn-lt"/>
          <a:ea typeface="+mn-ea"/>
          <a:cs typeface="+mn-cs"/>
        </a:defRPr>
      </a:lvl2pPr>
      <a:lvl3pPr marL="342900" indent="-171450" algn="l" rtl="0" eaLnBrk="0" fontAlgn="base" hangingPunct="0">
        <a:lnSpc>
          <a:spcPct val="95000"/>
        </a:lnSpc>
        <a:spcBef>
          <a:spcPts val="200"/>
        </a:spcBef>
        <a:spcAft>
          <a:spcPct val="0"/>
        </a:spcAft>
        <a:buFont typeface="Franklin Gothic Book" pitchFamily="34" charset="0"/>
        <a:buChar char="–"/>
        <a:defRPr sz="1600" kern="1200">
          <a:solidFill>
            <a:schemeClr val="tx1"/>
          </a:solidFill>
          <a:latin typeface="+mn-lt"/>
          <a:ea typeface="+mn-ea"/>
          <a:cs typeface="+mn-cs"/>
        </a:defRPr>
      </a:lvl3pPr>
      <a:lvl4pPr marL="514350" indent="-17145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4pPr>
      <a:lvl5pPr marL="628650" indent="-11430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233EB112-9CBB-44E7-A7FC-7363E4EC2E41}"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pic>
        <p:nvPicPr>
          <p:cNvPr id="1029" name="Picture 8" descr="logo_C"/>
          <p:cNvPicPr>
            <a:picLocks noChangeAspect="1" noChangeArrowheads="1"/>
          </p:cNvPicPr>
          <p:nvPr/>
        </p:nvPicPr>
        <p:blipFill>
          <a:blip r:embed="rId15"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fontAlgn="base">
              <a:spcBef>
                <a:spcPct val="0"/>
              </a:spcBef>
              <a:spcAft>
                <a:spcPct val="0"/>
              </a:spcAft>
              <a:defRPr/>
            </a:pPr>
            <a:r>
              <a:rPr lang="en-US" smtClean="0">
                <a:solidFill>
                  <a:srgbClr val="000000"/>
                </a:solidFill>
              </a:rPr>
              <a:t>Retail DR Business Case</a:t>
            </a:r>
            <a:endParaRPr lang="en-US">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fontAlgn="base">
              <a:spcBef>
                <a:spcPct val="0"/>
              </a:spcBef>
              <a:spcAft>
                <a:spcPct val="0"/>
              </a:spcAft>
              <a:defRPr/>
            </a:pPr>
            <a:r>
              <a:rPr lang="en-US" smtClean="0">
                <a:solidFill>
                  <a:srgbClr val="000000"/>
                </a:solidFill>
              </a:rPr>
              <a:t>April 2012</a:t>
            </a:r>
            <a:endParaRPr lang="en-US">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65" name="Rectangle 13"/>
          <p:cNvSpPr>
            <a:spLocks noChangeArrowheads="1"/>
          </p:cNvSpPr>
          <p:nvPr/>
        </p:nvSpPr>
        <p:spPr bwMode="auto">
          <a:xfrm>
            <a:off x="3886200" y="6381750"/>
            <a:ext cx="2133600" cy="476250"/>
          </a:xfrm>
          <a:prstGeom prst="rect">
            <a:avLst/>
          </a:prstGeom>
          <a:noFill/>
          <a:ln w="9525">
            <a:noFill/>
            <a:miter lim="800000"/>
            <a:headEnd/>
            <a:tailEnd/>
          </a:ln>
          <a:effectLst/>
        </p:spPr>
        <p:txBody>
          <a:bodyPr/>
          <a:lstStyle/>
          <a:p>
            <a:pPr algn="ctr" fontAlgn="base">
              <a:spcBef>
                <a:spcPct val="0"/>
              </a:spcBef>
              <a:spcAft>
                <a:spcPct val="0"/>
              </a:spcAft>
              <a:defRPr/>
            </a:pPr>
            <a:fld id="{86499295-1057-4CEF-8540-1CABA3297AB8}" type="slidenum">
              <a:rPr lang="en-US" sz="1400">
                <a:solidFill>
                  <a:srgbClr val="000000"/>
                </a:solidFill>
              </a:rPr>
              <a:pPr algn="ctr" fontAlgn="base">
                <a:spcBef>
                  <a:spcPct val="0"/>
                </a:spcBef>
                <a:spcAft>
                  <a:spcPct val="0"/>
                </a:spcAft>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600200"/>
          </a:xfrm>
        </p:spPr>
        <p:txBody>
          <a:bodyPr>
            <a:normAutofit fontScale="90000"/>
          </a:bodyPr>
          <a:lstStyle/>
          <a:p>
            <a:r>
              <a:rPr lang="en-US" sz="4900" dirty="0" smtClean="0"/>
              <a:t>DSWG Update to WMS</a:t>
            </a:r>
            <a:r>
              <a:rPr lang="en-US" dirty="0" smtClean="0"/>
              <a:t/>
            </a:r>
            <a:br>
              <a:rPr lang="en-US" dirty="0" smtClean="0"/>
            </a:br>
            <a:r>
              <a:rPr lang="en-US" dirty="0" smtClean="0"/>
              <a:t>4/12/2013</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fld id="{2E826A28-757C-4AD4-8A72-EF58A3261CD1}" type="slidenum">
              <a:rPr lang="en-US" smtClean="0"/>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0" y="1159933"/>
            <a:ext cx="9144000" cy="1947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10" name="Rectangle 9"/>
          <p:cNvSpPr/>
          <p:nvPr/>
        </p:nvSpPr>
        <p:spPr bwMode="auto">
          <a:xfrm>
            <a:off x="67733" y="5528733"/>
            <a:ext cx="8712200" cy="11599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5" name="Slide Number Placeholder 3"/>
          <p:cNvSpPr>
            <a:spLocks noGrp="1"/>
          </p:cNvSpPr>
          <p:nvPr>
            <p:ph type="sldNum" sz="quarter" idx="4294967295"/>
          </p:nvPr>
        </p:nvSpPr>
        <p:spPr>
          <a:xfrm>
            <a:off x="457200" y="6356350"/>
            <a:ext cx="2133600" cy="365125"/>
          </a:xfrm>
          <a:prstGeom prst="rect">
            <a:avLst/>
          </a:prstGeom>
        </p:spPr>
        <p:txBody>
          <a:bodyPr/>
          <a:lstStyle/>
          <a:p>
            <a:fld id="{5F9BB67D-8EEA-4597-A15F-0AB59A0605F6}" type="slidenum">
              <a:rPr lang="en-US">
                <a:solidFill>
                  <a:prstClr val="black">
                    <a:tint val="75000"/>
                  </a:prstClr>
                </a:solidFill>
              </a:rPr>
              <a:pPr/>
              <a:t>2</a:t>
            </a:fld>
            <a:endParaRPr lang="en-US">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3226366574"/>
              </p:ext>
            </p:extLst>
          </p:nvPr>
        </p:nvGraphicFramePr>
        <p:xfrm>
          <a:off x="-9525" y="-3"/>
          <a:ext cx="9144000" cy="6858003"/>
        </p:xfrm>
        <a:graphic>
          <a:graphicData uri="http://schemas.openxmlformats.org/drawingml/2006/table">
            <a:tbl>
              <a:tblPr/>
              <a:tblGrid>
                <a:gridCol w="191088"/>
                <a:gridCol w="1485312"/>
                <a:gridCol w="1676400"/>
                <a:gridCol w="685800"/>
                <a:gridCol w="838200"/>
                <a:gridCol w="3276600"/>
                <a:gridCol w="990600"/>
              </a:tblGrid>
              <a:tr h="270890">
                <a:tc gridSpan="7">
                  <a:txBody>
                    <a:bodyPr/>
                    <a:lstStyle/>
                    <a:p>
                      <a:pPr algn="ctr" fontAlgn="ctr"/>
                      <a:r>
                        <a:rPr lang="en-US" sz="1400" b="1" i="0" u="none" strike="noStrike" dirty="0">
                          <a:solidFill>
                            <a:srgbClr val="000000"/>
                          </a:solidFill>
                          <a:effectLst/>
                          <a:latin typeface="Calibri"/>
                        </a:rPr>
                        <a:t>DSWG Goals for </a:t>
                      </a:r>
                      <a:r>
                        <a:rPr lang="en-US" sz="1400" b="1" i="0" u="none" strike="noStrike" dirty="0" smtClean="0">
                          <a:solidFill>
                            <a:srgbClr val="000000"/>
                          </a:solidFill>
                          <a:effectLst/>
                          <a:latin typeface="Calibri"/>
                        </a:rPr>
                        <a:t>2013</a:t>
                      </a:r>
                      <a:endParaRPr lang="en-US" sz="1400" b="1"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062">
                <a:tc>
                  <a:txBody>
                    <a:bodyPr/>
                    <a:lstStyle/>
                    <a:p>
                      <a:pPr algn="ctr" fontAlgn="b"/>
                      <a:r>
                        <a:rPr lang="en-US" sz="1000" b="1" i="0" u="none" strike="noStrike" dirty="0">
                          <a:solidFill>
                            <a:srgbClr val="000000"/>
                          </a:solidFill>
                          <a:effectLst/>
                          <a:latin typeface="Calibri"/>
                        </a:rPr>
                        <a:t>#</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Goal Description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Deliverable</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Scheduled Completion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Market Champion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smtClean="0">
                          <a:solidFill>
                            <a:srgbClr val="000000"/>
                          </a:solidFill>
                          <a:effectLst/>
                          <a:latin typeface="Calibri"/>
                        </a:rPr>
                        <a:t>Contributors</a:t>
                      </a:r>
                      <a:endParaRPr lang="en-US" sz="1000" b="1"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Calibri"/>
                        </a:rPr>
                        <a:t>Status</a:t>
                      </a: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448977">
                <a:tc>
                  <a:txBody>
                    <a:bodyPr/>
                    <a:lstStyle/>
                    <a:p>
                      <a:pPr algn="ctr" fontAlgn="ctr"/>
                      <a:r>
                        <a:rPr lang="en-US" sz="1000" b="0" i="0" u="none" strike="noStrike" dirty="0">
                          <a:solidFill>
                            <a:srgbClr val="000000"/>
                          </a:solidFill>
                          <a:effectLst/>
                          <a:latin typeface="Calibri"/>
                        </a:rPr>
                        <a:t>1</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Weather-Sensitive ERS Loads</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NPRR 505 approval</a:t>
                      </a:r>
                      <a:endParaRPr lang="en-US" sz="1000" b="0" i="0" u="none" strike="noStrike" dirty="0">
                        <a:solidFill>
                          <a:srgbClr val="000000"/>
                        </a:solidFill>
                        <a:effectLst/>
                        <a:latin typeface="+mn-lt"/>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End of Q1</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Robert King</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Perrin Wall,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Kyle Miller</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DCE6F1"/>
                    </a:solidFill>
                  </a:tcPr>
                </a:tc>
              </a:tr>
              <a:tr h="448977">
                <a:tc>
                  <a:txBody>
                    <a:bodyPr/>
                    <a:lstStyle/>
                    <a:p>
                      <a:pPr algn="ctr" fontAlgn="ctr"/>
                      <a:r>
                        <a:rPr lang="en-US" sz="1000" b="0" i="0" u="none" strike="noStrike">
                          <a:solidFill>
                            <a:srgbClr val="000000"/>
                          </a:solidFill>
                          <a:effectLst/>
                          <a:latin typeface="Calibri"/>
                        </a:rPr>
                        <a:t>2</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Clearing Price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Perrin Wall, Robert King,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371868">
                <a:tc>
                  <a:txBody>
                    <a:bodyPr/>
                    <a:lstStyle/>
                    <a:p>
                      <a:pPr algn="ctr" fontAlgn="ctr"/>
                      <a:r>
                        <a:rPr lang="en-US" sz="1000" b="0" i="0" u="none" strike="noStrike" dirty="0">
                          <a:solidFill>
                            <a:srgbClr val="000000"/>
                          </a:solidFill>
                          <a:effectLst/>
                          <a:latin typeface="Calibri"/>
                        </a:rPr>
                        <a:t>3</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ERS-30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Complete Pilot Project and Introduce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baseline="0" dirty="0" smtClean="0">
                          <a:solidFill>
                            <a:srgbClr val="000000"/>
                          </a:solidFill>
                          <a:effectLst/>
                          <a:latin typeface="+mn-lt"/>
                        </a:rPr>
                        <a:t>Malcolm </a:t>
                      </a:r>
                      <a:r>
                        <a:rPr lang="en-US" sz="1000" b="0" i="0" u="none" strike="noStrike" baseline="0" dirty="0" err="1" smtClean="0">
                          <a:solidFill>
                            <a:srgbClr val="000000"/>
                          </a:solidFill>
                          <a:effectLst/>
                          <a:latin typeface="+mn-lt"/>
                        </a:rPr>
                        <a:t>Ainspan</a:t>
                      </a:r>
                      <a:r>
                        <a:rPr lang="en-US" sz="1000" b="0" i="0" u="none" strike="noStrike" baseline="0" dirty="0" smtClean="0">
                          <a:solidFill>
                            <a:srgbClr val="000000"/>
                          </a:solidFill>
                          <a:effectLst/>
                          <a:latin typeface="+mn-lt"/>
                        </a:rPr>
                        <a:t>, Joel </a:t>
                      </a:r>
                      <a:r>
                        <a:rPr lang="en-US" sz="1000" b="0" i="0" u="none" strike="noStrike" baseline="0" dirty="0" err="1" smtClean="0">
                          <a:solidFill>
                            <a:srgbClr val="000000"/>
                          </a:solidFill>
                          <a:effectLst/>
                          <a:latin typeface="+mn-lt"/>
                        </a:rPr>
                        <a:t>Obillo</a:t>
                      </a:r>
                      <a:r>
                        <a:rPr lang="en-US" sz="1000" b="0" i="0" u="none" strike="noStrike" baseline="0" dirty="0" smtClean="0">
                          <a:solidFill>
                            <a:srgbClr val="000000"/>
                          </a:solidFill>
                          <a:effectLst/>
                          <a:latin typeface="+mn-lt"/>
                        </a:rPr>
                        <a:t>, Michael </a:t>
                      </a:r>
                      <a:r>
                        <a:rPr lang="en-US" sz="1000" b="0" i="0" u="none" strike="noStrike" baseline="0" dirty="0" err="1" smtClean="0">
                          <a:solidFill>
                            <a:srgbClr val="000000"/>
                          </a:solidFill>
                          <a:effectLst/>
                          <a:latin typeface="+mn-lt"/>
                        </a:rPr>
                        <a:t>Cozzi</a:t>
                      </a:r>
                      <a:r>
                        <a:rPr lang="en-US" sz="1000" b="0" i="0" u="none" strike="noStrike" baseline="0" dirty="0" smtClean="0">
                          <a:solidFill>
                            <a:srgbClr val="000000"/>
                          </a:solidFill>
                          <a:effectLst/>
                          <a:latin typeface="+mn-lt"/>
                        </a:rPr>
                        <a:t>,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Pilot Phase through</a:t>
                      </a:r>
                      <a:r>
                        <a:rPr lang="en-US" sz="1000" b="0" i="0" u="none" strike="noStrike" baseline="0" dirty="0" smtClean="0">
                          <a:solidFill>
                            <a:srgbClr val="000000"/>
                          </a:solidFill>
                          <a:effectLst/>
                          <a:latin typeface="Calibri"/>
                        </a:rPr>
                        <a:t> Sept ‘13</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509510">
                <a:tc>
                  <a:txBody>
                    <a:bodyPr/>
                    <a:lstStyle/>
                    <a:p>
                      <a:pPr algn="ctr" fontAlgn="ctr"/>
                      <a:r>
                        <a:rPr lang="en-US" sz="1000" b="0" i="0" u="none" strike="noStrike" dirty="0">
                          <a:solidFill>
                            <a:srgbClr val="000000"/>
                          </a:solidFill>
                          <a:effectLst/>
                          <a:latin typeface="Calibri"/>
                        </a:rPr>
                        <a:t>4</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Deployment Time Limit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 including clarification of requirements when no contractual obligation</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531714">
                <a:tc>
                  <a:txBody>
                    <a:bodyPr/>
                    <a:lstStyle/>
                    <a:p>
                      <a:pPr algn="ctr" fontAlgn="ctr"/>
                      <a:r>
                        <a:rPr lang="en-US" sz="1000" b="0" i="0" u="none" strike="noStrike" dirty="0">
                          <a:solidFill>
                            <a:srgbClr val="000000"/>
                          </a:solidFill>
                          <a:effectLst/>
                          <a:latin typeface="Calibri"/>
                        </a:rPr>
                        <a:t>5</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Aggregated Load Resources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NPRR to clarify ALR participation in Ancillary Services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David </a:t>
                      </a:r>
                      <a:r>
                        <a:rPr lang="en-US" sz="1000" b="0" i="0" u="none" strike="noStrike" dirty="0" err="1" smtClean="0">
                          <a:solidFill>
                            <a:srgbClr val="000000"/>
                          </a:solidFill>
                          <a:effectLst/>
                          <a:latin typeface="Calibri"/>
                        </a:rPr>
                        <a:t>Kee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Perrin Wall, Justin Louis, Robert King, Ed Echols, Cheryl </a:t>
                      </a:r>
                      <a:r>
                        <a:rPr lang="en-US" sz="1000" b="0" i="0" u="none" strike="noStrike" dirty="0" err="1" smtClean="0">
                          <a:solidFill>
                            <a:srgbClr val="000000"/>
                          </a:solidFill>
                          <a:effectLst/>
                          <a:latin typeface="+mn-lt"/>
                        </a:rPr>
                        <a:t>Dobos</a:t>
                      </a:r>
                      <a:r>
                        <a:rPr lang="en-US" sz="1000" b="0" i="0" u="none" strike="noStrike" dirty="0" smtClean="0">
                          <a:solidFill>
                            <a:srgbClr val="000000"/>
                          </a:solidFill>
                          <a:effectLst/>
                          <a:latin typeface="+mn-lt"/>
                        </a:rPr>
                        <a:t>, Russell Shaver, Eric Goff, Sherry </a:t>
                      </a:r>
                      <a:r>
                        <a:rPr lang="en-US" sz="1000" b="0" i="0" u="none" strike="noStrike" dirty="0" err="1" smtClean="0">
                          <a:solidFill>
                            <a:srgbClr val="000000"/>
                          </a:solidFill>
                          <a:effectLst/>
                          <a:latin typeface="+mn-lt"/>
                        </a:rPr>
                        <a:t>Wiegand</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9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669360">
                <a:tc>
                  <a:txBody>
                    <a:bodyPr/>
                    <a:lstStyle/>
                    <a:p>
                      <a:pPr algn="ctr" fontAlgn="ctr"/>
                      <a:r>
                        <a:rPr lang="en-US" sz="1000" b="0" i="0" u="none" strike="noStrike" dirty="0">
                          <a:solidFill>
                            <a:srgbClr val="000000"/>
                          </a:solidFill>
                          <a:effectLst/>
                          <a:latin typeface="Calibri"/>
                        </a:rPr>
                        <a:t>6</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DR Participation in the Real-Time Energy Market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Eric Goff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pt-BR" sz="1000" b="0" i="0" u="none" strike="noStrike" dirty="0" smtClean="0">
                          <a:solidFill>
                            <a:srgbClr val="000000"/>
                          </a:solidFill>
                          <a:effectLst/>
                          <a:latin typeface="+mn-lt"/>
                        </a:rPr>
                        <a:t>Joel Obillo, Suzanne Bertin, Perrin Wall, Caryn Rexrode, Cyrus Reed, Jay Zarnikau, John Tipton, Robert King, Justin Louis, David Kee, Sherry Weigand, Melissa Trevino, David Power, Marguerite Wagner, Kyle Miller, David Power</a:t>
                      </a:r>
                      <a:endParaRPr lang="pt-BR"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In Progress</a:t>
                      </a:r>
                      <a:endParaRPr lang="en-US" sz="10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48977">
                <a:tc>
                  <a:txBody>
                    <a:bodyPr/>
                    <a:lstStyle/>
                    <a:p>
                      <a:pPr algn="ctr" fontAlgn="ctr"/>
                      <a:r>
                        <a:rPr lang="en-US" sz="1000" b="0" i="0" u="none" strike="noStrike">
                          <a:solidFill>
                            <a:srgbClr val="000000"/>
                          </a:solidFill>
                          <a:effectLst/>
                          <a:latin typeface="Calibri"/>
                        </a:rPr>
                        <a:t>7</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a:solidFill>
                            <a:srgbClr val="000000"/>
                          </a:solidFill>
                          <a:effectLst/>
                          <a:latin typeface="Calibri"/>
                        </a:rPr>
                        <a:t>Adjust DR Capacity for T&amp;D Losses</a:t>
                      </a: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and present NPRR to WMS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a:solidFill>
                            <a:srgbClr val="000000"/>
                          </a:solidFill>
                          <a:effectLst/>
                          <a:latin typeface="Calibri"/>
                        </a:rPr>
                        <a:t>Tim Carter</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r>
                        <a:rPr lang="en-US" sz="1000" b="0" i="0" u="none" strike="noStrike" dirty="0" smtClean="0">
                          <a:solidFill>
                            <a:srgbClr val="000000"/>
                          </a:solidFill>
                          <a:effectLst/>
                          <a:latin typeface="+mn-lt"/>
                        </a:rPr>
                        <a:t> </a:t>
                      </a:r>
                      <a:r>
                        <a:rPr lang="en-US" sz="1000" b="0" i="0" u="none" strike="noStrike" dirty="0">
                          <a:solidFill>
                            <a:srgbClr val="000000"/>
                          </a:solidFill>
                          <a:effectLst/>
                          <a:latin typeface="Calibri"/>
                        </a:rPr>
                        <a:t> </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48977">
                <a:tc>
                  <a:txBody>
                    <a:bodyPr/>
                    <a:lstStyle/>
                    <a:p>
                      <a:pPr algn="ctr" fontAlgn="ctr"/>
                      <a:r>
                        <a:rPr lang="en-US" sz="1000" b="0" i="0" u="none" strike="noStrike">
                          <a:solidFill>
                            <a:srgbClr val="000000"/>
                          </a:solidFill>
                          <a:effectLst/>
                          <a:latin typeface="Calibri"/>
                        </a:rPr>
                        <a:t>8</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Load Resource M&amp;V via Baseline Methodology</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David </a:t>
                      </a:r>
                      <a:r>
                        <a:rPr lang="en-US" sz="1000" b="0" i="0" u="none" strike="noStrike" dirty="0" err="1" smtClean="0">
                          <a:solidFill>
                            <a:srgbClr val="000000"/>
                          </a:solidFill>
                          <a:effectLst/>
                          <a:latin typeface="+mn-lt"/>
                        </a:rPr>
                        <a:t>Kee</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Justin Louis, 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2800" b="1" kern="1200" dirty="0" smtClean="0">
                          <a:solidFill>
                            <a:srgbClr val="00B050"/>
                          </a:solidFill>
                          <a:effectLst/>
                          <a:latin typeface="Wingdings 2" pitchFamily="18" charset="2"/>
                          <a:ea typeface="+mn-ea"/>
                          <a:cs typeface="+mn-cs"/>
                        </a:rPr>
                        <a:t>R</a:t>
                      </a:r>
                      <a:r>
                        <a:rPr lang="en-US" sz="2000" b="0" i="0" u="none" strike="noStrike" dirty="0" smtClean="0">
                          <a:solidFill>
                            <a:srgbClr val="000000"/>
                          </a:solidFill>
                          <a:effectLst/>
                          <a:latin typeface="+mn-lt"/>
                        </a:rPr>
                        <a:t> </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48977">
                <a:tc>
                  <a:txBody>
                    <a:bodyPr/>
                    <a:lstStyle/>
                    <a:p>
                      <a:pPr algn="ctr" fontAlgn="ctr"/>
                      <a:r>
                        <a:rPr lang="en-US" sz="1000" b="0" i="0" u="none" strike="noStrike">
                          <a:solidFill>
                            <a:srgbClr val="000000"/>
                          </a:solidFill>
                          <a:effectLst/>
                          <a:latin typeface="Calibri"/>
                        </a:rPr>
                        <a:t>9</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 Training/Outreach</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Training workshop for ERS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r>
                        <a:rPr lang="en-US" sz="2800" b="0" i="0" u="none" strike="noStrike" dirty="0" smtClean="0">
                          <a:solidFill>
                            <a:srgbClr val="000000"/>
                          </a:solidFill>
                          <a:effectLst/>
                          <a:latin typeface="+mn-lt"/>
                        </a:rPr>
                        <a:t> </a:t>
                      </a:r>
                      <a:endParaRPr lang="en-US" sz="2800" b="0" i="0" u="none" strike="noStrike" dirty="0" smtClean="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80564">
                <a:tc>
                  <a:txBody>
                    <a:bodyPr/>
                    <a:lstStyle/>
                    <a:p>
                      <a:pPr algn="ctr" fontAlgn="ctr"/>
                      <a:r>
                        <a:rPr lang="en-US" sz="1000" b="0" i="0" u="none" strike="noStrike">
                          <a:solidFill>
                            <a:srgbClr val="000000"/>
                          </a:solidFill>
                          <a:effectLst/>
                          <a:latin typeface="Calibri"/>
                        </a:rPr>
                        <a:t>10</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Update Load Participation in ERCOT Markets document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Finish and post consistent with outcome of PUC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 In progress</a:t>
                      </a:r>
                      <a:r>
                        <a:rPr lang="en-US" sz="1000" b="0" i="0" u="none" strike="noStrike" dirty="0">
                          <a:solidFill>
                            <a:srgbClr val="000000"/>
                          </a:solidFill>
                          <a:effectLst/>
                          <a:latin typeface="Calibri"/>
                        </a:rPr>
                        <a:t> </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76022">
                <a:tc>
                  <a:txBody>
                    <a:bodyPr/>
                    <a:lstStyle/>
                    <a:p>
                      <a:pPr algn="ctr" fontAlgn="ctr"/>
                      <a:r>
                        <a:rPr lang="en-US" sz="1000" b="0" i="0" u="none" strike="noStrike" dirty="0">
                          <a:solidFill>
                            <a:srgbClr val="000000"/>
                          </a:solidFill>
                          <a:effectLst/>
                          <a:latin typeface="Calibri"/>
                        </a:rPr>
                        <a:t>11</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Retail DR/Dynamic Pricing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Support ERCOT/</a:t>
                      </a:r>
                      <a:r>
                        <a:rPr lang="en-US" sz="1000" b="0" i="0" u="none" strike="noStrike" dirty="0" err="1" smtClean="0">
                          <a:solidFill>
                            <a:srgbClr val="000000"/>
                          </a:solidFill>
                          <a:effectLst/>
                          <a:latin typeface="+mn-lt"/>
                        </a:rPr>
                        <a:t>LSEproject</a:t>
                      </a:r>
                      <a:r>
                        <a:rPr lang="en-US" sz="1000" b="0" i="0" u="none" strike="noStrike" dirty="0" smtClean="0">
                          <a:solidFill>
                            <a:srgbClr val="000000"/>
                          </a:solidFill>
                          <a:effectLst/>
                          <a:latin typeface="+mn-lt"/>
                        </a:rPr>
                        <a:t> on data collection &amp; analysis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a:solidFill>
                            <a:srgbClr val="000000"/>
                          </a:solidFill>
                          <a:effectLst/>
                          <a:latin typeface="Calibri"/>
                        </a:rPr>
                        <a:t>Jay Z</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Kyle Miller, Marguerite Wagner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Not Started</a:t>
                      </a: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80564">
                <a:tc>
                  <a:txBody>
                    <a:bodyPr/>
                    <a:lstStyle/>
                    <a:p>
                      <a:pPr algn="ctr" fontAlgn="ctr"/>
                      <a:r>
                        <a:rPr lang="en-US" sz="1000" b="0" i="0" u="none" strike="noStrike" dirty="0">
                          <a:solidFill>
                            <a:srgbClr val="000000"/>
                          </a:solidFill>
                          <a:effectLst/>
                          <a:latin typeface="Calibri"/>
                        </a:rPr>
                        <a:t>12</a:t>
                      </a: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DR Asset Mapping</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Explore locational mapping for ERS, LR and retail demand response</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Tim Carter, Marguerite Wagner, Ed Echols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a:rPr>
                        <a:t> </a:t>
                      </a:r>
                      <a:r>
                        <a:rPr lang="en-US" sz="1000" b="0" i="0" u="none" strike="noStrike" dirty="0" smtClean="0">
                          <a:solidFill>
                            <a:srgbClr val="000000"/>
                          </a:solidFill>
                          <a:effectLst/>
                          <a:latin typeface="+mn-lt"/>
                        </a:rPr>
                        <a:t>Not Started</a:t>
                      </a: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tcPr>
                </a:tc>
              </a:tr>
              <a:tr h="480564">
                <a:tc>
                  <a:txBody>
                    <a:bodyPr/>
                    <a:lstStyle/>
                    <a:p>
                      <a:pPr algn="ctr" fontAlgn="ct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Presentation of NPRR351 Price Forecasts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Review and provide recommendations for reports/display to ERCOT</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End of Q4</a:t>
                      </a: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Nelson </a:t>
                      </a:r>
                      <a:r>
                        <a:rPr lang="en-US" sz="1000" b="0" i="0" u="none" strike="noStrike" dirty="0" err="1" smtClean="0">
                          <a:solidFill>
                            <a:srgbClr val="000000"/>
                          </a:solidFill>
                          <a:effectLst/>
                          <a:latin typeface="Calibri"/>
                        </a:rPr>
                        <a:t>Nease</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Tim Carter, David Power</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 Not Started</a:t>
                      </a: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CE6F1"/>
                    </a:solidFill>
                  </a:tcPr>
                </a:tc>
              </a:tr>
            </a:tbl>
          </a:graphicData>
        </a:graphic>
      </p:graphicFrame>
    </p:spTree>
    <p:extLst>
      <p:ext uri="{BB962C8B-B14F-4D97-AF65-F5344CB8AC3E}">
        <p14:creationId xmlns="" xmlns:p14="http://schemas.microsoft.com/office/powerpoint/2010/main" val="3402946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Meetings</a:t>
            </a:r>
            <a:endParaRPr lang="en-US" dirty="0"/>
          </a:p>
        </p:txBody>
      </p:sp>
      <p:sp>
        <p:nvSpPr>
          <p:cNvPr id="3" name="Content Placeholder 2"/>
          <p:cNvSpPr>
            <a:spLocks noGrp="1"/>
          </p:cNvSpPr>
          <p:nvPr>
            <p:ph idx="1"/>
          </p:nvPr>
        </p:nvSpPr>
        <p:spPr/>
        <p:txBody>
          <a:bodyPr/>
          <a:lstStyle/>
          <a:p>
            <a:pPr marL="342900" lvl="2">
              <a:buFont typeface="Courier New" pitchFamily="49" charset="0"/>
              <a:buChar char="o"/>
            </a:pPr>
            <a:r>
              <a:rPr lang="en-US" dirty="0" smtClean="0"/>
              <a:t>  </a:t>
            </a:r>
            <a:r>
              <a:rPr lang="en-US" sz="3200" dirty="0" smtClean="0"/>
              <a:t>ALR Subgroup</a:t>
            </a:r>
          </a:p>
          <a:p>
            <a:pPr marL="800100" lvl="5"/>
            <a:r>
              <a:rPr lang="en-US" sz="3200" dirty="0" smtClean="0"/>
              <a:t>  </a:t>
            </a:r>
            <a:r>
              <a:rPr lang="en-US" sz="2800" dirty="0" smtClean="0"/>
              <a:t>4/15/13     9:30 </a:t>
            </a:r>
            <a:r>
              <a:rPr lang="en-US" sz="2800" dirty="0"/>
              <a:t>a.m. to </a:t>
            </a:r>
            <a:r>
              <a:rPr lang="en-US" sz="2800" dirty="0" smtClean="0"/>
              <a:t>3:30 </a:t>
            </a:r>
            <a:r>
              <a:rPr lang="en-US" sz="2800" dirty="0"/>
              <a:t>p.m</a:t>
            </a:r>
            <a:r>
              <a:rPr lang="en-US" sz="2800" dirty="0" smtClean="0"/>
              <a:t>.  </a:t>
            </a:r>
            <a:r>
              <a:rPr lang="en-US" sz="2800" b="1" dirty="0" smtClean="0"/>
              <a:t>ERCOT Taylor</a:t>
            </a:r>
            <a:r>
              <a:rPr lang="en-US" sz="2800" dirty="0" smtClean="0"/>
              <a:t>, Building TCCI Room252</a:t>
            </a:r>
            <a:endParaRPr lang="en-US" sz="3200" dirty="0" smtClean="0"/>
          </a:p>
          <a:p>
            <a:pPr marL="342900" lvl="2">
              <a:buNone/>
            </a:pPr>
            <a:endParaRPr lang="en-US" sz="3200" dirty="0" smtClean="0"/>
          </a:p>
          <a:p>
            <a:pPr marL="342900" lvl="2">
              <a:buFont typeface="Courier New" pitchFamily="49" charset="0"/>
              <a:buChar char="o"/>
            </a:pPr>
            <a:r>
              <a:rPr lang="en-US" sz="3200" dirty="0" smtClean="0"/>
              <a:t>  Demand Side Working Group</a:t>
            </a:r>
            <a:endParaRPr lang="en-US" sz="3200" dirty="0"/>
          </a:p>
          <a:p>
            <a:pPr marL="800100" lvl="5"/>
            <a:r>
              <a:rPr lang="en-US" sz="3200" dirty="0"/>
              <a:t>  </a:t>
            </a:r>
            <a:r>
              <a:rPr lang="en-US" sz="2800" dirty="0" smtClean="0"/>
              <a:t>4/26/13     </a:t>
            </a:r>
            <a:r>
              <a:rPr lang="en-US" sz="2800" dirty="0"/>
              <a:t>9:30 a.m. to </a:t>
            </a:r>
            <a:r>
              <a:rPr lang="en-US" sz="2800" dirty="0" smtClean="0"/>
              <a:t>3:30 </a:t>
            </a:r>
            <a:r>
              <a:rPr lang="en-US" sz="2800" dirty="0"/>
              <a:t>p.m.     ERCOT Met 206</a:t>
            </a:r>
            <a:endParaRPr lang="en-US" sz="3200" dirty="0" smtClean="0"/>
          </a:p>
          <a:p>
            <a:pPr lvl="4">
              <a:buFont typeface="Courier New" pitchFamily="49" charset="0"/>
              <a:buChar char="o"/>
            </a:pPr>
            <a:endParaRPr lang="en-US" sz="2400" dirty="0"/>
          </a:p>
          <a:p>
            <a:pPr lvl="4">
              <a:buFont typeface="Courier New" pitchFamily="49" charset="0"/>
              <a:buChar char="o"/>
            </a:pPr>
            <a:endParaRPr lang="en-US" sz="2400" dirty="0"/>
          </a:p>
        </p:txBody>
      </p:sp>
      <p:sp>
        <p:nvSpPr>
          <p:cNvPr id="4" name="Footer Placeholder 3"/>
          <p:cNvSpPr>
            <a:spLocks noGrp="1"/>
          </p:cNvSpPr>
          <p:nvPr>
            <p:ph type="ftr" sz="quarter" idx="11"/>
          </p:nvPr>
        </p:nvSpPr>
        <p:spPr/>
        <p:txBody>
          <a:bodyPr/>
          <a:lstStyle/>
          <a:p>
            <a:r>
              <a:rPr lang="en-US" smtClean="0"/>
              <a:t>Demand Side Working Group 03-08-13</a:t>
            </a:r>
            <a:endParaRPr lang="en-US"/>
          </a:p>
        </p:txBody>
      </p:sp>
      <p:sp>
        <p:nvSpPr>
          <p:cNvPr id="5" name="Slide Number Placeholder 4"/>
          <p:cNvSpPr>
            <a:spLocks noGrp="1"/>
          </p:cNvSpPr>
          <p:nvPr>
            <p:ph type="sldNum" sz="quarter" idx="12"/>
          </p:nvPr>
        </p:nvSpPr>
        <p:spPr/>
        <p:txBody>
          <a:bodyPr/>
          <a:lstStyle/>
          <a:p>
            <a:fld id="{2ED86176-D6A4-43D8-BE13-F18245AD9D39}" type="slidenum">
              <a:rPr lang="en-US" smtClean="0"/>
              <a:pPr/>
              <a:t>3</a:t>
            </a:fld>
            <a:endParaRPr lang="en-US"/>
          </a:p>
        </p:txBody>
      </p:sp>
    </p:spTree>
    <p:extLst>
      <p:ext uri="{BB962C8B-B14F-4D97-AF65-F5344CB8AC3E}">
        <p14:creationId xmlns:p14="http://schemas.microsoft.com/office/powerpoint/2010/main" xmlns="" val="1728784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adjustment </a:t>
            </a:r>
            <a:r>
              <a:rPr lang="en-US" dirty="0" smtClean="0"/>
              <a:t>to NPRR522:</a:t>
            </a:r>
            <a:endParaRPr lang="en-US" dirty="0"/>
          </a:p>
        </p:txBody>
      </p:sp>
      <p:sp>
        <p:nvSpPr>
          <p:cNvPr id="3" name="Content Placeholder 2"/>
          <p:cNvSpPr>
            <a:spLocks noGrp="1"/>
          </p:cNvSpPr>
          <p:nvPr>
            <p:ph idx="1"/>
          </p:nvPr>
        </p:nvSpPr>
        <p:spPr>
          <a:xfrm>
            <a:off x="457200" y="1600200"/>
            <a:ext cx="8229600" cy="4191000"/>
          </a:xfrm>
        </p:spPr>
        <p:txBody>
          <a:bodyPr>
            <a:normAutofit lnSpcReduction="10000"/>
          </a:bodyPr>
          <a:lstStyle/>
          <a:p>
            <a:pPr>
              <a:buFont typeface="Courier New" pitchFamily="49" charset="0"/>
              <a:buChar char="o"/>
            </a:pPr>
            <a:r>
              <a:rPr lang="en-US" dirty="0" smtClean="0"/>
              <a:t>DSWG finalized on static values for LR</a:t>
            </a:r>
          </a:p>
          <a:p>
            <a:pPr lvl="1">
              <a:buFont typeface="Arial" pitchFamily="34" charset="0"/>
              <a:buChar char="•"/>
            </a:pPr>
            <a:r>
              <a:rPr lang="en-US" dirty="0" smtClean="0"/>
              <a:t>Thought to be simpler and easier for compliance</a:t>
            </a:r>
          </a:p>
          <a:p>
            <a:pPr lvl="1">
              <a:buFont typeface="Arial" pitchFamily="34" charset="0"/>
              <a:buChar char="•"/>
            </a:pPr>
            <a:r>
              <a:rPr lang="en-US" dirty="0" smtClean="0"/>
              <a:t>Caused issues with impact </a:t>
            </a:r>
            <a:r>
              <a:rPr lang="en-US" dirty="0" smtClean="0"/>
              <a:t>analysis and loss of accuracy</a:t>
            </a:r>
            <a:endParaRPr lang="en-US" dirty="0" smtClean="0"/>
          </a:p>
          <a:p>
            <a:pPr lvl="1">
              <a:buFont typeface="Arial" pitchFamily="34" charset="0"/>
              <a:buChar char="•"/>
            </a:pPr>
            <a:r>
              <a:rPr lang="en-US" dirty="0" smtClean="0"/>
              <a:t>Suggest use of Forecasted TLF/DLFs for LRs</a:t>
            </a:r>
            <a:endParaRPr lang="en-US" dirty="0" smtClean="0"/>
          </a:p>
          <a:p>
            <a:pPr>
              <a:buFont typeface="Courier New" pitchFamily="49" charset="0"/>
              <a:buChar char="o"/>
            </a:pPr>
            <a:endParaRPr lang="en-US" dirty="0" smtClean="0"/>
          </a:p>
          <a:p>
            <a:pPr>
              <a:buFont typeface="Courier New" pitchFamily="49" charset="0"/>
              <a:buChar char="o"/>
            </a:pPr>
            <a:endParaRPr lang="en-US" dirty="0" smtClean="0"/>
          </a:p>
          <a:p>
            <a:pPr>
              <a:buFont typeface="Courier New" pitchFamily="49" charset="0"/>
              <a:buChar char="o"/>
            </a:pPr>
            <a:r>
              <a:rPr lang="en-US" dirty="0" smtClean="0"/>
              <a:t>Seek WMS approval to submit comments</a:t>
            </a:r>
          </a:p>
        </p:txBody>
      </p:sp>
      <p:sp>
        <p:nvSpPr>
          <p:cNvPr id="4" name="Slide Number Placeholder 3"/>
          <p:cNvSpPr>
            <a:spLocks noGrp="1"/>
          </p:cNvSpPr>
          <p:nvPr>
            <p:ph type="sldNum" sz="quarter" idx="12"/>
          </p:nvPr>
        </p:nvSpPr>
        <p:spPr/>
        <p:txBody>
          <a:bodyPr/>
          <a:lstStyle/>
          <a:p>
            <a:fld id="{2E826A28-757C-4AD4-8A72-EF58A3261CD1}" type="slidenum">
              <a:rPr lang="en-US" smtClean="0"/>
              <a:pPr/>
              <a:t>4</a:t>
            </a:fld>
            <a:endParaRPr lang="en-US"/>
          </a:p>
        </p:txBody>
      </p:sp>
    </p:spTree>
    <p:extLst>
      <p:ext uri="{BB962C8B-B14F-4D97-AF65-F5344CB8AC3E}">
        <p14:creationId xmlns="" xmlns:p14="http://schemas.microsoft.com/office/powerpoint/2010/main" val="266826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dirty="0" smtClean="0"/>
              <a:t>NPRR </a:t>
            </a:r>
            <a:r>
              <a:rPr lang="en-US" dirty="0" smtClean="0"/>
              <a:t>to Limit ERS10 Deployment</a:t>
            </a:r>
            <a:r>
              <a:rPr lang="en-US" dirty="0" smtClean="0"/>
              <a:t>:</a:t>
            </a:r>
            <a:endParaRPr lang="en-US" dirty="0"/>
          </a:p>
        </p:txBody>
      </p:sp>
      <p:sp>
        <p:nvSpPr>
          <p:cNvPr id="3" name="Content Placeholder 2"/>
          <p:cNvSpPr>
            <a:spLocks noGrp="1"/>
          </p:cNvSpPr>
          <p:nvPr>
            <p:ph idx="1"/>
          </p:nvPr>
        </p:nvSpPr>
        <p:spPr>
          <a:xfrm>
            <a:off x="457200" y="1676400"/>
            <a:ext cx="8229600" cy="4724399"/>
          </a:xfrm>
        </p:spPr>
        <p:txBody>
          <a:bodyPr>
            <a:normAutofit lnSpcReduction="10000"/>
          </a:bodyPr>
          <a:lstStyle/>
          <a:p>
            <a:pPr>
              <a:buFont typeface="Courier New" pitchFamily="49" charset="0"/>
              <a:buChar char="o"/>
            </a:pPr>
            <a:r>
              <a:rPr lang="en-US" dirty="0" smtClean="0"/>
              <a:t>Current language has limit of 8 hours*</a:t>
            </a:r>
          </a:p>
          <a:p>
            <a:pPr lvl="1">
              <a:buFont typeface="Arial" pitchFamily="34" charset="0"/>
              <a:buChar char="•"/>
            </a:pPr>
            <a:r>
              <a:rPr lang="en-US" dirty="0" smtClean="0"/>
              <a:t>*unless emergency conditions persist</a:t>
            </a:r>
          </a:p>
          <a:p>
            <a:pPr lvl="1">
              <a:buFont typeface="Arial" pitchFamily="34" charset="0"/>
              <a:buChar char="•"/>
            </a:pPr>
            <a:r>
              <a:rPr lang="en-US" dirty="0" smtClean="0"/>
              <a:t>A number of changes since Feb. 2011 including automatic renewals</a:t>
            </a:r>
          </a:p>
          <a:p>
            <a:pPr lvl="1">
              <a:buFont typeface="Arial" pitchFamily="34" charset="0"/>
              <a:buChar char="•"/>
            </a:pPr>
            <a:r>
              <a:rPr lang="en-US" dirty="0" smtClean="0"/>
              <a:t>Open ended commitment is a challenge</a:t>
            </a:r>
          </a:p>
          <a:p>
            <a:pPr lvl="1">
              <a:buFont typeface="Arial" pitchFamily="34" charset="0"/>
              <a:buChar char="•"/>
            </a:pPr>
            <a:r>
              <a:rPr lang="en-US" dirty="0" smtClean="0"/>
              <a:t>Recommend limit of 8 hours but last deployment could last up to 4 hours regardless</a:t>
            </a:r>
          </a:p>
          <a:p>
            <a:pPr lvl="1">
              <a:buFont typeface="Arial" pitchFamily="34" charset="0"/>
              <a:buChar char="•"/>
            </a:pPr>
            <a:endParaRPr lang="en-US" dirty="0" smtClean="0"/>
          </a:p>
          <a:p>
            <a:pPr>
              <a:buFont typeface="Courier New" pitchFamily="49" charset="0"/>
              <a:buChar char="o"/>
            </a:pPr>
            <a:r>
              <a:rPr lang="en-US" dirty="0" smtClean="0"/>
              <a:t>Seeking </a:t>
            </a:r>
            <a:r>
              <a:rPr lang="en-US" dirty="0" smtClean="0"/>
              <a:t>WMS approval for DSWG to submit NPRR</a:t>
            </a:r>
          </a:p>
        </p:txBody>
      </p:sp>
      <p:sp>
        <p:nvSpPr>
          <p:cNvPr id="4" name="Slide Number Placeholder 3"/>
          <p:cNvSpPr>
            <a:spLocks noGrp="1"/>
          </p:cNvSpPr>
          <p:nvPr>
            <p:ph type="sldNum" sz="quarter" idx="12"/>
          </p:nvPr>
        </p:nvSpPr>
        <p:spPr/>
        <p:txBody>
          <a:bodyPr/>
          <a:lstStyle/>
          <a:p>
            <a:fld id="{2E826A28-757C-4AD4-8A72-EF58A3261CD1}" type="slidenum">
              <a:rPr lang="en-US" smtClean="0"/>
              <a:pPr/>
              <a:t>5</a:t>
            </a:fld>
            <a:endParaRPr lang="en-US"/>
          </a:p>
        </p:txBody>
      </p:sp>
    </p:spTree>
    <p:extLst>
      <p:ext uri="{BB962C8B-B14F-4D97-AF65-F5344CB8AC3E}">
        <p14:creationId xmlns="" xmlns:p14="http://schemas.microsoft.com/office/powerpoint/2010/main" val="2668262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NPRR </a:t>
            </a:r>
            <a:r>
              <a:rPr lang="en-US" dirty="0" smtClean="0"/>
              <a:t>to Move ERS10 to Clearing Market</a:t>
            </a:r>
            <a:r>
              <a:rPr lang="en-US" dirty="0" smtClean="0"/>
              <a:t>:</a:t>
            </a:r>
            <a:endParaRPr lang="en-US" dirty="0"/>
          </a:p>
        </p:txBody>
      </p:sp>
      <p:sp>
        <p:nvSpPr>
          <p:cNvPr id="3" name="Content Placeholder 2"/>
          <p:cNvSpPr>
            <a:spLocks noGrp="1"/>
          </p:cNvSpPr>
          <p:nvPr>
            <p:ph idx="1"/>
          </p:nvPr>
        </p:nvSpPr>
        <p:spPr>
          <a:xfrm>
            <a:off x="457200" y="1676400"/>
            <a:ext cx="8229600" cy="4724399"/>
          </a:xfrm>
        </p:spPr>
        <p:txBody>
          <a:bodyPr>
            <a:normAutofit/>
          </a:bodyPr>
          <a:lstStyle/>
          <a:p>
            <a:pPr>
              <a:buFont typeface="Courier New" pitchFamily="49" charset="0"/>
              <a:buChar char="o"/>
            </a:pPr>
            <a:r>
              <a:rPr lang="en-US" dirty="0" smtClean="0"/>
              <a:t>Currently pay-as-bid</a:t>
            </a:r>
          </a:p>
          <a:p>
            <a:pPr lvl="1">
              <a:buFont typeface="Arial" pitchFamily="34" charset="0"/>
              <a:buChar char="•"/>
            </a:pPr>
            <a:r>
              <a:rPr lang="en-US" dirty="0" smtClean="0"/>
              <a:t>Many market participants expressed concern for years</a:t>
            </a:r>
          </a:p>
          <a:p>
            <a:pPr lvl="1">
              <a:buFont typeface="Arial" pitchFamily="34" charset="0"/>
              <a:buChar char="•"/>
            </a:pPr>
            <a:r>
              <a:rPr lang="en-US" dirty="0" smtClean="0"/>
              <a:t>ERS30 and WSL have clearing mechanism</a:t>
            </a:r>
          </a:p>
          <a:p>
            <a:pPr lvl="1">
              <a:buFont typeface="Arial" pitchFamily="34" charset="0"/>
              <a:buChar char="•"/>
            </a:pPr>
            <a:r>
              <a:rPr lang="en-US" dirty="0" smtClean="0"/>
              <a:t>More efficient behavior with clearing market</a:t>
            </a:r>
          </a:p>
          <a:p>
            <a:pPr lvl="1">
              <a:buFont typeface="Arial" pitchFamily="34" charset="0"/>
              <a:buChar char="•"/>
            </a:pPr>
            <a:r>
              <a:rPr lang="en-US" dirty="0" smtClean="0"/>
              <a:t>Recommend converting ERS10 to clearing market</a:t>
            </a:r>
          </a:p>
          <a:p>
            <a:pPr lvl="1">
              <a:buFont typeface="Arial" pitchFamily="34" charset="0"/>
              <a:buChar char="•"/>
            </a:pPr>
            <a:endParaRPr lang="en-US" dirty="0" smtClean="0"/>
          </a:p>
          <a:p>
            <a:pPr>
              <a:buFont typeface="Courier New" pitchFamily="49" charset="0"/>
              <a:buChar char="o"/>
            </a:pPr>
            <a:r>
              <a:rPr lang="en-US" dirty="0" smtClean="0"/>
              <a:t>Seeking </a:t>
            </a:r>
            <a:r>
              <a:rPr lang="en-US" dirty="0" smtClean="0"/>
              <a:t>WMS approval for DSWG to submit NPRR</a:t>
            </a:r>
          </a:p>
        </p:txBody>
      </p:sp>
      <p:sp>
        <p:nvSpPr>
          <p:cNvPr id="4" name="Slide Number Placeholder 3"/>
          <p:cNvSpPr>
            <a:spLocks noGrp="1"/>
          </p:cNvSpPr>
          <p:nvPr>
            <p:ph type="sldNum" sz="quarter" idx="12"/>
          </p:nvPr>
        </p:nvSpPr>
        <p:spPr/>
        <p:txBody>
          <a:bodyPr/>
          <a:lstStyle/>
          <a:p>
            <a:fld id="{2E826A28-757C-4AD4-8A72-EF58A3261CD1}" type="slidenum">
              <a:rPr lang="en-US" smtClean="0"/>
              <a:pPr/>
              <a:t>6</a:t>
            </a:fld>
            <a:endParaRPr lang="en-US"/>
          </a:p>
        </p:txBody>
      </p:sp>
    </p:spTree>
    <p:extLst>
      <p:ext uri="{BB962C8B-B14F-4D97-AF65-F5344CB8AC3E}">
        <p14:creationId xmlns="" xmlns:p14="http://schemas.microsoft.com/office/powerpoint/2010/main" val="2668262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N_Everyday_T06">
  <a:themeElements>
    <a:clrScheme name="Exelon">
      <a:dk1>
        <a:srgbClr val="6F7173"/>
      </a:dk1>
      <a:lt1>
        <a:sysClr val="window" lastClr="FFFFFF"/>
      </a:lt1>
      <a:dk2>
        <a:srgbClr val="000000"/>
      </a:dk2>
      <a:lt2>
        <a:srgbClr val="A1ADB5"/>
      </a:lt2>
      <a:accent1>
        <a:srgbClr val="008D48"/>
      </a:accent1>
      <a:accent2>
        <a:srgbClr val="B9C53A"/>
      </a:accent2>
      <a:accent3>
        <a:srgbClr val="2372B9"/>
      </a:accent3>
      <a:accent4>
        <a:srgbClr val="81CFE7"/>
      </a:accent4>
      <a:accent5>
        <a:srgbClr val="F15323"/>
      </a:accent5>
      <a:accent6>
        <a:srgbClr val="F99B2F"/>
      </a:accent6>
      <a:hlink>
        <a:srgbClr val="0000FF"/>
      </a:hlink>
      <a:folHlink>
        <a:srgbClr val="800080"/>
      </a:folHlink>
    </a:clrScheme>
    <a:fontScheme name="Exelon">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err="1" smtClean="0">
            <a:solidFill>
              <a:schemeClr val="bg1"/>
            </a:solidFill>
          </a:defRPr>
        </a:defPPr>
      </a:lst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spcBef>
            <a:spcPts val="600"/>
          </a:spcBef>
          <a:defRPr sz="1200" dirty="0" err="1" smtClean="0"/>
        </a:defPPr>
      </a:lstStyle>
    </a:txDef>
  </a:objectDefaults>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10342</TotalTime>
  <Words>604</Words>
  <Application>Microsoft Office PowerPoint</Application>
  <PresentationFormat>On-screen Show (4:3)</PresentationFormat>
  <Paragraphs>138</Paragraphs>
  <Slides>6</Slides>
  <Notes>1</Notes>
  <HiddenSlides>0</HiddenSlides>
  <MMClips>0</MMClips>
  <ScaleCrop>false</ScaleCrop>
  <HeadingPairs>
    <vt:vector size="4" baseType="variant">
      <vt:variant>
        <vt:lpstr>Theme</vt:lpstr>
      </vt:variant>
      <vt:variant>
        <vt:i4>4</vt:i4>
      </vt:variant>
      <vt:variant>
        <vt:lpstr>Slide Titles</vt:lpstr>
      </vt:variant>
      <vt:variant>
        <vt:i4>6</vt:i4>
      </vt:variant>
    </vt:vector>
  </HeadingPairs>
  <TitlesOfParts>
    <vt:vector size="10" baseType="lpstr">
      <vt:lpstr>Office Theme</vt:lpstr>
      <vt:lpstr>Custom Design</vt:lpstr>
      <vt:lpstr>CON_Everyday_T06</vt:lpstr>
      <vt:lpstr>1_Custom Design</vt:lpstr>
      <vt:lpstr>DSWG Update to WMS 4/12/2013 </vt:lpstr>
      <vt:lpstr>Slide 2</vt:lpstr>
      <vt:lpstr>Future Meetings</vt:lpstr>
      <vt:lpstr>Another adjustment to NPRR522:</vt:lpstr>
      <vt:lpstr>NPRR to Limit ERS10 Deployment:</vt:lpstr>
      <vt:lpstr>NPRR to Move ERS10 to Clearing Market:</vt:lpstr>
    </vt:vector>
  </TitlesOfParts>
  <Company>CEG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Carter</dc:creator>
  <cp:lastModifiedBy>f18175</cp:lastModifiedBy>
  <cp:revision>341</cp:revision>
  <dcterms:created xsi:type="dcterms:W3CDTF">2011-08-17T14:24:30Z</dcterms:created>
  <dcterms:modified xsi:type="dcterms:W3CDTF">2013-04-11T14:43:14Z</dcterms:modified>
</cp:coreProperties>
</file>