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AAC25-946D-418B-8DF9-BECD96409A1D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9D228-915D-4296-B437-C256485767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9D228-915D-4296-B437-C256485767B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43143-03A5-4334-A3D4-5D80D7FDF9AB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8975-D2B8-45C8-811A-C5DFA4D9FD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35162"/>
          </a:xfrm>
        </p:spPr>
        <p:txBody>
          <a:bodyPr>
            <a:normAutofit/>
          </a:bodyPr>
          <a:lstStyle/>
          <a:p>
            <a:r>
              <a:rPr lang="en-US" sz="8000" dirty="0" smtClean="0"/>
              <a:t>BSWG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077200" cy="28495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b="1" dirty="0" smtClean="0"/>
              <a:t>Definition of “intended function”</a:t>
            </a:r>
          </a:p>
          <a:p>
            <a:pPr algn="ctr">
              <a:buNone/>
            </a:pPr>
            <a:endParaRPr lang="en-US" sz="2800" b="1" dirty="0"/>
          </a:p>
          <a:p>
            <a:pPr algn="ctr">
              <a:buNone/>
            </a:pPr>
            <a:r>
              <a:rPr lang="en-US" sz="3600" b="1" dirty="0" smtClean="0"/>
              <a:t>ROS</a:t>
            </a:r>
          </a:p>
          <a:p>
            <a:pPr algn="ctr">
              <a:buNone/>
            </a:pPr>
            <a:r>
              <a:rPr lang="en-US" sz="3600" b="1" dirty="0" smtClean="0"/>
              <a:t>April 11, 2013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2414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NERC EOP-005-2 R6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447800"/>
            <a:ext cx="7620000" cy="4191000"/>
          </a:xfrm>
        </p:spPr>
        <p:txBody>
          <a:bodyPr>
            <a:noAutofit/>
          </a:bodyPr>
          <a:lstStyle/>
          <a:p>
            <a:pPr algn="l"/>
            <a:r>
              <a:rPr lang="en-US" sz="2200" b="1" dirty="0">
                <a:solidFill>
                  <a:schemeClr val="tx1"/>
                </a:solidFill>
              </a:rPr>
              <a:t>R6. </a:t>
            </a:r>
            <a:r>
              <a:rPr lang="en-US" sz="2200" dirty="0">
                <a:solidFill>
                  <a:schemeClr val="tx1"/>
                </a:solidFill>
              </a:rPr>
              <a:t>Each Transmission Operator shall verify through analysis of actual events, steady </a:t>
            </a:r>
            <a:r>
              <a:rPr lang="en-US" sz="2200" dirty="0" smtClean="0">
                <a:solidFill>
                  <a:schemeClr val="tx1"/>
                </a:solidFill>
              </a:rPr>
              <a:t>state and </a:t>
            </a:r>
            <a:r>
              <a:rPr lang="en-US" sz="2200" dirty="0">
                <a:solidFill>
                  <a:schemeClr val="tx1"/>
                </a:solidFill>
              </a:rPr>
              <a:t>dynamic simulations, or testing that its restoration plan accomplishes its </a:t>
            </a:r>
            <a:r>
              <a:rPr lang="en-US" sz="2200" b="1" dirty="0" smtClean="0">
                <a:solidFill>
                  <a:srgbClr val="C00000"/>
                </a:solidFill>
              </a:rPr>
              <a:t>intended function</a:t>
            </a:r>
            <a:r>
              <a:rPr lang="en-US" sz="2200" dirty="0">
                <a:solidFill>
                  <a:schemeClr val="tx1"/>
                </a:solidFill>
              </a:rPr>
              <a:t>. This shall be completed every five years at a minimum. Such </a:t>
            </a:r>
            <a:r>
              <a:rPr lang="en-US" sz="2200" dirty="0" smtClean="0">
                <a:solidFill>
                  <a:schemeClr val="tx1"/>
                </a:solidFill>
              </a:rPr>
              <a:t>analysis, simulations </a:t>
            </a:r>
            <a:r>
              <a:rPr lang="en-US" sz="2200" dirty="0">
                <a:solidFill>
                  <a:schemeClr val="tx1"/>
                </a:solidFill>
              </a:rPr>
              <a:t>or testing shall verify: 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</a:rPr>
              <a:t>[</a:t>
            </a:r>
            <a:r>
              <a:rPr lang="en-US" sz="1800" i="1" dirty="0">
                <a:solidFill>
                  <a:schemeClr val="tx1"/>
                </a:solidFill>
              </a:rPr>
              <a:t>Time Horizon = Long-term Planning</a:t>
            </a:r>
            <a:r>
              <a:rPr lang="en-US" sz="1800" i="1" dirty="0" smtClean="0">
                <a:solidFill>
                  <a:schemeClr val="tx1"/>
                </a:solidFill>
              </a:rPr>
              <a:t>]</a:t>
            </a:r>
          </a:p>
          <a:p>
            <a:pPr algn="l"/>
            <a:endParaRPr lang="en-US" sz="1000" i="1" dirty="0">
              <a:solidFill>
                <a:schemeClr val="tx1"/>
              </a:solidFill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R6.1. </a:t>
            </a:r>
            <a:r>
              <a:rPr lang="en-US" sz="1800" dirty="0">
                <a:solidFill>
                  <a:schemeClr val="tx1"/>
                </a:solidFill>
              </a:rPr>
              <a:t>The capability of </a:t>
            </a:r>
            <a:r>
              <a:rPr lang="en-US" sz="1800" dirty="0" err="1">
                <a:solidFill>
                  <a:schemeClr val="tx1"/>
                </a:solidFill>
              </a:rPr>
              <a:t>Blackstart</a:t>
            </a:r>
            <a:r>
              <a:rPr lang="en-US" sz="1800" dirty="0">
                <a:solidFill>
                  <a:schemeClr val="tx1"/>
                </a:solidFill>
              </a:rPr>
              <a:t> Resources to meet the Real and Reactive </a:t>
            </a:r>
            <a:r>
              <a:rPr lang="en-US" sz="1800" dirty="0" smtClean="0">
                <a:solidFill>
                  <a:schemeClr val="tx1"/>
                </a:solidFill>
              </a:rPr>
              <a:t>Power requirements </a:t>
            </a:r>
            <a:r>
              <a:rPr lang="en-US" sz="1800" dirty="0">
                <a:solidFill>
                  <a:schemeClr val="tx1"/>
                </a:solidFill>
              </a:rPr>
              <a:t>of the Cranking Paths and the dynamic capability to supply </a:t>
            </a:r>
            <a:r>
              <a:rPr lang="en-US" sz="1800" dirty="0" smtClean="0">
                <a:solidFill>
                  <a:schemeClr val="tx1"/>
                </a:solidFill>
              </a:rPr>
              <a:t>initial Loads.</a:t>
            </a:r>
            <a:endParaRPr lang="en-US" sz="1800" dirty="0">
              <a:solidFill>
                <a:schemeClr val="tx1"/>
              </a:solidFill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R6.2. </a:t>
            </a:r>
            <a:r>
              <a:rPr lang="en-US" sz="1800" dirty="0">
                <a:solidFill>
                  <a:schemeClr val="tx1"/>
                </a:solidFill>
              </a:rPr>
              <a:t>The location and magnitude of Loads required to control voltages </a:t>
            </a:r>
            <a:r>
              <a:rPr lang="en-US" sz="1800" dirty="0" smtClean="0">
                <a:solidFill>
                  <a:schemeClr val="tx1"/>
                </a:solidFill>
              </a:rPr>
              <a:t>and frequency </a:t>
            </a:r>
            <a:r>
              <a:rPr lang="en-US" sz="1800" dirty="0">
                <a:solidFill>
                  <a:schemeClr val="tx1"/>
                </a:solidFill>
              </a:rPr>
              <a:t>within acceptable operating </a:t>
            </a:r>
            <a:r>
              <a:rPr lang="en-US" sz="1800" dirty="0" smtClean="0">
                <a:solidFill>
                  <a:schemeClr val="tx1"/>
                </a:solidFill>
              </a:rPr>
              <a:t>limits.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R6.3</a:t>
            </a:r>
            <a:r>
              <a:rPr lang="en-US" sz="1800" b="1" dirty="0">
                <a:solidFill>
                  <a:schemeClr val="tx1"/>
                </a:solidFill>
              </a:rPr>
              <a:t>. </a:t>
            </a:r>
            <a:r>
              <a:rPr lang="en-US" sz="1800" dirty="0">
                <a:solidFill>
                  <a:schemeClr val="tx1"/>
                </a:solidFill>
              </a:rPr>
              <a:t>The capability of generating resources </a:t>
            </a:r>
            <a:r>
              <a:rPr lang="en-US" sz="1800" dirty="0" smtClean="0">
                <a:solidFill>
                  <a:schemeClr val="tx1"/>
                </a:solidFill>
              </a:rPr>
              <a:t>required to </a:t>
            </a:r>
            <a:r>
              <a:rPr lang="en-US" sz="1800" dirty="0">
                <a:solidFill>
                  <a:schemeClr val="tx1"/>
                </a:solidFill>
              </a:rPr>
              <a:t>control voltages </a:t>
            </a:r>
            <a:r>
              <a:rPr lang="en-US" sz="1800" dirty="0" smtClean="0">
                <a:solidFill>
                  <a:schemeClr val="tx1"/>
                </a:solidFill>
              </a:rPr>
              <a:t>and frequency </a:t>
            </a:r>
            <a:r>
              <a:rPr lang="en-US" sz="1800" dirty="0">
                <a:solidFill>
                  <a:schemeClr val="tx1"/>
                </a:solidFill>
              </a:rPr>
              <a:t>within acceptable operating limits.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“intended </a:t>
            </a:r>
            <a:r>
              <a:rPr lang="en-US" sz="4000" dirty="0"/>
              <a:t>f</a:t>
            </a:r>
            <a:r>
              <a:rPr lang="en-US" sz="4000" dirty="0" smtClean="0"/>
              <a:t>unction” Definition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5105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100" dirty="0" smtClean="0"/>
              <a:t>The </a:t>
            </a:r>
            <a:r>
              <a:rPr lang="en-US" sz="3100" dirty="0"/>
              <a:t>intended function for each ERCOT </a:t>
            </a:r>
            <a:r>
              <a:rPr lang="en-US" sz="3100" dirty="0" smtClean="0"/>
              <a:t>Transmission Operator restoration </a:t>
            </a:r>
            <a:r>
              <a:rPr lang="en-US" sz="3100" dirty="0"/>
              <a:t>plan is to, as </a:t>
            </a:r>
            <a:r>
              <a:rPr lang="en-US" sz="3100" dirty="0" smtClean="0"/>
              <a:t>applicable</a:t>
            </a:r>
          </a:p>
          <a:p>
            <a:pPr lvl="0">
              <a:buNone/>
            </a:pPr>
            <a:endParaRPr lang="en-US" sz="900" dirty="0"/>
          </a:p>
          <a:p>
            <a:pPr marL="971550" lvl="1" indent="-457200">
              <a:buFont typeface="+mj-lt"/>
              <a:buAutoNum type="arabicPeriod"/>
            </a:pPr>
            <a:r>
              <a:rPr lang="en-US" sz="3100" dirty="0"/>
              <a:t>Prepare transmission to allow Black Start Resource(s) to come online;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3100" dirty="0"/>
              <a:t>Energize the Cranking Path(s), as available, to the next start Resource(s);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3100" dirty="0"/>
              <a:t>Provide offsite power to additional generation and/or provide stabilizing load to control voltages and frequency within acceptable operating limits;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3100" dirty="0"/>
              <a:t>Energize the Synchronization Corridor(s) to the synchronization points between Islands, as available;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3100" dirty="0"/>
              <a:t>Coordinate with ERCOT on synchronizing Islands at the synchronization points; and</a:t>
            </a:r>
          </a:p>
          <a:p>
            <a:pPr marL="971550" lvl="1" indent="-457200">
              <a:buFont typeface="+mj-lt"/>
              <a:buAutoNum type="arabicPeriod"/>
            </a:pPr>
            <a:r>
              <a:rPr lang="en-US" sz="3100" dirty="0"/>
              <a:t>Continue to follow ERCOT Reliability Coordinator directives as the restoration continues</a:t>
            </a:r>
            <a:r>
              <a:rPr lang="en-US" sz="3100" dirty="0" smtClean="0"/>
              <a:t>.</a:t>
            </a:r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243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BSWG</vt:lpstr>
      <vt:lpstr>NERC EOP-005-2 R6</vt:lpstr>
      <vt:lpstr>“intended function” Definition</vt:lpstr>
    </vt:vector>
  </TitlesOfParts>
  <Company>Lower Colorado River Authority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BSWG</dc:title>
  <dc:creator>dpreas</dc:creator>
  <cp:lastModifiedBy>dpreas</cp:lastModifiedBy>
  <cp:revision>16</cp:revision>
  <dcterms:created xsi:type="dcterms:W3CDTF">2013-03-29T17:03:29Z</dcterms:created>
  <dcterms:modified xsi:type="dcterms:W3CDTF">2013-03-29T18:32:08Z</dcterms:modified>
</cp:coreProperties>
</file>