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367" r:id="rId4"/>
    <p:sldId id="343" r:id="rId5"/>
    <p:sldId id="344" r:id="rId6"/>
    <p:sldId id="292" r:id="rId7"/>
    <p:sldId id="338" r:id="rId8"/>
    <p:sldId id="345" r:id="rId9"/>
    <p:sldId id="346" r:id="rId10"/>
    <p:sldId id="340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77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  <p:sldId id="386" r:id="rId30"/>
    <p:sldId id="387" r:id="rId31"/>
    <p:sldId id="313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smtClean="0"/>
              <a:t>PDCWG</a:t>
            </a:r>
            <a:br>
              <a:rPr lang="en-US" smtClean="0"/>
            </a:br>
            <a:r>
              <a:rPr lang="en-US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smtClean="0"/>
              <a:t>David Kee Chair</a:t>
            </a:r>
          </a:p>
          <a:p>
            <a:r>
              <a:rPr lang="en-US" sz="2000" smtClean="0"/>
              <a:t>CPS Energy</a:t>
            </a:r>
          </a:p>
          <a:p>
            <a:r>
              <a:rPr lang="en-US" sz="2000" smtClean="0"/>
              <a:t>Sydney Niemeyer Vice Chair</a:t>
            </a:r>
          </a:p>
          <a:p>
            <a:r>
              <a:rPr lang="en-US" sz="2000" smtClean="0"/>
              <a:t>NRG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measurable events in March</a:t>
            </a:r>
          </a:p>
          <a:p>
            <a:r>
              <a:rPr lang="en-US" dirty="0" smtClean="0"/>
              <a:t>Reviewed 2 events</a:t>
            </a:r>
          </a:p>
          <a:p>
            <a:pPr lvl="1"/>
            <a:r>
              <a:rPr lang="en-US" dirty="0" smtClean="0"/>
              <a:t>3/7/13 @17:05 loss of 781MW </a:t>
            </a:r>
          </a:p>
          <a:p>
            <a:pPr lvl="2"/>
            <a:r>
              <a:rPr lang="en-US" dirty="0" smtClean="0"/>
              <a:t>Passed @ B &amp; B+30</a:t>
            </a:r>
          </a:p>
          <a:p>
            <a:pPr lvl="2"/>
            <a:r>
              <a:rPr lang="en-US" dirty="0" smtClean="0"/>
              <a:t>No issues noted</a:t>
            </a:r>
          </a:p>
          <a:p>
            <a:pPr lvl="1"/>
            <a:r>
              <a:rPr lang="en-US" dirty="0" smtClean="0"/>
              <a:t>3/18/13 @17:21 loss of 495MW</a:t>
            </a:r>
          </a:p>
          <a:p>
            <a:pPr lvl="2"/>
            <a:r>
              <a:rPr lang="en-US" dirty="0" smtClean="0"/>
              <a:t>Passed @ B &amp; B+30</a:t>
            </a:r>
          </a:p>
          <a:p>
            <a:pPr lvl="2"/>
            <a:r>
              <a:rPr lang="en-US" dirty="0" smtClean="0"/>
              <a:t>Wind forecast error had negative impact on event</a:t>
            </a:r>
          </a:p>
          <a:p>
            <a:pPr lvl="2"/>
            <a:r>
              <a:rPr lang="en-US" dirty="0" smtClean="0"/>
              <a:t>PRC was low during event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ERCOT Frequency Control Report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Sydney Niemeyer NRG Energy</a:t>
            </a:r>
          </a:p>
          <a:p>
            <a:r>
              <a:rPr lang="en-US" smtClean="0"/>
              <a:t>April 1, 2013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TextBox 3"/>
          <p:cNvSpPr txBox="1">
            <a:spLocks noChangeArrowheads="1"/>
          </p:cNvSpPr>
          <p:nvPr/>
        </p:nvSpPr>
        <p:spPr bwMode="auto">
          <a:xfrm>
            <a:off x="3657600" y="4267200"/>
            <a:ext cx="2209800" cy="6397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Very consistent performance.  4 days above 170.  No days below 156.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4343400" y="3810000"/>
            <a:ext cx="21336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1 day at 100%.  13 days at 98% or higher.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666750"/>
            <a:ext cx="9096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6675"/>
            <a:ext cx="90678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6172200" y="228600"/>
            <a:ext cx="2286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12 Month rolling average CPS1 = 165.23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7543800" y="609600"/>
            <a:ext cx="1066800" cy="381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463550"/>
            <a:ext cx="86741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220663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3124200" y="9144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5" name="TextBox 10"/>
          <p:cNvSpPr txBox="1">
            <a:spLocks noChangeArrowheads="1"/>
          </p:cNvSpPr>
          <p:nvPr/>
        </p:nvSpPr>
        <p:spPr bwMode="auto">
          <a:xfrm>
            <a:off x="4724400" y="1371600"/>
            <a:ext cx="23622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Another month (second) with no days’ RMS1 above 20 mHz.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354013"/>
            <a:ext cx="92202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9250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Met Mar 28, 2013</a:t>
            </a:r>
          </a:p>
          <a:p>
            <a:r>
              <a:rPr lang="en-US" dirty="0" smtClean="0"/>
              <a:t>23 members representing 15 companies as well as ERCOT &amp; TRE.</a:t>
            </a:r>
          </a:p>
          <a:p>
            <a:r>
              <a:rPr lang="en-US" dirty="0" smtClean="0"/>
              <a:t>System oscillations</a:t>
            </a:r>
          </a:p>
          <a:p>
            <a:r>
              <a:rPr lang="en-US" dirty="0" smtClean="0"/>
              <a:t>NPRR 524</a:t>
            </a:r>
          </a:p>
          <a:p>
            <a:r>
              <a:rPr lang="en-US" dirty="0" smtClean="0"/>
              <a:t>NPRR 527</a:t>
            </a:r>
          </a:p>
          <a:p>
            <a:r>
              <a:rPr lang="en-US" dirty="0" smtClean="0"/>
              <a:t>SCR 773</a:t>
            </a:r>
          </a:p>
          <a:p>
            <a:r>
              <a:rPr lang="en-US" dirty="0" smtClean="0"/>
              <a:t>EPG report review</a:t>
            </a:r>
          </a:p>
          <a:p>
            <a:r>
              <a:rPr lang="en-US" dirty="0" smtClean="0"/>
              <a:t>Sympathetic trip discussion</a:t>
            </a:r>
          </a:p>
          <a:p>
            <a:r>
              <a:rPr lang="en-US" dirty="0" smtClean="0"/>
              <a:t>Event reviews</a:t>
            </a:r>
          </a:p>
          <a:p>
            <a:r>
              <a:rPr lang="en-US" dirty="0" smtClean="0"/>
              <a:t>System Frequency review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14288"/>
            <a:ext cx="92202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 Error and TEC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Monitored daily time error change to observe any changes in pattern.</a:t>
            </a:r>
          </a:p>
          <a:p>
            <a:pPr lvl="1"/>
            <a:r>
              <a:rPr lang="en-US" sz="2400" smtClean="0"/>
              <a:t>ERCOT has averaged about 10 TECs each month in 2012, always for slow Time Error.  Average of about   -1.000 second per day time accumulation.</a:t>
            </a:r>
          </a:p>
          <a:p>
            <a:r>
              <a:rPr lang="en-US" smtClean="0"/>
              <a:t>March had 5 TECs.  (all slow)</a:t>
            </a:r>
          </a:p>
          <a:p>
            <a:pPr lvl="1"/>
            <a:r>
              <a:rPr lang="en-US" sz="2400" smtClean="0"/>
              <a:t>This is an average of one TEC every 6.20 days or an average of -0.424 seconds per day lost.</a:t>
            </a:r>
          </a:p>
          <a:p>
            <a:pPr lvl="1"/>
            <a:r>
              <a:rPr lang="en-US" sz="2400" smtClean="0"/>
              <a:t>TECs occurred on Mar 7 and 8, 15 and 16, 18, 20 and 21, 27.</a:t>
            </a:r>
            <a:endParaRPr lang="en-US" smtClean="0"/>
          </a:p>
          <a:p>
            <a:pPr lvl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"/>
            <a:ext cx="4502150" cy="629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381000" y="381000"/>
            <a:ext cx="29718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March Daily Time Error Change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2057400"/>
            <a:ext cx="7543800" cy="3200400"/>
            <a:chOff x="1056" y="1344"/>
            <a:chExt cx="3641" cy="1392"/>
          </a:xfrm>
        </p:grpSpPr>
        <p:pic>
          <p:nvPicPr>
            <p:cNvPr id="37896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56" y="1536"/>
              <a:ext cx="3641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897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1344"/>
              <a:ext cx="3641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371600" y="685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ERCOT TEC History - 2013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463550"/>
            <a:ext cx="862965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563563"/>
            <a:ext cx="86487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Oscillations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Members reported system oscillations in Houston area</a:t>
            </a:r>
          </a:p>
          <a:p>
            <a:r>
              <a:rPr lang="en-US" dirty="0" smtClean="0"/>
              <a:t>Risk is generator damage</a:t>
            </a:r>
          </a:p>
          <a:p>
            <a:r>
              <a:rPr lang="en-US" dirty="0" smtClean="0"/>
              <a:t>PMU data is desired</a:t>
            </a:r>
          </a:p>
          <a:p>
            <a:r>
              <a:rPr lang="en-US" b="1" u="sng" dirty="0" smtClean="0"/>
              <a:t>Request of ROS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Evaluate the need for PMU data &amp; system study</a:t>
            </a:r>
          </a:p>
          <a:p>
            <a:pPr lvl="1"/>
            <a:r>
              <a:rPr lang="en-US" dirty="0" smtClean="0"/>
              <a:t>Recommend ERCOT lead and coordinate PSS tuning &amp; system oscillation RCA’s</a:t>
            </a:r>
          </a:p>
          <a:p>
            <a:pPr lvl="1"/>
            <a:r>
              <a:rPr lang="en-US" dirty="0" smtClean="0"/>
              <a:t>PDCWG members are available to provide input in to the issues that are being experienced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dirty="0" smtClean="0"/>
              <a:t>Review regulation/GTBD deployment effectiveness</a:t>
            </a:r>
          </a:p>
          <a:p>
            <a:pPr lvl="0"/>
            <a:r>
              <a:rPr lang="en-US" dirty="0" smtClean="0"/>
              <a:t>Study the impact of HSL/</a:t>
            </a:r>
            <a:r>
              <a:rPr lang="en-US" dirty="0" err="1" smtClean="0"/>
              <a:t>basepoint</a:t>
            </a:r>
            <a:r>
              <a:rPr lang="en-US" dirty="0" smtClean="0"/>
              <a:t>/generation deviation on compliance and reliability</a:t>
            </a:r>
          </a:p>
          <a:p>
            <a:pPr lvl="0"/>
            <a:r>
              <a:rPr lang="en-US" dirty="0" smtClean="0"/>
              <a:t>Responsive Reserve requirements, qualification vs. compliance. (10min </a:t>
            </a:r>
            <a:r>
              <a:rPr lang="en-US" dirty="0" err="1" smtClean="0"/>
              <a:t>vs</a:t>
            </a:r>
            <a:r>
              <a:rPr lang="en-US" dirty="0" smtClean="0"/>
              <a:t> 16 second)</a:t>
            </a:r>
          </a:p>
          <a:p>
            <a:pPr lvl="0"/>
            <a:r>
              <a:rPr lang="en-US" dirty="0" smtClean="0"/>
              <a:t>Standardized/consistent metrics for PFR analysis (BAL001-TRE).</a:t>
            </a:r>
            <a:r>
              <a:rPr lang="en-US" sz="2400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dirty="0" smtClean="0"/>
              <a:t>No performance required for nonpayment (freq. </a:t>
            </a:r>
            <a:r>
              <a:rPr lang="en-US" dirty="0" err="1" smtClean="0"/>
              <a:t>resp</a:t>
            </a:r>
            <a:r>
              <a:rPr lang="en-US" dirty="0" smtClean="0"/>
              <a:t> AS)</a:t>
            </a:r>
          </a:p>
          <a:p>
            <a:pPr lvl="0"/>
            <a:r>
              <a:rPr lang="en-US" dirty="0" smtClean="0"/>
              <a:t>ERS impact review with appropriate ERCOT group.  Target Q1-2014</a:t>
            </a:r>
          </a:p>
          <a:p>
            <a:pPr lvl="0"/>
            <a:r>
              <a:rPr lang="en-US" dirty="0" smtClean="0"/>
              <a:t>PMU data understanding of implications</a:t>
            </a:r>
          </a:p>
          <a:p>
            <a:pPr lvl="0"/>
            <a:r>
              <a:rPr lang="en-US" dirty="0" smtClean="0"/>
              <a:t>Pilot of fast frequency response – characterize &amp; create evaluation process.</a:t>
            </a:r>
          </a:p>
          <a:p>
            <a:r>
              <a:rPr lang="en-US" dirty="0" smtClean="0"/>
              <a:t>Work on realistic measurement of combined cycles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NPRR 524 Resource Limits in Providing Ancillary Service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The PDCWG has consistently affirmed that capacity from generators providing RRS must be frequency responsive</a:t>
            </a:r>
          </a:p>
          <a:p>
            <a:r>
              <a:rPr lang="en-US" dirty="0" smtClean="0"/>
              <a:t>If carrying RRS, the resource will not be dispatched to its HRL or the HSL</a:t>
            </a:r>
          </a:p>
          <a:p>
            <a:r>
              <a:rPr lang="en-US" dirty="0" smtClean="0"/>
              <a:t>ERCOT comments strike most of the proposed language, but defined term “Frequency Responsive”</a:t>
            </a:r>
          </a:p>
          <a:p>
            <a:pPr lvl="1"/>
            <a:r>
              <a:rPr lang="en-US" dirty="0" smtClean="0"/>
              <a:t>Separate NPRR should be submitted</a:t>
            </a:r>
          </a:p>
          <a:p>
            <a:r>
              <a:rPr lang="en-US" dirty="0" smtClean="0"/>
              <a:t>If there is power augmentation that is frequency responsive, qualification testing is recommended to validate frequency responsiveness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NPRR 524 - vote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Options for ROS consideration</a:t>
            </a:r>
          </a:p>
          <a:p>
            <a:pPr lvl="1"/>
            <a:r>
              <a:rPr lang="en-US" dirty="0" smtClean="0"/>
              <a:t>Reject NPRR 524</a:t>
            </a:r>
          </a:p>
          <a:p>
            <a:pPr lvl="1"/>
            <a:r>
              <a:rPr lang="en-US" dirty="0" smtClean="0"/>
              <a:t>Endorse the ERCOT comments to NPRR 524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NPRR 527 Required Combined Cycle Telemetry for Operational Awareness and PDCWG Analysis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NPRR proposes to add individual HSLs of combined cycle generators (each CT &amp; ST of a configuration)</a:t>
            </a:r>
          </a:p>
          <a:p>
            <a:r>
              <a:rPr lang="en-US" dirty="0" smtClean="0"/>
              <a:t>PDCWG recommended telemetering only the non-frequency responsive capacity</a:t>
            </a:r>
          </a:p>
          <a:p>
            <a:r>
              <a:rPr lang="en-US" dirty="0" smtClean="0"/>
              <a:t>ERCOT will work to incorporate feedback and provide comments</a:t>
            </a:r>
          </a:p>
          <a:p>
            <a:r>
              <a:rPr lang="en-US" dirty="0" smtClean="0"/>
              <a:t>Recommend “Tabling NPRR 527 to allow ERCOT time to incorporate PDCWG feedback and submit comments” (vote)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 773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to be in production by end of April</a:t>
            </a:r>
          </a:p>
          <a:p>
            <a:r>
              <a:rPr lang="en-US" dirty="0" smtClean="0"/>
              <a:t>All configurable factors will be tested prior to implementation in production</a:t>
            </a:r>
          </a:p>
          <a:p>
            <a:r>
              <a:rPr lang="en-US" dirty="0" smtClean="0"/>
              <a:t>K-factor will use average regulation of last 3-5 minutes (estimate)</a:t>
            </a:r>
          </a:p>
          <a:p>
            <a:r>
              <a:rPr lang="en-US" dirty="0" smtClean="0"/>
              <a:t>SCED Oscillations are risk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EPG Report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CPS1 – ERCOT showing an upward trend</a:t>
            </a:r>
          </a:p>
          <a:p>
            <a:r>
              <a:rPr lang="en-US" dirty="0" smtClean="0"/>
              <a:t>CPS2 – ERCOT only interconnection to meet the CPS2 performance threshold with a gradual upward trend</a:t>
            </a:r>
          </a:p>
          <a:p>
            <a:r>
              <a:rPr lang="en-US" dirty="0" smtClean="0"/>
              <a:t>Epsilon – ERCOT showing a downward trend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Sympathetic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Result of Arizona outage</a:t>
            </a:r>
          </a:p>
          <a:p>
            <a:r>
              <a:rPr lang="en-US" dirty="0" smtClean="0"/>
              <a:t>New process being brainstormed</a:t>
            </a:r>
          </a:p>
          <a:p>
            <a:r>
              <a:rPr lang="en-US" dirty="0" smtClean="0"/>
              <a:t>Reliability risk when sympathetic trips result in a total loss greater than the largest single contingency</a:t>
            </a:r>
          </a:p>
          <a:p>
            <a:r>
              <a:rPr lang="en-US" dirty="0" smtClean="0"/>
              <a:t>Defining a sympathetic trip</a:t>
            </a:r>
          </a:p>
          <a:p>
            <a:pPr lvl="1"/>
            <a:r>
              <a:rPr lang="en-US" dirty="0" smtClean="0"/>
              <a:t>Desire to understand the process</a:t>
            </a:r>
          </a:p>
          <a:p>
            <a:pPr lvl="1"/>
            <a:r>
              <a:rPr lang="en-US" dirty="0" smtClean="0"/>
              <a:t>What is normal</a:t>
            </a:r>
          </a:p>
          <a:p>
            <a:pPr lvl="1"/>
            <a:r>
              <a:rPr lang="en-US" dirty="0" smtClean="0"/>
              <a:t>What triggers plant review when a generator trips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723</Words>
  <Application>Microsoft Office PowerPoint</Application>
  <PresentationFormat>On-screen Show (4:3)</PresentationFormat>
  <Paragraphs>94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PDCWG Report to ROS</vt:lpstr>
      <vt:lpstr>March Meeting</vt:lpstr>
      <vt:lpstr>System Oscillations</vt:lpstr>
      <vt:lpstr>NPRR 524 Resource Limits in Providing Ancillary Service</vt:lpstr>
      <vt:lpstr>NPRR 524 - vote</vt:lpstr>
      <vt:lpstr>NPRR 527 Required Combined Cycle Telemetry for Operational Awareness and PDCWG Analysis</vt:lpstr>
      <vt:lpstr>SCR 773 update</vt:lpstr>
      <vt:lpstr>EPG Report Highlights</vt:lpstr>
      <vt:lpstr>Sympathetic Trips</vt:lpstr>
      <vt:lpstr>Event Review</vt:lpstr>
      <vt:lpstr>ERCOT Frequency Control Report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Time Error and TEC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Focus for 2013</vt:lpstr>
      <vt:lpstr>Slide 31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165</cp:revision>
  <dcterms:created xsi:type="dcterms:W3CDTF">2012-02-27T21:51:50Z</dcterms:created>
  <dcterms:modified xsi:type="dcterms:W3CDTF">2013-04-04T20:47:04Z</dcterms:modified>
</cp:coreProperties>
</file>