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  <p:sldId id="271" r:id="rId3"/>
    <p:sldId id="367" r:id="rId4"/>
    <p:sldId id="343" r:id="rId5"/>
    <p:sldId id="344" r:id="rId6"/>
    <p:sldId id="292" r:id="rId7"/>
    <p:sldId id="338" r:id="rId8"/>
    <p:sldId id="345" r:id="rId9"/>
    <p:sldId id="346" r:id="rId10"/>
    <p:sldId id="340" r:id="rId11"/>
    <p:sldId id="368" r:id="rId12"/>
    <p:sldId id="369" r:id="rId13"/>
    <p:sldId id="370" r:id="rId14"/>
    <p:sldId id="371" r:id="rId15"/>
    <p:sldId id="372" r:id="rId16"/>
    <p:sldId id="373" r:id="rId17"/>
    <p:sldId id="374" r:id="rId18"/>
    <p:sldId id="375" r:id="rId19"/>
    <p:sldId id="376" r:id="rId20"/>
    <p:sldId id="377" r:id="rId21"/>
    <p:sldId id="378" r:id="rId22"/>
    <p:sldId id="379" r:id="rId23"/>
    <p:sldId id="380" r:id="rId24"/>
    <p:sldId id="381" r:id="rId25"/>
    <p:sldId id="382" r:id="rId26"/>
    <p:sldId id="383" r:id="rId27"/>
    <p:sldId id="384" r:id="rId28"/>
    <p:sldId id="385" r:id="rId29"/>
    <p:sldId id="386" r:id="rId30"/>
    <p:sldId id="387" r:id="rId31"/>
    <p:sldId id="313" r:id="rId3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 horzBarState="maximized"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86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1323F4-D993-429C-863D-B2A9A6E9EFF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D9CE4-69B6-46B6-A790-15673869BE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E04D5F-46E8-4883-8E2B-C682311F055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056AA0-4D82-4509-B2F1-0650E739306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D85875-0236-45FD-8DD2-C33D2F98CD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A70AE7-5759-42C0-A4A7-E44E7408B7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79FFCD-49B3-44D8-932C-FFAA6EE99CA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A0328C-543D-4FB0-A2CC-EC521AC0F6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AB1A1D-D79F-44BF-BC52-9065F71978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6A80C7-5DAC-4793-A59E-D509C5262A5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73A27E-3C19-498B-B5A8-131D2C3238C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>
              <a:defRPr/>
            </a:pPr>
            <a:fld id="{3E40387C-1949-4963-AE43-0C06EBA557A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3.emf"/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4.emf"/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5.emf"/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6.emf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7.emf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8.emf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>
          <a:xfrm>
            <a:off x="685800" y="1577975"/>
            <a:ext cx="7772400" cy="1470025"/>
          </a:xfrm>
        </p:spPr>
        <p:txBody>
          <a:bodyPr/>
          <a:lstStyle/>
          <a:p>
            <a:r>
              <a:rPr lang="en-US" smtClean="0"/>
              <a:t>PDCWG</a:t>
            </a:r>
            <a:br>
              <a:rPr lang="en-US" smtClean="0"/>
            </a:br>
            <a:r>
              <a:rPr lang="en-US" smtClean="0"/>
              <a:t>Report to ROS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>
          <a:xfrm>
            <a:off x="1371600" y="4267200"/>
            <a:ext cx="6400800" cy="1752600"/>
          </a:xfrm>
        </p:spPr>
        <p:txBody>
          <a:bodyPr/>
          <a:lstStyle/>
          <a:p>
            <a:r>
              <a:rPr lang="en-US" sz="2000" smtClean="0"/>
              <a:t>David Kee Chair</a:t>
            </a:r>
          </a:p>
          <a:p>
            <a:r>
              <a:rPr lang="en-US" sz="2000" smtClean="0"/>
              <a:t>CPS Energy</a:t>
            </a:r>
          </a:p>
          <a:p>
            <a:r>
              <a:rPr lang="en-US" sz="2000" smtClean="0"/>
              <a:t>Sydney Niemeyer Vice Chair</a:t>
            </a:r>
          </a:p>
          <a:p>
            <a:r>
              <a:rPr lang="en-US" sz="2000" smtClean="0"/>
              <a:t>NRG Energy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Event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4 measurable events in March</a:t>
            </a:r>
          </a:p>
          <a:p>
            <a:r>
              <a:rPr lang="en-US" dirty="0" smtClean="0"/>
              <a:t>Reviewed 2 events</a:t>
            </a:r>
          </a:p>
          <a:p>
            <a:pPr lvl="1"/>
            <a:r>
              <a:rPr lang="en-US" dirty="0" smtClean="0"/>
              <a:t>3/7/13 @17:05 loss of 781MW </a:t>
            </a:r>
          </a:p>
          <a:p>
            <a:pPr lvl="2"/>
            <a:r>
              <a:rPr lang="en-US" dirty="0" smtClean="0"/>
              <a:t>Passed @ B &amp; B+30</a:t>
            </a:r>
          </a:p>
          <a:p>
            <a:pPr lvl="2"/>
            <a:r>
              <a:rPr lang="en-US" dirty="0" smtClean="0"/>
              <a:t>No issues noted</a:t>
            </a:r>
          </a:p>
          <a:p>
            <a:pPr lvl="1"/>
            <a:r>
              <a:rPr lang="en-US" dirty="0" smtClean="0"/>
              <a:t>3/18/13 @17:21 loss of 495MW</a:t>
            </a:r>
          </a:p>
          <a:p>
            <a:pPr lvl="2"/>
            <a:r>
              <a:rPr lang="en-US" dirty="0" smtClean="0"/>
              <a:t>Passed @ B &amp; B+30</a:t>
            </a:r>
          </a:p>
          <a:p>
            <a:pPr lvl="2"/>
            <a:r>
              <a:rPr lang="en-US" dirty="0" smtClean="0"/>
              <a:t>Wind forecast error had negative impact on event</a:t>
            </a:r>
          </a:p>
          <a:p>
            <a:pPr lvl="2"/>
            <a:r>
              <a:rPr lang="en-US" dirty="0" smtClean="0"/>
              <a:t>PRC was low during event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60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ERCOT Frequency Control Report</a:t>
            </a:r>
          </a:p>
        </p:txBody>
      </p:sp>
      <p:sp>
        <p:nvSpPr>
          <p:cNvPr id="45061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Sydney Niemeyer NRG Energy</a:t>
            </a:r>
          </a:p>
          <a:p>
            <a:r>
              <a:rPr lang="en-US" smtClean="0"/>
              <a:t>April 1, 2013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5" name="Picture 7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161925"/>
            <a:ext cx="9144000" cy="653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2053" name="TextBox 3"/>
          <p:cNvSpPr txBox="1">
            <a:spLocks noChangeArrowheads="1"/>
          </p:cNvSpPr>
          <p:nvPr/>
        </p:nvSpPr>
        <p:spPr bwMode="auto">
          <a:xfrm>
            <a:off x="3657600" y="4267200"/>
            <a:ext cx="2209800" cy="639763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200"/>
              <a:t>Very consistent performance.  4 days above 170.  No days below 156.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84" name="Picture 1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157163"/>
            <a:ext cx="9144000" cy="6543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3078" name="TextBox 10"/>
          <p:cNvSpPr txBox="1">
            <a:spLocks noChangeArrowheads="1"/>
          </p:cNvSpPr>
          <p:nvPr/>
        </p:nvSpPr>
        <p:spPr bwMode="auto">
          <a:xfrm>
            <a:off x="4343400" y="3810000"/>
            <a:ext cx="2133600" cy="457200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200"/>
              <a:t>1 day at 100%.  13 days at 98% or higher.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104" name="Picture 8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3813" y="666750"/>
            <a:ext cx="9096375" cy="5524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8" name="Picture 8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200" y="66675"/>
            <a:ext cx="9067800" cy="6715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123" name="TextBox 2"/>
          <p:cNvSpPr txBox="1">
            <a:spLocks noChangeArrowheads="1"/>
          </p:cNvSpPr>
          <p:nvPr/>
        </p:nvSpPr>
        <p:spPr bwMode="auto">
          <a:xfrm>
            <a:off x="6172200" y="228600"/>
            <a:ext cx="2286000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400"/>
              <a:t>12 Month rolling average CPS1 = 165.23</a:t>
            </a:r>
          </a:p>
        </p:txBody>
      </p:sp>
      <p:sp>
        <p:nvSpPr>
          <p:cNvPr id="5127" name="Line 7"/>
          <p:cNvSpPr>
            <a:spLocks noChangeShapeType="1"/>
          </p:cNvSpPr>
          <p:nvPr/>
        </p:nvSpPr>
        <p:spPr bwMode="auto">
          <a:xfrm>
            <a:off x="7543800" y="609600"/>
            <a:ext cx="1066800" cy="381000"/>
          </a:xfrm>
          <a:prstGeom prst="line">
            <a:avLst/>
          </a:prstGeom>
          <a:noFill/>
          <a:ln w="222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50" name="Picture 6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34950" y="463550"/>
            <a:ext cx="8674100" cy="5930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76" name="Picture 8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28575" y="220663"/>
            <a:ext cx="9201150" cy="6419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7170" name="Text Box 6"/>
          <p:cNvSpPr txBox="1">
            <a:spLocks noChangeArrowheads="1"/>
          </p:cNvSpPr>
          <p:nvPr/>
        </p:nvSpPr>
        <p:spPr bwMode="auto">
          <a:xfrm>
            <a:off x="3124200" y="914400"/>
            <a:ext cx="25908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7175" name="TextBox 10"/>
          <p:cNvSpPr txBox="1">
            <a:spLocks noChangeArrowheads="1"/>
          </p:cNvSpPr>
          <p:nvPr/>
        </p:nvSpPr>
        <p:spPr bwMode="auto">
          <a:xfrm>
            <a:off x="4724400" y="1371600"/>
            <a:ext cx="2362200" cy="457200"/>
          </a:xfrm>
          <a:prstGeom prst="rect">
            <a:avLst/>
          </a:prstGeom>
          <a:solidFill>
            <a:schemeClr val="accent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200"/>
              <a:t>Another month (second) with no days’ RMS1 above 20 mHz.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7" name="Picture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38100" y="354013"/>
            <a:ext cx="9220200" cy="6153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21" name="Picture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42863" y="349250"/>
            <a:ext cx="9229726" cy="6162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March Meeting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077200" cy="5105400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Met Mar 28, 2013</a:t>
            </a:r>
          </a:p>
          <a:p>
            <a:r>
              <a:rPr lang="en-US" dirty="0" smtClean="0"/>
              <a:t>23 members representing 15 companies as well as ERCOT &amp; TRE.</a:t>
            </a:r>
          </a:p>
          <a:p>
            <a:r>
              <a:rPr lang="en-US" dirty="0" smtClean="0"/>
              <a:t>System oscillations</a:t>
            </a:r>
          </a:p>
          <a:p>
            <a:r>
              <a:rPr lang="en-US" dirty="0" smtClean="0"/>
              <a:t>NPRR 524</a:t>
            </a:r>
          </a:p>
          <a:p>
            <a:r>
              <a:rPr lang="en-US" dirty="0" smtClean="0"/>
              <a:t>NPRR 527</a:t>
            </a:r>
          </a:p>
          <a:p>
            <a:r>
              <a:rPr lang="en-US" dirty="0" smtClean="0"/>
              <a:t>SCR 773</a:t>
            </a:r>
          </a:p>
          <a:p>
            <a:r>
              <a:rPr lang="en-US" dirty="0" smtClean="0"/>
              <a:t>EPG report review</a:t>
            </a:r>
          </a:p>
          <a:p>
            <a:r>
              <a:rPr lang="en-US" dirty="0" smtClean="0"/>
              <a:t>Sympathetic trip discussion</a:t>
            </a:r>
          </a:p>
          <a:p>
            <a:r>
              <a:rPr lang="en-US" dirty="0" smtClean="0"/>
              <a:t>Event reviews</a:t>
            </a:r>
          </a:p>
          <a:p>
            <a:r>
              <a:rPr lang="en-US" dirty="0" smtClean="0"/>
              <a:t>System Frequency review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45" name="Picture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38100" y="14288"/>
            <a:ext cx="9220200" cy="6829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69" name="Picture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33350" y="295275"/>
            <a:ext cx="8877300" cy="626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Time Error and TEC</a:t>
            </a:r>
          </a:p>
        </p:txBody>
      </p:sp>
      <p:sp>
        <p:nvSpPr>
          <p:cNvPr id="1638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Monitored daily time error change to observe any changes in pattern.</a:t>
            </a:r>
          </a:p>
          <a:p>
            <a:pPr lvl="1"/>
            <a:r>
              <a:rPr lang="en-US" sz="2400" smtClean="0"/>
              <a:t>ERCOT has averaged about 10 TECs each month in 2012, always for slow Time Error.  Average of about   -1.000 second per day time accumulation.</a:t>
            </a:r>
          </a:p>
          <a:p>
            <a:r>
              <a:rPr lang="en-US" smtClean="0"/>
              <a:t>March had 5 TECs.  (all slow)</a:t>
            </a:r>
          </a:p>
          <a:p>
            <a:pPr lvl="1"/>
            <a:r>
              <a:rPr lang="en-US" sz="2400" smtClean="0"/>
              <a:t>This is an average of one TEC every 6.20 days or an average of -0.424 seconds per day lost.</a:t>
            </a:r>
          </a:p>
          <a:p>
            <a:pPr lvl="1"/>
            <a:r>
              <a:rPr lang="en-US" sz="2400" smtClean="0"/>
              <a:t>TECs occurred on Mar 7 and 8, 15 and 16, 18, 20 and 21, 27.</a:t>
            </a:r>
            <a:endParaRPr lang="en-US" smtClean="0"/>
          </a:p>
          <a:p>
            <a:pPr lvl="1">
              <a:buFontTx/>
              <a:buNone/>
            </a:pPr>
            <a:endParaRPr lang="en-US" smtClean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0181" name="Picture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191000" y="228600"/>
            <a:ext cx="4502150" cy="6291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0182" name="Text Box 6"/>
          <p:cNvSpPr txBox="1">
            <a:spLocks noChangeArrowheads="1"/>
          </p:cNvSpPr>
          <p:nvPr/>
        </p:nvSpPr>
        <p:spPr bwMode="auto">
          <a:xfrm>
            <a:off x="381000" y="381000"/>
            <a:ext cx="2971800" cy="1554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3200"/>
              <a:t>March Daily Time Error Change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0"/>
          <p:cNvGrpSpPr>
            <a:grpSpLocks/>
          </p:cNvGrpSpPr>
          <p:nvPr/>
        </p:nvGrpSpPr>
        <p:grpSpPr bwMode="auto">
          <a:xfrm>
            <a:off x="685800" y="2057400"/>
            <a:ext cx="7543800" cy="3200400"/>
            <a:chOff x="1056" y="1344"/>
            <a:chExt cx="3641" cy="1392"/>
          </a:xfrm>
        </p:grpSpPr>
        <p:pic>
          <p:nvPicPr>
            <p:cNvPr id="37896" name="Picture 8"/>
            <p:cNvPicPr>
              <a:picLocks noChangeAspect="1" noChangeArrowheads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1056" y="1536"/>
              <a:ext cx="3641" cy="12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</p:pic>
        <p:pic>
          <p:nvPicPr>
            <p:cNvPr id="37897" name="Picture 9"/>
            <p:cNvPicPr>
              <a:picLocks noChangeAspect="1" noChangeArrowheads="1"/>
            </p:cNvPicPr>
            <p:nvPr/>
          </p:nvPicPr>
          <p:blipFill>
            <a:blip r:embed="rId3" cstate="print"/>
            <a:srcRect/>
            <a:stretch>
              <a:fillRect/>
            </a:stretch>
          </p:blipFill>
          <p:spPr bwMode="auto">
            <a:xfrm>
              <a:off x="1056" y="1344"/>
              <a:ext cx="3641" cy="20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</p:pic>
      </p:grpSp>
      <p:sp>
        <p:nvSpPr>
          <p:cNvPr id="37899" name="Text Box 11"/>
          <p:cNvSpPr txBox="1">
            <a:spLocks noChangeArrowheads="1"/>
          </p:cNvSpPr>
          <p:nvPr/>
        </p:nvSpPr>
        <p:spPr bwMode="auto">
          <a:xfrm>
            <a:off x="1371600" y="685800"/>
            <a:ext cx="624840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3600"/>
              <a:t>ERCOT TEC History - 2013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8130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57175" y="463550"/>
            <a:ext cx="8629650" cy="593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915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47650" y="563563"/>
            <a:ext cx="8648700" cy="5734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485" name="Picture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7625" y="309563"/>
            <a:ext cx="9048750" cy="6238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509" name="Picture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2863" y="304800"/>
            <a:ext cx="9058275" cy="624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2533" name="Picture 5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8100" y="300038"/>
            <a:ext cx="9067800" cy="625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System Oscillations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Members reported system oscillations in Houston area</a:t>
            </a:r>
          </a:p>
          <a:p>
            <a:r>
              <a:rPr lang="en-US" dirty="0" smtClean="0"/>
              <a:t>Risk is generator damage</a:t>
            </a:r>
          </a:p>
          <a:p>
            <a:r>
              <a:rPr lang="en-US" dirty="0" smtClean="0"/>
              <a:t>PMU data is desired</a:t>
            </a:r>
          </a:p>
          <a:p>
            <a:r>
              <a:rPr lang="en-US" b="1" u="sng" dirty="0" smtClean="0"/>
              <a:t>Request of ROS</a:t>
            </a:r>
            <a:r>
              <a:rPr lang="en-US" dirty="0" smtClean="0"/>
              <a:t>:</a:t>
            </a:r>
          </a:p>
          <a:p>
            <a:pPr lvl="1"/>
            <a:r>
              <a:rPr lang="en-US" dirty="0" smtClean="0"/>
              <a:t>Evaluate the need for PMU data &amp; system study</a:t>
            </a:r>
          </a:p>
          <a:p>
            <a:pPr lvl="1"/>
            <a:r>
              <a:rPr lang="en-US" dirty="0" smtClean="0"/>
              <a:t>Recommend ERCOT lead and coordinate PSS tuning &amp; system oscillation RCA’s</a:t>
            </a:r>
          </a:p>
          <a:p>
            <a:pPr lvl="1"/>
            <a:r>
              <a:rPr lang="en-US" dirty="0" smtClean="0"/>
              <a:t>PDCWG members are available to provide input in to the issues that are being experienced</a:t>
            </a:r>
            <a:endParaRPr 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Focus for 2013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447800"/>
            <a:ext cx="8229600" cy="4953000"/>
          </a:xfrm>
        </p:spPr>
        <p:txBody>
          <a:bodyPr>
            <a:normAutofit fontScale="62500" lnSpcReduction="20000"/>
          </a:bodyPr>
          <a:lstStyle/>
          <a:p>
            <a:pPr lvl="0"/>
            <a:r>
              <a:rPr lang="en-US" dirty="0" smtClean="0"/>
              <a:t>Formal &amp; documented review/report of frequency responsiveness for Power Augmentation on Combined Cycle Resources (train not individual unit)</a:t>
            </a:r>
          </a:p>
          <a:p>
            <a:pPr lvl="0"/>
            <a:r>
              <a:rPr lang="en-US" dirty="0" smtClean="0"/>
              <a:t>Review regulation/GTBD deployment effectiveness</a:t>
            </a:r>
          </a:p>
          <a:p>
            <a:pPr lvl="0"/>
            <a:r>
              <a:rPr lang="en-US" dirty="0" smtClean="0"/>
              <a:t>Study the impact of HSL/</a:t>
            </a:r>
            <a:r>
              <a:rPr lang="en-US" dirty="0" err="1" smtClean="0"/>
              <a:t>basepoint</a:t>
            </a:r>
            <a:r>
              <a:rPr lang="en-US" dirty="0" smtClean="0"/>
              <a:t>/generation deviation on compliance and reliability</a:t>
            </a:r>
          </a:p>
          <a:p>
            <a:pPr lvl="0"/>
            <a:r>
              <a:rPr lang="en-US" dirty="0" smtClean="0"/>
              <a:t>Responsive Reserve requirements, qualification vs. compliance. (10min </a:t>
            </a:r>
            <a:r>
              <a:rPr lang="en-US" dirty="0" err="1" smtClean="0"/>
              <a:t>vs</a:t>
            </a:r>
            <a:r>
              <a:rPr lang="en-US" dirty="0" smtClean="0"/>
              <a:t> 16 second)</a:t>
            </a:r>
          </a:p>
          <a:p>
            <a:pPr lvl="0"/>
            <a:r>
              <a:rPr lang="en-US" dirty="0" smtClean="0"/>
              <a:t>Standardized/consistent metrics for PFR analysis (BAL001-TRE).</a:t>
            </a:r>
            <a:r>
              <a:rPr lang="en-US" sz="2400" dirty="0" smtClean="0"/>
              <a:t> </a:t>
            </a:r>
            <a:endParaRPr lang="en-US" dirty="0" smtClean="0"/>
          </a:p>
          <a:p>
            <a:pPr lvl="0"/>
            <a:r>
              <a:rPr lang="en-US" dirty="0" smtClean="0"/>
              <a:t>Standardized/reasonable expectations for extreme events (2750MW or larger lost) – driven by NERC.</a:t>
            </a:r>
          </a:p>
          <a:p>
            <a:pPr lvl="0"/>
            <a:r>
              <a:rPr lang="en-US" dirty="0" smtClean="0"/>
              <a:t>No performance required for nonpayment (freq. </a:t>
            </a:r>
            <a:r>
              <a:rPr lang="en-US" dirty="0" err="1" smtClean="0"/>
              <a:t>resp</a:t>
            </a:r>
            <a:r>
              <a:rPr lang="en-US" dirty="0" smtClean="0"/>
              <a:t> AS)</a:t>
            </a:r>
          </a:p>
          <a:p>
            <a:pPr lvl="0"/>
            <a:r>
              <a:rPr lang="en-US" dirty="0" smtClean="0"/>
              <a:t>ERS impact review with appropriate ERCOT group.  Target Q1-2014</a:t>
            </a:r>
          </a:p>
          <a:p>
            <a:pPr lvl="0"/>
            <a:r>
              <a:rPr lang="en-US" dirty="0" smtClean="0"/>
              <a:t>PMU data understanding of implications</a:t>
            </a:r>
          </a:p>
          <a:p>
            <a:pPr lvl="0"/>
            <a:r>
              <a:rPr lang="en-US" dirty="0" smtClean="0"/>
              <a:t>Pilot of fast frequency response – characterize &amp; create evaluation process.</a:t>
            </a:r>
          </a:p>
          <a:p>
            <a:r>
              <a:rPr lang="en-US" dirty="0" smtClean="0"/>
              <a:t>Work on realistic measurement of combined cycles</a:t>
            </a:r>
            <a:endParaRPr lang="en-US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Box 2"/>
          <p:cNvSpPr txBox="1">
            <a:spLocks noChangeArrowheads="1"/>
          </p:cNvSpPr>
          <p:nvPr/>
        </p:nvSpPr>
        <p:spPr bwMode="auto">
          <a:xfrm>
            <a:off x="1295400" y="2895600"/>
            <a:ext cx="64770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4000"/>
              <a:t>Questions?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NPRR 524 Resource Limits in Providing Ancillary Service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b="1" u="sng" dirty="0" smtClean="0"/>
              <a:t>The PDCWG has consistently affirmed that capacity from generators providing RRS must be frequency responsive</a:t>
            </a:r>
          </a:p>
          <a:p>
            <a:r>
              <a:rPr lang="en-US" dirty="0" smtClean="0"/>
              <a:t>If carrying RRS, the resource will not be dispatched to its HRL or the HSL</a:t>
            </a:r>
          </a:p>
          <a:p>
            <a:r>
              <a:rPr lang="en-US" dirty="0" smtClean="0"/>
              <a:t>ERCOT comments strike most of the proposed language, but defined term “Frequency Responsive”</a:t>
            </a:r>
          </a:p>
          <a:p>
            <a:pPr lvl="1"/>
            <a:r>
              <a:rPr lang="en-US" dirty="0" smtClean="0"/>
              <a:t>Separate NPRR should be submitted</a:t>
            </a:r>
          </a:p>
          <a:p>
            <a:r>
              <a:rPr lang="en-US" dirty="0" smtClean="0"/>
              <a:t>If there is power augmentation that is frequency responsive, qualification testing is recommended to validate frequency responsiveness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3600" dirty="0" smtClean="0"/>
              <a:t>NPRR 524 - vote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Options for ROS consideration</a:t>
            </a:r>
          </a:p>
          <a:p>
            <a:pPr lvl="1"/>
            <a:r>
              <a:rPr lang="en-US" dirty="0" smtClean="0"/>
              <a:t>Reject NPRR 524</a:t>
            </a:r>
          </a:p>
          <a:p>
            <a:pPr lvl="1"/>
            <a:r>
              <a:rPr lang="en-US" dirty="0" smtClean="0"/>
              <a:t>Endorse the ERCOT comments to NPRR 524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3600" dirty="0" smtClean="0"/>
              <a:t>NPRR 527 Required Combined Cycle Telemetry for Operational Awareness and PDCWG Analysis</a:t>
            </a:r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NPRR proposes to add individual HSLs of combined cycle generators (each CT &amp; ST of a configuration)</a:t>
            </a:r>
          </a:p>
          <a:p>
            <a:r>
              <a:rPr lang="en-US" dirty="0" smtClean="0"/>
              <a:t>PDCWG recommended telemetering only the non-frequency responsive capacity</a:t>
            </a:r>
          </a:p>
          <a:p>
            <a:r>
              <a:rPr lang="en-US" dirty="0" smtClean="0"/>
              <a:t>ERCOT will work to incorporate feedback and provide comments</a:t>
            </a:r>
          </a:p>
          <a:p>
            <a:r>
              <a:rPr lang="en-US" dirty="0" smtClean="0"/>
              <a:t>Recommend “Tabling NPRR 527 to allow ERCOT time to incorporate PDCWG feedback and submit comments” (vote)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SCR 773 update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Target to be in production by end of April</a:t>
            </a:r>
          </a:p>
          <a:p>
            <a:r>
              <a:rPr lang="en-US" dirty="0" smtClean="0"/>
              <a:t>All configurable factors will be tested prior to implementation in production</a:t>
            </a:r>
          </a:p>
          <a:p>
            <a:r>
              <a:rPr lang="en-US" dirty="0" smtClean="0"/>
              <a:t>K-factor will use average regulation of last 3-5 minutes (estimate)</a:t>
            </a:r>
          </a:p>
          <a:p>
            <a:r>
              <a:rPr lang="en-US" dirty="0" smtClean="0"/>
              <a:t>SCED Oscillations are risk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EPG Report Highlights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CPS1 – ERCOT showing an upward trend</a:t>
            </a:r>
          </a:p>
          <a:p>
            <a:r>
              <a:rPr lang="en-US" dirty="0" smtClean="0"/>
              <a:t>CPS2 – ERCOT only interconnection to meet the CPS2 performance threshold with a gradual upward trend</a:t>
            </a:r>
          </a:p>
          <a:p>
            <a:r>
              <a:rPr lang="en-US" dirty="0" smtClean="0"/>
              <a:t>Epsilon – ERCOT showing a downward trend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Sympathetic Trips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Result of Arizona outage</a:t>
            </a:r>
          </a:p>
          <a:p>
            <a:r>
              <a:rPr lang="en-US" dirty="0" smtClean="0"/>
              <a:t>New process being brainstormed</a:t>
            </a:r>
          </a:p>
          <a:p>
            <a:r>
              <a:rPr lang="en-US" dirty="0" smtClean="0"/>
              <a:t>Reliability risk when sympathetic trips result in a total loss greater than the largest single contingency</a:t>
            </a:r>
          </a:p>
          <a:p>
            <a:r>
              <a:rPr lang="en-US" dirty="0" smtClean="0"/>
              <a:t>Defining a sympathetic trip</a:t>
            </a:r>
          </a:p>
          <a:p>
            <a:pPr lvl="1"/>
            <a:r>
              <a:rPr lang="en-US" dirty="0" smtClean="0"/>
              <a:t>Desire to understand the process</a:t>
            </a:r>
          </a:p>
          <a:p>
            <a:pPr lvl="1"/>
            <a:r>
              <a:rPr lang="en-US" dirty="0" smtClean="0"/>
              <a:t>What is normal</a:t>
            </a:r>
          </a:p>
          <a:p>
            <a:pPr lvl="1"/>
            <a:r>
              <a:rPr lang="en-US" dirty="0" smtClean="0"/>
              <a:t>What triggers plant review when a generator trips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1894</TotalTime>
  <Words>723</Words>
  <Application>Microsoft Office PowerPoint</Application>
  <PresentationFormat>On-screen Show (4:3)</PresentationFormat>
  <Paragraphs>94</Paragraphs>
  <Slides>31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Default Design</vt:lpstr>
      <vt:lpstr>PDCWG Report to ROS</vt:lpstr>
      <vt:lpstr>March Meeting</vt:lpstr>
      <vt:lpstr>System Oscillations</vt:lpstr>
      <vt:lpstr>NPRR 524 Resource Limits in Providing Ancillary Service</vt:lpstr>
      <vt:lpstr>NPRR 524 - vote</vt:lpstr>
      <vt:lpstr>NPRR 527 Required Combined Cycle Telemetry for Operational Awareness and PDCWG Analysis</vt:lpstr>
      <vt:lpstr>SCR 773 update</vt:lpstr>
      <vt:lpstr>EPG Report Highlights</vt:lpstr>
      <vt:lpstr>Sympathetic Trips</vt:lpstr>
      <vt:lpstr>Event Review</vt:lpstr>
      <vt:lpstr>ERCOT Frequency Control Report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Time Error and TEC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Focus for 2013</vt:lpstr>
      <vt:lpstr>Slide 31</vt:lpstr>
    </vt:vector>
  </TitlesOfParts>
  <Company>NRG ENERGY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PDCWG</dc:creator>
  <cp:lastModifiedBy>David Kee</cp:lastModifiedBy>
  <cp:revision>165</cp:revision>
  <dcterms:created xsi:type="dcterms:W3CDTF">2012-02-27T21:51:50Z</dcterms:created>
  <dcterms:modified xsi:type="dcterms:W3CDTF">2013-04-04T20:47:04Z</dcterms:modified>
</cp:coreProperties>
</file>

<file path=docProps/thumbnail.jpeg>
</file>