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335" r:id="rId3"/>
    <p:sldId id="271" r:id="rId4"/>
    <p:sldId id="343" r:id="rId5"/>
    <p:sldId id="292" r:id="rId6"/>
    <p:sldId id="338" r:id="rId7"/>
    <p:sldId id="340" r:id="rId8"/>
    <p:sldId id="342" r:id="rId9"/>
    <p:sldId id="31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323F4-D993-429C-863D-B2A9A6E9E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D9CE4-69B6-46B6-A790-15673869B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4D5F-46E8-4883-8E2B-C682311F0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56AA0-4D82-4509-B2F1-0650E73930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85875-0236-45FD-8DD2-C33D2F98C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70AE7-5759-42C0-A4A7-E44E7408B7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9FFCD-49B3-44D8-932C-FFAA6EE99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0328C-543D-4FB0-A2CC-EC521AC0F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B1A1D-D79F-44BF-BC52-9065F7197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A80C7-5DAC-4793-A59E-D509C5262A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3A27E-3C19-498B-B5A8-131D2C3238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E40387C-1949-4963-AE43-0C06EBA55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smtClean="0"/>
              <a:t>PDCWG</a:t>
            </a:r>
            <a:br>
              <a:rPr lang="en-US" smtClean="0"/>
            </a:br>
            <a:r>
              <a:rPr lang="en-US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smtClean="0"/>
              <a:t>David Kee Chair</a:t>
            </a:r>
          </a:p>
          <a:p>
            <a:r>
              <a:rPr lang="en-US" sz="2000" smtClean="0"/>
              <a:t>CPS Energy</a:t>
            </a:r>
          </a:p>
          <a:p>
            <a:r>
              <a:rPr lang="en-US" sz="2000" smtClean="0"/>
              <a:t>Sydney Niemeyer Vice Chair</a:t>
            </a:r>
          </a:p>
          <a:p>
            <a:r>
              <a:rPr lang="en-US" sz="2000" smtClean="0"/>
              <a:t>NRG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Alternate solution to NPRR 429</a:t>
            </a:r>
          </a:p>
          <a:p>
            <a:r>
              <a:rPr lang="en-US" dirty="0" smtClean="0"/>
              <a:t>Regulation bias update (NPRR 486)</a:t>
            </a:r>
          </a:p>
          <a:p>
            <a:r>
              <a:rPr lang="en-US" dirty="0" smtClean="0"/>
              <a:t>SCR 773</a:t>
            </a:r>
          </a:p>
          <a:p>
            <a:r>
              <a:rPr lang="en-US" dirty="0" smtClean="0"/>
              <a:t>Event reviews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February Meeting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Met Feb 28, 2013</a:t>
            </a:r>
          </a:p>
          <a:p>
            <a:r>
              <a:rPr lang="en-US" dirty="0" smtClean="0"/>
              <a:t>17 members representing 13 companies as well as ERCOT &amp; TRE.</a:t>
            </a:r>
          </a:p>
          <a:p>
            <a:r>
              <a:rPr lang="en-US" dirty="0" smtClean="0"/>
              <a:t>Frequency responsiveness for Power Augmentation on Combined Cycle Resources related to NPRR 429</a:t>
            </a:r>
          </a:p>
          <a:p>
            <a:r>
              <a:rPr lang="en-US" dirty="0" smtClean="0"/>
              <a:t>HSL/base point/generation deviation related to NPRR 486</a:t>
            </a:r>
          </a:p>
          <a:p>
            <a:r>
              <a:rPr lang="en-US" dirty="0" smtClean="0"/>
              <a:t>Event review</a:t>
            </a:r>
          </a:p>
          <a:p>
            <a:r>
              <a:rPr lang="en-US" dirty="0" smtClean="0"/>
              <a:t>Next meeting Mar 28, 2013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Frequency Responsiveness for Power Augmentation on Combined Cycle Resources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In response to a WMS request, the PDCWG reviewed NPRR 429 and could neither oppose or endorse the NPRR at this time</a:t>
            </a:r>
          </a:p>
          <a:p>
            <a:pPr lvl="1"/>
            <a:r>
              <a:rPr lang="en-US" dirty="0" smtClean="0"/>
              <a:t>The PDCWG will remove this NPRR from its </a:t>
            </a:r>
            <a:r>
              <a:rPr lang="en-US" dirty="0" smtClean="0"/>
              <a:t>agenda</a:t>
            </a:r>
            <a:r>
              <a:rPr lang="en-US" dirty="0" smtClean="0"/>
              <a:t> </a:t>
            </a:r>
            <a:r>
              <a:rPr lang="en-US" dirty="0" smtClean="0"/>
              <a:t>but will reconsider at </a:t>
            </a:r>
            <a:r>
              <a:rPr lang="en-US" smtClean="0"/>
              <a:t>the request of ROS.</a:t>
            </a:r>
            <a:r>
              <a:rPr lang="en-US" smtClean="0"/>
              <a:t> </a:t>
            </a:r>
            <a:endParaRPr lang="en-US" dirty="0" smtClean="0"/>
          </a:p>
          <a:p>
            <a:r>
              <a:rPr lang="en-US" dirty="0" smtClean="0"/>
              <a:t>The PDCWG supports the goal to allow Resources to operate in a range that allows for the proper deployment of the ancillary service capacity that is being reserved</a:t>
            </a:r>
          </a:p>
          <a:p>
            <a:pPr lvl="1"/>
            <a:r>
              <a:rPr lang="en-US" dirty="0" smtClean="0"/>
              <a:t>ERCOT is drafting NPRR language that may resolve some of the issues that NPRR 429 seeks to correct</a:t>
            </a:r>
          </a:p>
          <a:p>
            <a:pPr lvl="1"/>
            <a:r>
              <a:rPr lang="en-US" dirty="0" smtClean="0"/>
              <a:t>ERCOT to submit for the March PRS meeting</a:t>
            </a:r>
          </a:p>
          <a:p>
            <a:r>
              <a:rPr lang="en-US" dirty="0" smtClean="0"/>
              <a:t>The PDCWG is currently working to resolve some of the issues that define the performance requirements of RRS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HSL/</a:t>
            </a:r>
            <a:r>
              <a:rPr lang="en-US" sz="3600" dirty="0" err="1" smtClean="0"/>
              <a:t>basepoint</a:t>
            </a:r>
            <a:r>
              <a:rPr lang="en-US" sz="3600" dirty="0" smtClean="0"/>
              <a:t>/generation deviation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Generation deviation has been identified as one of the reasons for the regulation bias offset related to (NPRR 486)</a:t>
            </a:r>
          </a:p>
          <a:p>
            <a:pPr lvl="1"/>
            <a:r>
              <a:rPr lang="en-US" dirty="0" smtClean="0"/>
              <a:t>Driven by HSL errors, not following energy deployments (</a:t>
            </a:r>
            <a:r>
              <a:rPr lang="en-US" dirty="0" err="1" smtClean="0"/>
              <a:t>basepoints</a:t>
            </a:r>
            <a:r>
              <a:rPr lang="en-US" dirty="0" smtClean="0"/>
              <a:t>, regulation)</a:t>
            </a:r>
          </a:p>
          <a:p>
            <a:r>
              <a:rPr lang="en-US" dirty="0" smtClean="0"/>
              <a:t>ERCOT LFC system is periodically being tuned</a:t>
            </a:r>
          </a:p>
          <a:p>
            <a:r>
              <a:rPr lang="en-US" dirty="0" smtClean="0"/>
              <a:t>PDCWG action to review performance of each members generators and look for issues.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01-15-2013 10:04 – Loss of 740MW</a:t>
            </a:r>
          </a:p>
          <a:p>
            <a:pPr lvl="1"/>
            <a:r>
              <a:rPr lang="en-US" dirty="0" smtClean="0"/>
              <a:t>Passed B-point, Failed B+30 point</a:t>
            </a:r>
          </a:p>
          <a:p>
            <a:pPr lvl="1"/>
            <a:r>
              <a:rPr lang="en-US" dirty="0" smtClean="0"/>
              <a:t>Regulation fully deployed at time of event</a:t>
            </a:r>
          </a:p>
          <a:p>
            <a:pPr lvl="1"/>
            <a:r>
              <a:rPr lang="en-US" dirty="0" smtClean="0"/>
              <a:t>Few generators squelched</a:t>
            </a:r>
          </a:p>
          <a:p>
            <a:pPr lvl="1"/>
            <a:r>
              <a:rPr lang="en-US" dirty="0" smtClean="0"/>
              <a:t>Few generators were non performers</a:t>
            </a:r>
          </a:p>
          <a:p>
            <a:pPr lvl="1"/>
            <a:r>
              <a:rPr lang="en-US" dirty="0" smtClean="0"/>
              <a:t>Few generators were slow to respond</a:t>
            </a:r>
          </a:p>
          <a:p>
            <a:pPr lvl="1"/>
            <a:r>
              <a:rPr lang="en-US" dirty="0" smtClean="0"/>
              <a:t>Sympathetic trip was identified as main driver for the B+30 failure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01-31-2013 04:52</a:t>
            </a:r>
          </a:p>
          <a:p>
            <a:r>
              <a:rPr lang="en-US" dirty="0" smtClean="0"/>
              <a:t>High frequency event</a:t>
            </a:r>
          </a:p>
          <a:p>
            <a:pPr lvl="1"/>
            <a:r>
              <a:rPr lang="en-US" dirty="0" smtClean="0"/>
              <a:t>DC tie ramp occurred during event</a:t>
            </a:r>
          </a:p>
          <a:p>
            <a:pPr lvl="1"/>
            <a:r>
              <a:rPr lang="en-US" dirty="0" smtClean="0"/>
              <a:t>Fully deployed down regulation</a:t>
            </a:r>
          </a:p>
          <a:p>
            <a:pPr lvl="1"/>
            <a:r>
              <a:rPr lang="en-US" dirty="0" smtClean="0"/>
              <a:t>Wind did respond to high frequency</a:t>
            </a:r>
          </a:p>
          <a:p>
            <a:pPr lvl="1"/>
            <a:r>
              <a:rPr lang="en-US" dirty="0" smtClean="0"/>
              <a:t>Some </a:t>
            </a:r>
            <a:r>
              <a:rPr lang="en-US" dirty="0" err="1" smtClean="0"/>
              <a:t>basepoints</a:t>
            </a:r>
            <a:r>
              <a:rPr lang="en-US" dirty="0" smtClean="0"/>
              <a:t> were noted to increase while frequency was high.</a:t>
            </a:r>
          </a:p>
          <a:p>
            <a:pPr lvl="2"/>
            <a:r>
              <a:rPr lang="en-US" dirty="0" smtClean="0"/>
              <a:t>ERCOT to evaluate this issue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for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95300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dirty="0" smtClean="0"/>
              <a:t>Formal &amp; documented review/report of frequency responsiveness for Power Augmentation on Combined Cycle Resources (train not individual unit)</a:t>
            </a:r>
          </a:p>
          <a:p>
            <a:pPr lvl="0"/>
            <a:r>
              <a:rPr lang="en-US" dirty="0" smtClean="0"/>
              <a:t>Review regulation/GTBD deployment effectiveness</a:t>
            </a:r>
          </a:p>
          <a:p>
            <a:pPr lvl="0"/>
            <a:r>
              <a:rPr lang="en-US" dirty="0" smtClean="0"/>
              <a:t>Study the impact of HSL/</a:t>
            </a:r>
            <a:r>
              <a:rPr lang="en-US" dirty="0" err="1" smtClean="0"/>
              <a:t>basepoint</a:t>
            </a:r>
            <a:r>
              <a:rPr lang="en-US" dirty="0" smtClean="0"/>
              <a:t>/generation deviation on compliance and reliability</a:t>
            </a:r>
          </a:p>
          <a:p>
            <a:pPr lvl="0"/>
            <a:r>
              <a:rPr lang="en-US" dirty="0" smtClean="0"/>
              <a:t>Responsive Reserve requirements, qualification vs. compliance. (10min </a:t>
            </a:r>
            <a:r>
              <a:rPr lang="en-US" dirty="0" err="1" smtClean="0"/>
              <a:t>vs</a:t>
            </a:r>
            <a:r>
              <a:rPr lang="en-US" dirty="0" smtClean="0"/>
              <a:t> 16 second)</a:t>
            </a:r>
          </a:p>
          <a:p>
            <a:pPr lvl="0"/>
            <a:r>
              <a:rPr lang="en-US" dirty="0" smtClean="0"/>
              <a:t>Standardized/consistent metrics for PFR analysis (BAL001-TRE).</a:t>
            </a:r>
            <a:r>
              <a:rPr lang="en-US" sz="2400" dirty="0" smtClean="0"/>
              <a:t> </a:t>
            </a:r>
            <a:endParaRPr lang="en-US" dirty="0" smtClean="0"/>
          </a:p>
          <a:p>
            <a:pPr lvl="0"/>
            <a:r>
              <a:rPr lang="en-US" dirty="0" smtClean="0"/>
              <a:t>Standardized/reasonable expectations for extreme events (2750MW or larger lost) – driven by NERC.</a:t>
            </a:r>
          </a:p>
          <a:p>
            <a:pPr lvl="0"/>
            <a:r>
              <a:rPr lang="en-US" dirty="0" smtClean="0"/>
              <a:t>No performance required for nonpayment (freq. </a:t>
            </a:r>
            <a:r>
              <a:rPr lang="en-US" dirty="0" err="1" smtClean="0"/>
              <a:t>resp</a:t>
            </a:r>
            <a:r>
              <a:rPr lang="en-US" dirty="0" smtClean="0"/>
              <a:t> AS)</a:t>
            </a:r>
          </a:p>
          <a:p>
            <a:pPr lvl="0"/>
            <a:r>
              <a:rPr lang="en-US" dirty="0" smtClean="0"/>
              <a:t>ERS impact review with appropriate ERCOT group.  Target Q1-2014</a:t>
            </a:r>
          </a:p>
          <a:p>
            <a:pPr lvl="0"/>
            <a:r>
              <a:rPr lang="en-US" dirty="0" smtClean="0"/>
              <a:t>PMU data understanding of implications</a:t>
            </a:r>
          </a:p>
          <a:p>
            <a:pPr lvl="0"/>
            <a:r>
              <a:rPr lang="en-US" dirty="0" smtClean="0"/>
              <a:t>Pilot of fast frequency response – characterize &amp; create evaluation process.</a:t>
            </a:r>
          </a:p>
          <a:p>
            <a:r>
              <a:rPr lang="en-US" dirty="0" smtClean="0"/>
              <a:t>Work on realistic measurement of combined cycles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295400" y="2895600"/>
            <a:ext cx="647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/>
              <a:t>Questions?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1678</TotalTime>
  <Words>464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PDCWG Report to ROS</vt:lpstr>
      <vt:lpstr>Summary</vt:lpstr>
      <vt:lpstr>February Meeting</vt:lpstr>
      <vt:lpstr>Frequency Responsiveness for Power Augmentation on Combined Cycle Resources</vt:lpstr>
      <vt:lpstr>HSL/basepoint/generation deviation</vt:lpstr>
      <vt:lpstr>Event Review</vt:lpstr>
      <vt:lpstr>Event Review</vt:lpstr>
      <vt:lpstr>Focus for 2013</vt:lpstr>
      <vt:lpstr>Slide 9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PDCWG</dc:creator>
  <cp:lastModifiedBy>David Kee</cp:lastModifiedBy>
  <cp:revision>135</cp:revision>
  <dcterms:created xsi:type="dcterms:W3CDTF">2012-02-27T21:51:50Z</dcterms:created>
  <dcterms:modified xsi:type="dcterms:W3CDTF">2013-03-08T15:41:47Z</dcterms:modified>
</cp:coreProperties>
</file>