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72" r:id="rId2"/>
    <p:sldId id="302" r:id="rId3"/>
    <p:sldId id="438" r:id="rId4"/>
    <p:sldId id="437" r:id="rId5"/>
    <p:sldId id="442" r:id="rId6"/>
    <p:sldId id="445" r:id="rId7"/>
    <p:sldId id="446" r:id="rId8"/>
    <p:sldId id="444" r:id="rId9"/>
    <p:sldId id="406" r:id="rId10"/>
    <p:sldId id="395" r:id="rId11"/>
    <p:sldId id="397" r:id="rId12"/>
    <p:sldId id="398" r:id="rId13"/>
    <p:sldId id="399" r:id="rId14"/>
    <p:sldId id="430" r:id="rId15"/>
    <p:sldId id="431" r:id="rId16"/>
    <p:sldId id="432" r:id="rId17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9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pr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March 21,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3/15/2013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742950"/>
            <a:ext cx="8751887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3/15/2013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752475"/>
            <a:ext cx="8751887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3/15/2013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752475"/>
            <a:ext cx="8742363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3/15/2013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762000"/>
            <a:ext cx="874236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3/15/2013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752475"/>
            <a:ext cx="8761413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3/15/2013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762000"/>
            <a:ext cx="874236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3/15/2013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742950"/>
            <a:ext cx="8751887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820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3-5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 and 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Project Spending Update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62865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Prioritization Action Items	</a:t>
            </a:r>
            <a:r>
              <a:rPr lang="en-US" sz="1600" dirty="0" smtClean="0"/>
              <a:t>p. 6-8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Guiding Principles Document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Review of ERCOT-Sponsored Projects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Major Project Timelines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Planned Revision Requests Starts </a:t>
            </a:r>
            <a:r>
              <a:rPr lang="en-US" sz="1600" dirty="0"/>
              <a:t>– </a:t>
            </a:r>
            <a:r>
              <a:rPr lang="en-US" sz="1600" dirty="0" smtClean="0"/>
              <a:t>2013</a:t>
            </a:r>
            <a:endParaRPr lang="en-US" sz="16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9-16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Upcoming Project Implementations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35052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Off-Cycle Release		(4/1/2013)</a:t>
            </a:r>
          </a:p>
          <a:p>
            <a:pPr lvl="1" eaLnBrk="1" hangingPunct="1"/>
            <a:r>
              <a:rPr lang="en-US" sz="1400" dirty="0"/>
              <a:t>NPRR463 – CRR Auction Structure </a:t>
            </a:r>
            <a:r>
              <a:rPr lang="en-US" sz="1400" dirty="0" smtClean="0"/>
              <a:t>Enhancements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 smtClean="0"/>
              <a:t>Release 2 Go-Lives	</a:t>
            </a:r>
            <a:r>
              <a:rPr lang="en-US" sz="1600" dirty="0"/>
              <a:t>	</a:t>
            </a:r>
            <a:r>
              <a:rPr lang="en-US" sz="1600" i="1" dirty="0" smtClean="0"/>
              <a:t>(4/22/2013 </a:t>
            </a:r>
            <a:r>
              <a:rPr lang="en-US" sz="1600" dirty="0"/>
              <a:t>–</a:t>
            </a:r>
            <a:r>
              <a:rPr lang="en-US" sz="1600" i="1" dirty="0" smtClean="0"/>
              <a:t> 4/26/2013)</a:t>
            </a:r>
            <a:endParaRPr lang="en-US" sz="1600" i="1" dirty="0"/>
          </a:p>
          <a:p>
            <a:pPr lvl="1" eaLnBrk="1" hangingPunct="1"/>
            <a:r>
              <a:rPr lang="en-US" sz="1400" dirty="0" smtClean="0"/>
              <a:t>NPRR456 </a:t>
            </a:r>
            <a:r>
              <a:rPr lang="en-US" sz="1400" dirty="0"/>
              <a:t>– Clarification of Definition of Electrically Similar Settlement Points and Heuristic Pricing </a:t>
            </a:r>
            <a:r>
              <a:rPr lang="en-US" sz="1400" dirty="0" smtClean="0"/>
              <a:t>Posting</a:t>
            </a:r>
          </a:p>
          <a:p>
            <a:pPr lvl="1" eaLnBrk="1" hangingPunct="1"/>
            <a:r>
              <a:rPr lang="en-US" sz="1400" dirty="0" smtClean="0"/>
              <a:t>TSAT Wind Model</a:t>
            </a:r>
            <a:endParaRPr lang="en-US" sz="14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57912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282618568"/>
              </p:ext>
            </p:extLst>
          </p:nvPr>
        </p:nvGraphicFramePr>
        <p:xfrm>
          <a:off x="76200" y="762000"/>
          <a:ext cx="8915399" cy="4656435"/>
        </p:xfrm>
        <a:graphic>
          <a:graphicData uri="http://schemas.openxmlformats.org/drawingml/2006/table">
            <a:tbl>
              <a:tblPr/>
              <a:tblGrid>
                <a:gridCol w="1066800"/>
                <a:gridCol w="1219200"/>
                <a:gridCol w="1143000"/>
                <a:gridCol w="1066800"/>
                <a:gridCol w="1143000"/>
                <a:gridCol w="1143000"/>
                <a:gridCol w="1066800"/>
                <a:gridCol w="10667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9/2013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NOGRR093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32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3622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962400"/>
            <a:ext cx="12192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6629400" y="5486400"/>
            <a:ext cx="2344737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1242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9000" y="5817260"/>
            <a:ext cx="3124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571999" y="3962400"/>
            <a:ext cx="11430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81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7150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962400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June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924800" y="3957372"/>
            <a:ext cx="1049337" cy="26161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2014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629399" y="5735933"/>
            <a:ext cx="2344737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407(a) – MMS portion</a:t>
            </a:r>
          </a:p>
          <a:p>
            <a:pPr eaLnBrk="1" hangingPunct="1"/>
            <a:r>
              <a:rPr lang="en-US" sz="800" b="0" dirty="0" smtClean="0"/>
              <a:t>407(b) – CRR portion</a:t>
            </a:r>
          </a:p>
          <a:p>
            <a:pPr eaLnBrk="1" hangingPunct="1"/>
            <a:r>
              <a:rPr lang="en-US" sz="800" b="0" dirty="0" smtClean="0"/>
              <a:t>SCR760(d) – final phase</a:t>
            </a:r>
            <a:endParaRPr lang="en-US" sz="800" b="0" dirty="0"/>
          </a:p>
        </p:txBody>
      </p:sp>
    </p:spTree>
    <p:extLst>
      <p:ext uri="{BB962C8B-B14F-4D97-AF65-F5344CB8AC3E}">
        <p14:creationId xmlns:p14="http://schemas.microsoft.com/office/powerpoint/2010/main" val="24402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2013 </a:t>
            </a:r>
            <a:r>
              <a:rPr lang="en-US" sz="1800" dirty="0" smtClean="0"/>
              <a:t>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8992565"/>
              </p:ext>
            </p:extLst>
          </p:nvPr>
        </p:nvGraphicFramePr>
        <p:xfrm>
          <a:off x="304800" y="990600"/>
          <a:ext cx="853719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4" name="Worksheet" r:id="rId3" imgW="10191690" imgH="4638585" progId="Excel.Sheet.12">
                  <p:embed/>
                </p:oleObj>
              </mc:Choice>
              <mc:Fallback>
                <p:oleObj name="Worksheet" r:id="rId3" imgW="10191690" imgH="46385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990600"/>
                        <a:ext cx="8537190" cy="419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17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01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Guiding Principles Document – Discuss Revision Outline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762000"/>
            <a:ext cx="8686800" cy="54864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Guiding Principles of Project Prioritization</a:t>
            </a:r>
          </a:p>
          <a:p>
            <a:pPr lvl="1" eaLnBrk="1" hangingPunct="1">
              <a:defRPr/>
            </a:pPr>
            <a:r>
              <a:rPr lang="en-US" sz="1800" dirty="0" smtClean="0"/>
              <a:t>Current version posted at: </a:t>
            </a:r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://www.ercot.com/committees/board/tac/prs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  <a:p>
            <a:pPr lvl="1" eaLnBrk="1" hangingPunct="1">
              <a:defRPr/>
            </a:pPr>
            <a:r>
              <a:rPr lang="en-US" sz="1800" dirty="0" smtClean="0"/>
              <a:t>Draft revision still in progress</a:t>
            </a:r>
          </a:p>
          <a:p>
            <a:pPr lvl="1" eaLnBrk="1" hangingPunct="1">
              <a:defRPr/>
            </a:pPr>
            <a:r>
              <a:rPr lang="en-US" sz="1800" dirty="0" smtClean="0"/>
              <a:t>Input requested on general structure:</a:t>
            </a:r>
          </a:p>
          <a:p>
            <a:pPr lvl="2" eaLnBrk="1" hangingPunct="1">
              <a:defRPr/>
            </a:pPr>
            <a:r>
              <a:rPr lang="en-US" sz="1600" dirty="0" smtClean="0"/>
              <a:t>Definition/Usage of PPL Prioritization Elements</a:t>
            </a:r>
          </a:p>
          <a:p>
            <a:pPr lvl="3" eaLnBrk="1" hangingPunct="1">
              <a:defRPr/>
            </a:pPr>
            <a:r>
              <a:rPr lang="en-US" sz="1400" dirty="0" smtClean="0"/>
              <a:t>Project Category</a:t>
            </a:r>
          </a:p>
          <a:p>
            <a:pPr lvl="3" eaLnBrk="1" hangingPunct="1">
              <a:defRPr/>
            </a:pPr>
            <a:r>
              <a:rPr lang="en-US" sz="1400" dirty="0" smtClean="0"/>
              <a:t>Priority</a:t>
            </a:r>
          </a:p>
          <a:p>
            <a:pPr lvl="3" eaLnBrk="1" hangingPunct="1">
              <a:defRPr/>
            </a:pPr>
            <a:r>
              <a:rPr lang="en-US" sz="1400" dirty="0" smtClean="0"/>
              <a:t>Rank</a:t>
            </a:r>
          </a:p>
          <a:p>
            <a:pPr lvl="2" eaLnBrk="1" hangingPunct="1">
              <a:defRPr/>
            </a:pPr>
            <a:r>
              <a:rPr lang="en-US" sz="1600" dirty="0" smtClean="0"/>
              <a:t>Approach to Ranking </a:t>
            </a:r>
            <a:r>
              <a:rPr lang="en-US" sz="1600" u="sng" dirty="0" smtClean="0"/>
              <a:t>New Additions </a:t>
            </a:r>
            <a:r>
              <a:rPr lang="en-US" sz="1600" dirty="0" smtClean="0"/>
              <a:t>to the PPL</a:t>
            </a:r>
          </a:p>
          <a:p>
            <a:pPr lvl="3" eaLnBrk="1" hangingPunct="1">
              <a:defRPr/>
            </a:pPr>
            <a:r>
              <a:rPr lang="en-US" sz="1400" dirty="0" smtClean="0"/>
              <a:t>Consider qualitative and quantitative elements of the project</a:t>
            </a:r>
          </a:p>
          <a:p>
            <a:pPr lvl="4" eaLnBrk="1" hangingPunct="1">
              <a:defRPr/>
            </a:pPr>
            <a:r>
              <a:rPr lang="en-US" sz="1400" dirty="0" smtClean="0"/>
              <a:t>Bring forward relevant points from current Guiding Principles doc</a:t>
            </a:r>
          </a:p>
          <a:p>
            <a:pPr lvl="3" eaLnBrk="1" hangingPunct="1">
              <a:defRPr/>
            </a:pPr>
            <a:r>
              <a:rPr lang="en-US" sz="1400" dirty="0" smtClean="0"/>
              <a:t>Review “Not Started” projects on the PPL that impact similar systems</a:t>
            </a:r>
          </a:p>
          <a:p>
            <a:pPr lvl="3" eaLnBrk="1" hangingPunct="1">
              <a:defRPr/>
            </a:pPr>
            <a:r>
              <a:rPr lang="en-US" sz="1400" dirty="0" smtClean="0"/>
              <a:t>Propose rank based on relative importance with similar projects</a:t>
            </a:r>
          </a:p>
          <a:p>
            <a:pPr lvl="3" eaLnBrk="1" hangingPunct="1">
              <a:defRPr/>
            </a:pPr>
            <a:r>
              <a:rPr lang="en-US" sz="1400" dirty="0" smtClean="0"/>
              <a:t>Proposed Priority and Rank included in voting materials at TAC and Board</a:t>
            </a:r>
          </a:p>
          <a:p>
            <a:pPr lvl="2" eaLnBrk="1" hangingPunct="1">
              <a:defRPr/>
            </a:pPr>
            <a:r>
              <a:rPr lang="en-US" sz="1600" dirty="0" smtClean="0"/>
              <a:t>Approach to </a:t>
            </a:r>
            <a:r>
              <a:rPr lang="en-US" sz="1600" u="sng" dirty="0" smtClean="0"/>
              <a:t>Reprioritizing</a:t>
            </a:r>
            <a:r>
              <a:rPr lang="en-US" sz="1600" dirty="0" smtClean="0"/>
              <a:t> </a:t>
            </a:r>
            <a:r>
              <a:rPr lang="en-US" sz="1600" dirty="0" smtClean="0"/>
              <a:t>Projects on the PPL</a:t>
            </a:r>
            <a:endParaRPr lang="en-US" sz="1600" dirty="0" smtClean="0"/>
          </a:p>
          <a:p>
            <a:pPr lvl="3" eaLnBrk="1" hangingPunct="1">
              <a:defRPr/>
            </a:pPr>
            <a:r>
              <a:rPr lang="en-US" sz="1400" dirty="0" smtClean="0"/>
              <a:t>Consider merits of </a:t>
            </a:r>
            <a:r>
              <a:rPr lang="en-US" sz="1400" dirty="0"/>
              <a:t>previously </a:t>
            </a:r>
            <a:r>
              <a:rPr lang="en-US" sz="1400" dirty="0" smtClean="0"/>
              <a:t>approved, </a:t>
            </a:r>
            <a:r>
              <a:rPr lang="en-US" sz="1400" dirty="0"/>
              <a:t>but not yet started, projects in </a:t>
            </a:r>
            <a:r>
              <a:rPr lang="en-US" sz="1400" dirty="0" smtClean="0"/>
              <a:t>relation to current priorities</a:t>
            </a:r>
          </a:p>
          <a:p>
            <a:pPr lvl="3" eaLnBrk="1" hangingPunct="1">
              <a:defRPr/>
            </a:pPr>
            <a:r>
              <a:rPr lang="en-US" sz="1400" dirty="0" smtClean="0"/>
              <a:t>Reprioritizing </a:t>
            </a:r>
            <a:r>
              <a:rPr lang="en-US" sz="1400" dirty="0" smtClean="0"/>
              <a:t>is </a:t>
            </a:r>
            <a:r>
              <a:rPr lang="en-US" sz="1400" dirty="0" smtClean="0"/>
              <a:t>recommended if </a:t>
            </a:r>
            <a:r>
              <a:rPr lang="en-US" sz="1400" dirty="0" smtClean="0"/>
              <a:t>a project is being moved between years</a:t>
            </a:r>
          </a:p>
          <a:p>
            <a:pPr lvl="3" eaLnBrk="1" hangingPunct="1">
              <a:defRPr/>
            </a:pPr>
            <a:r>
              <a:rPr lang="en-US" sz="1400" dirty="0" smtClean="0"/>
              <a:t>Proposed </a:t>
            </a:r>
            <a:r>
              <a:rPr lang="en-US" sz="1400" dirty="0"/>
              <a:t>Priority and Rank </a:t>
            </a:r>
            <a:r>
              <a:rPr lang="en-US" sz="1400" dirty="0" smtClean="0"/>
              <a:t>noted in presentations at </a:t>
            </a:r>
            <a:r>
              <a:rPr lang="en-US" sz="1400" dirty="0"/>
              <a:t>TAC and Board</a:t>
            </a:r>
          </a:p>
          <a:p>
            <a:pPr marL="1371600" lvl="3" indent="0" eaLnBrk="1" hangingPunct="1">
              <a:buNone/>
              <a:defRPr/>
            </a:pPr>
            <a:endParaRPr lang="en-US" sz="1600" dirty="0" smtClean="0"/>
          </a:p>
          <a:p>
            <a:pPr marL="0" indent="0" eaLnBrk="1" hangingPunct="1">
              <a:buNone/>
              <a:defRPr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42977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Other Project Prioritization Action Items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1816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Review of ERCOT-Sponsored Projects</a:t>
            </a:r>
            <a:endParaRPr lang="en-US" sz="1800" strike="sngStrike" dirty="0"/>
          </a:p>
          <a:p>
            <a:pPr lvl="1" eaLnBrk="1" hangingPunct="1">
              <a:defRPr/>
            </a:pPr>
            <a:r>
              <a:rPr lang="en-US" sz="1800" dirty="0" smtClean="0"/>
              <a:t>No requests received</a:t>
            </a:r>
          </a:p>
          <a:p>
            <a:pPr lvl="1" eaLnBrk="1" hangingPunct="1">
              <a:defRPr/>
            </a:pPr>
            <a:r>
              <a:rPr lang="en-US" sz="1800" dirty="0" smtClean="0"/>
              <a:t>Open request for detailed project overviews at future PRS meetings</a:t>
            </a:r>
          </a:p>
          <a:p>
            <a:pPr lvl="2" eaLnBrk="1" hangingPunct="1">
              <a:defRPr/>
            </a:pPr>
            <a:r>
              <a:rPr lang="en-US" sz="1600" dirty="0" smtClean="0"/>
              <a:t>Perhaps in conjunction with 2014 budget cycle</a:t>
            </a:r>
          </a:p>
          <a:p>
            <a:pPr marL="0" indent="0" eaLnBrk="1" hangingPunct="1">
              <a:buNone/>
              <a:defRPr/>
            </a:pPr>
            <a:endParaRPr lang="en-US" sz="1800" dirty="0" smtClean="0"/>
          </a:p>
          <a:p>
            <a:pPr eaLnBrk="1" hangingPunct="1">
              <a:defRPr/>
            </a:pPr>
            <a:r>
              <a:rPr lang="en-US" sz="1800" dirty="0" smtClean="0"/>
              <a:t>Major Project Timelines</a:t>
            </a:r>
            <a:endParaRPr lang="en-US" sz="1800" strike="sngStrike" dirty="0"/>
          </a:p>
          <a:p>
            <a:pPr lvl="1" eaLnBrk="1" hangingPunct="1">
              <a:defRPr/>
            </a:pPr>
            <a:r>
              <a:rPr lang="en-US" sz="1800" dirty="0" smtClean="0"/>
              <a:t>EMS Upgrade and MMS Tech Refresh are still in Planning phases</a:t>
            </a:r>
          </a:p>
          <a:p>
            <a:pPr lvl="1" eaLnBrk="1" hangingPunct="1">
              <a:defRPr/>
            </a:pPr>
            <a:r>
              <a:rPr lang="en-US" sz="1800" dirty="0" smtClean="0"/>
              <a:t>When the Execution phase timelines of these major projects begin to take shape, a slide will be added to this deck with relevant information </a:t>
            </a:r>
          </a:p>
          <a:p>
            <a:pPr lvl="1" eaLnBrk="1" hangingPunct="1">
              <a:defRPr/>
            </a:pPr>
            <a:r>
              <a:rPr lang="en-US" sz="1800" dirty="0" smtClean="0"/>
              <a:t>Prioritization of new requests will be the ultimate determining factor</a:t>
            </a:r>
            <a:endParaRPr lang="en-US" sz="1800" dirty="0"/>
          </a:p>
          <a:p>
            <a:pPr marL="0" indent="0" eaLnBrk="1" hangingPunct="1">
              <a:buNone/>
              <a:defRPr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25860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Approved Revision Requests “Not Started</a:t>
            </a:r>
            <a:r>
              <a:rPr lang="en-US" sz="1800" dirty="0"/>
              <a:t>” – </a:t>
            </a:r>
            <a:r>
              <a:rPr lang="en-US" sz="1800" dirty="0" smtClean="0"/>
              <a:t>Planned to Start in 2013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207567"/>
              </p:ext>
            </p:extLst>
          </p:nvPr>
        </p:nvGraphicFramePr>
        <p:xfrm>
          <a:off x="76200" y="762000"/>
          <a:ext cx="8991599" cy="48025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NPRR153 </a:t>
                      </a:r>
                      <a:r>
                        <a:rPr lang="en-US" sz="1050" dirty="0" smtClean="0"/>
                        <a:t>– Generation Resource</a:t>
                      </a:r>
                      <a:r>
                        <a:rPr lang="en-US" sz="1050" baseline="0" dirty="0" smtClean="0"/>
                        <a:t> Fixed Quantity Block Offer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Mar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2013-R3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$12k-$16k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TPTF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NPRR457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00" dirty="0" smtClean="0"/>
                        <a:t>Daily Update of New ESI IDs and AMS Meter and Switch Hold Ind. Change</a:t>
                      </a:r>
                      <a:endParaRPr lang="en-US" sz="1000" dirty="0"/>
                    </a:p>
                  </a:txBody>
                  <a:tcPr marT="45732" marB="4573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2013-R5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NPRR484 </a:t>
                      </a:r>
                      <a:r>
                        <a:rPr lang="en-US" sz="1050" dirty="0" smtClean="0"/>
                        <a:t>– Revisions to Congestion Revenue Rights Credit Calculations and Payments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Mar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$950k-$1.2M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NPRR520 </a:t>
                      </a:r>
                      <a:r>
                        <a:rPr lang="en-US" sz="1050" dirty="0" smtClean="0"/>
                        <a:t>– RT Mitigation Rules and Creation of a RT Constraint Competitiveness Test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Mar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2013-R6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$180k-$200k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NPRR207 </a:t>
                      </a:r>
                      <a:r>
                        <a:rPr lang="en-US" sz="1050" dirty="0" smtClean="0"/>
                        <a:t>– Unit</a:t>
                      </a:r>
                      <a:r>
                        <a:rPr lang="en-US" sz="1050" baseline="0" dirty="0" smtClean="0"/>
                        <a:t> </a:t>
                      </a:r>
                      <a:r>
                        <a:rPr lang="en-US" sz="1050" baseline="0" dirty="0" err="1" smtClean="0"/>
                        <a:t>Deselection</a:t>
                      </a:r>
                      <a:endParaRPr lang="en-US" sz="110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Apr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QSTF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NPRR407 </a:t>
                      </a:r>
                      <a:r>
                        <a:rPr lang="en-US" sz="1050" dirty="0" smtClean="0"/>
                        <a:t>– Credit Monitoring Posting</a:t>
                      </a:r>
                      <a:r>
                        <a:rPr lang="en-US" sz="1050" baseline="0" dirty="0" smtClean="0"/>
                        <a:t> Requirements – CRR Portion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Apr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2013-R5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NPRR439 </a:t>
                      </a:r>
                      <a:r>
                        <a:rPr lang="en-US" sz="1050" dirty="0" smtClean="0"/>
                        <a:t>– Updating a Counter-Party's Avail. Credit Limit for Current Day DAM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Apr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2013-R5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$120k-$130k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NPRR476 </a:t>
                      </a:r>
                      <a:r>
                        <a:rPr lang="en-US" sz="1050" dirty="0" smtClean="0"/>
                        <a:t>– Market</a:t>
                      </a:r>
                      <a:r>
                        <a:rPr lang="en-US" sz="1050" baseline="0" dirty="0" smtClean="0"/>
                        <a:t> Submitted Energy Offer Curves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SCR756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err="1" smtClean="0"/>
                        <a:t>MarkeTrak</a:t>
                      </a:r>
                      <a:r>
                        <a:rPr lang="en-US" sz="1050" strike="noStrike" dirty="0" smtClean="0"/>
                        <a:t> Enhancements - Remaining SCR756 Items</a:t>
                      </a:r>
                      <a:endParaRPr lang="en-US" sz="1050" strike="noStrike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Jun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2014-R2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$250k-$300k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MkTrk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TF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NPRR210 </a:t>
                      </a:r>
                      <a:r>
                        <a:rPr lang="en-US" sz="1050" dirty="0" smtClean="0"/>
                        <a:t>– Wind Forecasting Change to P50, Sync with PRR841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NPRR419 </a:t>
                      </a:r>
                      <a:r>
                        <a:rPr lang="en-US" sz="1050" dirty="0" smtClean="0"/>
                        <a:t>– Revise Real Time</a:t>
                      </a:r>
                      <a:r>
                        <a:rPr lang="en-US" sz="1050" baseline="0" dirty="0" smtClean="0"/>
                        <a:t> Energy Imbalance and RMR Adjustment Charge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</a:t>
                      </a:r>
                      <a:r>
                        <a:rPr lang="en-US" sz="1050" strike="noStrike" baseline="0" dirty="0" err="1" smtClean="0"/>
                        <a:t>Perf</a:t>
                      </a:r>
                      <a:r>
                        <a:rPr lang="en-US" sz="1050" strike="noStrike" baseline="0" dirty="0" smtClean="0"/>
                        <a:t>. Standards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SCR769 </a:t>
                      </a:r>
                      <a:r>
                        <a:rPr lang="en-US" sz="1050" dirty="0" smtClean="0"/>
                        <a:t>– CRRAH Digital Certificate New Role for Read Only Access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Austin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Energy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66800" y="5791200"/>
            <a:ext cx="723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in 2013?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0" y="1630017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Jun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0" y="2696817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Mar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1000" y="4722168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Feb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000" y="5105400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Mar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0" y="5331768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Mar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5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3/15/2013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48536</TotalTime>
  <Words>881</Words>
  <Application>Microsoft Office PowerPoint</Application>
  <PresentationFormat>On-screen Show (4:3)</PresentationFormat>
  <Paragraphs>261</Paragraphs>
  <Slides>16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Custom Design</vt:lpstr>
      <vt:lpstr>Worksheet</vt:lpstr>
      <vt:lpstr>PowerPoint Presentation</vt:lpstr>
      <vt:lpstr>2013 Project Update – Agenda</vt:lpstr>
      <vt:lpstr>Upcoming Project Implementations</vt:lpstr>
      <vt:lpstr>2013 Release Targets – Board-Approved NPRRs/SCRs/xGRRs</vt:lpstr>
      <vt:lpstr>2013 Cash Flow Projection – Approved Projects</vt:lpstr>
      <vt:lpstr>Guiding Principles Document – Discuss Revision Outline</vt:lpstr>
      <vt:lpstr>Other Project Prioritization Action Items</vt:lpstr>
      <vt:lpstr>Approved Revision Requests “Not Started” – Planned to Start in 2013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1286</cp:revision>
  <cp:lastPrinted>2013-03-20T16:37:22Z</cp:lastPrinted>
  <dcterms:created xsi:type="dcterms:W3CDTF">2005-04-21T14:28:35Z</dcterms:created>
  <dcterms:modified xsi:type="dcterms:W3CDTF">2013-03-20T16:40:38Z</dcterms:modified>
</cp:coreProperties>
</file>