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4" r:id="rId3"/>
    <p:sldId id="257" r:id="rId4"/>
    <p:sldId id="291" r:id="rId5"/>
    <p:sldId id="287" r:id="rId6"/>
    <p:sldId id="297" r:id="rId7"/>
    <p:sldId id="296" r:id="rId8"/>
    <p:sldId id="295" r:id="rId9"/>
    <p:sldId id="290" r:id="rId10"/>
    <p:sldId id="292" r:id="rId11"/>
    <p:sldId id="261" r:id="rId12"/>
    <p:sldId id="293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li" initials="y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47" autoAdjust="0"/>
    <p:restoredTop sz="88278" autoAdjust="0"/>
  </p:normalViewPr>
  <p:slideViewPr>
    <p:cSldViewPr>
      <p:cViewPr>
        <p:scale>
          <a:sx n="97" d="100"/>
          <a:sy n="97" d="100"/>
        </p:scale>
        <p:origin x="-5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82BE6A3-5190-43A3-90C3-24BEB54A05A4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DEED222-8512-4689-A10B-3C0A12C93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147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Book Antiqua" pitchFamily="18" charset="0"/>
              </a:rPr>
              <a:t>Protocol 3.8.3  - QSGRs operating with telemeter status of ON and LSL of 0, when providing NSRS are required to open the capacity to SCED and offer it at or above $180/</a:t>
            </a:r>
            <a:r>
              <a:rPr lang="en-US" sz="1200" dirty="0" err="1" smtClean="0">
                <a:latin typeface="Book Antiqua" pitchFamily="18" charset="0"/>
              </a:rPr>
              <a:t>MWh</a:t>
            </a:r>
            <a:r>
              <a:rPr lang="en-US" sz="1200" dirty="0" smtClean="0">
                <a:latin typeface="Book Antiqua" pitchFamily="18" charset="0"/>
              </a:rPr>
              <a:t>. They are required to come online when they get a Base Point &gt;0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ED222-8512-4689-A10B-3C0A12C9357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80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53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908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5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34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2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5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95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72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34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04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913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84BB-57AE-4243-9973-1FFAE6C84533}" type="datetimeFigureOut">
              <a:rPr lang="en-US" smtClean="0"/>
              <a:pPr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ABBE9-3467-4A25-A858-ADD5E23A9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51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ook Antiqua" pitchFamily="18" charset="0"/>
              </a:rPr>
              <a:t/>
            </a:r>
            <a:br>
              <a:rPr lang="en-US" dirty="0" smtClean="0">
                <a:latin typeface="Book Antiqua" pitchFamily="18" charset="0"/>
              </a:rPr>
            </a:br>
            <a:r>
              <a:rPr lang="en-US" dirty="0" smtClean="0">
                <a:latin typeface="Book Antiqua" pitchFamily="18" charset="0"/>
              </a:rPr>
              <a:t>NPRR 520</a:t>
            </a:r>
            <a:br>
              <a:rPr lang="en-US" dirty="0" smtClean="0">
                <a:latin typeface="Book Antiqua" pitchFamily="18" charset="0"/>
              </a:rPr>
            </a:br>
            <a:r>
              <a:rPr lang="en-US" dirty="0">
                <a:latin typeface="Book Antiqua" pitchFamily="18" charset="0"/>
              </a:rPr>
              <a:t/>
            </a:r>
            <a:br>
              <a:rPr lang="en-US" dirty="0">
                <a:latin typeface="Book Antiqua" pitchFamily="18" charset="0"/>
              </a:rPr>
            </a:br>
            <a:r>
              <a:rPr lang="en-US" sz="2200" dirty="0" smtClean="0">
                <a:latin typeface="Book Antiqua" pitchFamily="18" charset="0"/>
              </a:rPr>
              <a:t>Resmi Surendran</a:t>
            </a:r>
            <a:br>
              <a:rPr lang="en-US" sz="2200" dirty="0" smtClean="0">
                <a:latin typeface="Book Antiqua" pitchFamily="18" charset="0"/>
              </a:rPr>
            </a:br>
            <a:r>
              <a:rPr lang="en-US" sz="2200" dirty="0" smtClean="0">
                <a:latin typeface="Book Antiqua" pitchFamily="18" charset="0"/>
              </a:rPr>
              <a:t>ERCOT</a:t>
            </a:r>
            <a:endParaRPr lang="en-US" sz="22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291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Offer </a:t>
            </a:r>
            <a:r>
              <a:rPr lang="en-US" dirty="0" smtClean="0"/>
              <a:t>Mitigation</a:t>
            </a:r>
            <a:br>
              <a:rPr lang="en-US" dirty="0" smtClean="0"/>
            </a:br>
            <a:r>
              <a:rPr lang="en-US" sz="2800" dirty="0">
                <a:solidFill>
                  <a:srgbClr val="FF0000"/>
                </a:solidFill>
                <a:latin typeface="Book Antiqua" pitchFamily="18" charset="0"/>
              </a:rPr>
              <a:t>Base Point Oscillation</a:t>
            </a:r>
            <a:endParaRPr lang="en-US" sz="27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478053"/>
              </p:ext>
            </p:extLst>
          </p:nvPr>
        </p:nvGraphicFramePr>
        <p:xfrm>
          <a:off x="989013" y="1660525"/>
          <a:ext cx="6938962" cy="436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Picture" r:id="rId3" imgW="5372280" imgH="3429000" progId="Word.Picture.8">
                  <p:embed/>
                </p:oleObj>
              </mc:Choice>
              <mc:Fallback>
                <p:oleObj name="Picture" r:id="rId3" imgW="5372280" imgH="34290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1576"/>
                      <a:stretch>
                        <a:fillRect/>
                      </a:stretch>
                    </p:blipFill>
                    <p:spPr bwMode="auto">
                      <a:xfrm>
                        <a:off x="989013" y="1660525"/>
                        <a:ext cx="6938962" cy="436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9251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Book Antiqua" pitchFamily="18" charset="0"/>
              </a:rPr>
              <a:t>Over Mitigation Issue</a:t>
            </a:r>
            <a:br>
              <a:rPr lang="en-US" sz="3600" dirty="0" smtClean="0">
                <a:latin typeface="Book Antiqua" pitchFamily="18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Base Point Oscillation</a:t>
            </a:r>
            <a:endParaRPr lang="en-US" sz="20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864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endParaRPr lang="en-US" sz="1600" dirty="0">
              <a:latin typeface="Book Antiqua" pitchFamily="18" charset="0"/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Marginal 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Resources </a:t>
            </a:r>
            <a:r>
              <a:rPr lang="en-US" sz="2000" dirty="0">
                <a:latin typeface="Book Antiqua" pitchFamily="18" charset="0"/>
              </a:rPr>
              <a:t>could be 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moved around</a:t>
            </a:r>
            <a:r>
              <a:rPr lang="en-US" sz="2000" dirty="0">
                <a:latin typeface="Book Antiqua" pitchFamily="18" charset="0"/>
              </a:rPr>
              <a:t> based on changes in system condition like drop in wind, unit tripping </a:t>
            </a:r>
            <a:r>
              <a:rPr lang="en-US" sz="2000" dirty="0" err="1">
                <a:latin typeface="Book Antiqua" pitchFamily="18" charset="0"/>
              </a:rPr>
              <a:t>etc</a:t>
            </a:r>
            <a:endParaRPr lang="en-US" sz="2000" dirty="0">
              <a:latin typeface="Book Antiqua" pitchFamily="18" charset="0"/>
            </a:endParaRPr>
          </a:p>
          <a:p>
            <a:pPr>
              <a:spcBef>
                <a:spcPts val="1200"/>
              </a:spcBef>
            </a:pP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Offer floors </a:t>
            </a:r>
            <a:r>
              <a:rPr lang="en-US" sz="2000" dirty="0">
                <a:latin typeface="Book Antiqua" pitchFamily="18" charset="0"/>
              </a:rPr>
              <a:t>for </a:t>
            </a:r>
            <a:r>
              <a:rPr lang="en-US" sz="2000" dirty="0" smtClean="0">
                <a:latin typeface="Book Antiqua" pitchFamily="18" charset="0"/>
              </a:rPr>
              <a:t>NSPIN/RUC/RMR,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QSGR offers</a:t>
            </a:r>
            <a:r>
              <a:rPr lang="en-US" sz="2000" dirty="0" smtClean="0">
                <a:latin typeface="Book Antiqua" pitchFamily="18" charset="0"/>
              </a:rPr>
              <a:t>,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offers </a:t>
            </a:r>
            <a:r>
              <a:rPr lang="en-US" sz="2000" dirty="0">
                <a:latin typeface="Book Antiqua" pitchFamily="18" charset="0"/>
              </a:rPr>
              <a:t>submitted based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 on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VMP increases</a:t>
            </a:r>
            <a:r>
              <a:rPr lang="en-US" sz="2000" dirty="0" smtClean="0">
                <a:latin typeface="Book Antiqua" pitchFamily="18" charset="0"/>
              </a:rPr>
              <a:t> the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number of marginal Resources </a:t>
            </a:r>
            <a:r>
              <a:rPr lang="en-US" sz="2000" dirty="0" smtClean="0">
                <a:latin typeface="Book Antiqua" pitchFamily="18" charset="0"/>
              </a:rPr>
              <a:t>and hence more Resources are moved around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latin typeface="Book Antiqua" pitchFamily="18" charset="0"/>
              </a:rPr>
              <a:t>When Reference LMP is higher than typical Mitigated offer cap, Resources with high submitted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offers</a:t>
            </a:r>
            <a:r>
              <a:rPr lang="en-US" sz="2000" dirty="0" smtClean="0">
                <a:latin typeface="Book Antiqua" pitchFamily="18" charset="0"/>
              </a:rPr>
              <a:t> get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mitigated at Reference LMP</a:t>
            </a:r>
            <a:r>
              <a:rPr lang="en-US" sz="2000" dirty="0" smtClean="0">
                <a:latin typeface="Book Antiqua" pitchFamily="18" charset="0"/>
              </a:rPr>
              <a:t>. Under tight system condition Reference LMP could change significantly between consecutive SCED runs causing the offers of these resources to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move between economical and uneconomical</a:t>
            </a:r>
            <a:r>
              <a:rPr lang="en-US" sz="2000" dirty="0" smtClean="0">
                <a:latin typeface="Book Antiqua" pitchFamily="18" charset="0"/>
              </a:rPr>
              <a:t> with respect to other offer resulting in Base Point oscillation</a:t>
            </a:r>
          </a:p>
          <a:p>
            <a:pPr>
              <a:spcBef>
                <a:spcPts val="1200"/>
              </a:spcBef>
            </a:pPr>
            <a:r>
              <a:rPr lang="en-US" sz="2000" b="1" dirty="0" smtClean="0">
                <a:latin typeface="Book Antiqua" pitchFamily="18" charset="0"/>
              </a:rPr>
              <a:t>Fix </a:t>
            </a:r>
            <a:r>
              <a:rPr lang="en-US" sz="2000" b="1" dirty="0" smtClean="0">
                <a:latin typeface="Book Antiqua" pitchFamily="18" charset="0"/>
              </a:rPr>
              <a:t>: </a:t>
            </a:r>
            <a:r>
              <a:rPr lang="en-US" sz="2000" dirty="0">
                <a:latin typeface="Book Antiqua" pitchFamily="18" charset="0"/>
              </a:rPr>
              <a:t>B</a:t>
            </a:r>
            <a:r>
              <a:rPr lang="en-US" sz="2000" dirty="0" smtClean="0">
                <a:latin typeface="Book Antiqua" pitchFamily="18" charset="0"/>
              </a:rPr>
              <a:t>ase Point oscillation could be minimized by reducing the set of Resources </a:t>
            </a:r>
            <a:r>
              <a:rPr lang="en-US" sz="2000" dirty="0">
                <a:latin typeface="Book Antiqua" pitchFamily="18" charset="0"/>
              </a:rPr>
              <a:t>that </a:t>
            </a:r>
            <a:r>
              <a:rPr lang="en-US" sz="2000" dirty="0" smtClean="0">
                <a:latin typeface="Book Antiqua" pitchFamily="18" charset="0"/>
              </a:rPr>
              <a:t>are subject to mitigation</a:t>
            </a:r>
            <a:endParaRPr lang="en-US" sz="2000" dirty="0">
              <a:latin typeface="Book Antiqua" pitchFamily="18" charset="0"/>
            </a:endParaRPr>
          </a:p>
          <a:p>
            <a:pPr>
              <a:spcBef>
                <a:spcPts val="1200"/>
              </a:spcBef>
            </a:pPr>
            <a:endParaRPr lang="en-US" sz="2000" dirty="0" smtClean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73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Tie Breaking Issue </a:t>
            </a:r>
            <a:r>
              <a:rPr lang="en-US" sz="7200" dirty="0"/>
              <a:t/>
            </a:r>
            <a:br>
              <a:rPr lang="en-US" sz="7200" dirty="0"/>
            </a:br>
            <a:r>
              <a:rPr lang="en-US" sz="2000" dirty="0">
                <a:solidFill>
                  <a:srgbClr val="FF0000"/>
                </a:solidFill>
              </a:rPr>
              <a:t>QSGRs brought online when not needed by system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983163"/>
          </a:xfrm>
        </p:spPr>
        <p:txBody>
          <a:bodyPr>
            <a:normAutofit/>
          </a:bodyPr>
          <a:lstStyle/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2000" dirty="0" smtClean="0">
                <a:latin typeface="Book Antiqua" pitchFamily="18" charset="0"/>
              </a:rPr>
              <a:t>“</a:t>
            </a:r>
            <a:r>
              <a:rPr lang="en-US" sz="2000" dirty="0">
                <a:latin typeface="Book Antiqua" pitchFamily="18" charset="0"/>
              </a:rPr>
              <a:t>Tie breaking” logic – Even with no constraints, 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SCED prorates the energy awarded at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Ref 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LMP </a:t>
            </a:r>
            <a:r>
              <a:rPr lang="en-US" sz="2000" dirty="0">
                <a:latin typeface="Book Antiqua" pitchFamily="18" charset="0"/>
              </a:rPr>
              <a:t>in STEP1 to all online resources in STEP2 that have a mitigated price equal to </a:t>
            </a:r>
            <a:r>
              <a:rPr lang="en-US" sz="2000" dirty="0" smtClean="0">
                <a:latin typeface="Book Antiqua" pitchFamily="18" charset="0"/>
              </a:rPr>
              <a:t>Ref </a:t>
            </a:r>
            <a:r>
              <a:rPr lang="en-US" sz="2000" dirty="0">
                <a:latin typeface="Book Antiqua" pitchFamily="18" charset="0"/>
              </a:rPr>
              <a:t>LMP</a:t>
            </a:r>
          </a:p>
          <a:p>
            <a:r>
              <a:rPr lang="en-US" sz="2000" dirty="0">
                <a:latin typeface="Book Antiqua" pitchFamily="18" charset="0"/>
              </a:rPr>
              <a:t>When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Ref 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LMP &gt; typical mitigated offer cap</a:t>
            </a:r>
            <a:r>
              <a:rPr lang="en-US" sz="2000" dirty="0">
                <a:latin typeface="Book Antiqua" pitchFamily="18" charset="0"/>
              </a:rPr>
              <a:t>, mitigation often 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results in lots of Resource offers at the same price</a:t>
            </a:r>
            <a:r>
              <a:rPr lang="en-US" sz="2000" dirty="0">
                <a:latin typeface="Book Antiqua" pitchFamily="18" charset="0"/>
              </a:rPr>
              <a:t> (</a:t>
            </a:r>
            <a:r>
              <a:rPr lang="en-US" sz="2000" dirty="0" smtClean="0">
                <a:latin typeface="Book Antiqua" pitchFamily="18" charset="0"/>
              </a:rPr>
              <a:t>Ref </a:t>
            </a:r>
            <a:r>
              <a:rPr lang="en-US" sz="2000" dirty="0">
                <a:latin typeface="Book Antiqua" pitchFamily="18" charset="0"/>
              </a:rPr>
              <a:t>LMP) in STEP2.</a:t>
            </a:r>
          </a:p>
          <a:p>
            <a:r>
              <a:rPr lang="en-US" sz="2000" dirty="0">
                <a:latin typeface="Book Antiqua" pitchFamily="18" charset="0"/>
              </a:rPr>
              <a:t>All QSGRs operating with ON status (Protocol 3.8.3 ) may receive small, non-zero Base </a:t>
            </a:r>
            <a:r>
              <a:rPr lang="en-US" sz="2000" dirty="0" smtClean="0">
                <a:latin typeface="Book Antiqua" pitchFamily="18" charset="0"/>
              </a:rPr>
              <a:t>Points </a:t>
            </a:r>
            <a:r>
              <a:rPr lang="en-US" sz="2000" dirty="0">
                <a:latin typeface="Book Antiqua" pitchFamily="18" charset="0"/>
              </a:rPr>
              <a:t>requiring them to come online at LSL when they are not really needed by </a:t>
            </a:r>
            <a:r>
              <a:rPr lang="en-US" sz="2000" dirty="0" smtClean="0">
                <a:latin typeface="Book Antiqua" pitchFamily="18" charset="0"/>
              </a:rPr>
              <a:t>system </a:t>
            </a:r>
            <a:r>
              <a:rPr lang="en-US" sz="2000" dirty="0">
                <a:latin typeface="Book Antiqua" pitchFamily="18" charset="0"/>
              </a:rPr>
              <a:t>which in turn causes price depression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000" b="1" dirty="0" smtClean="0">
                <a:latin typeface="Book Antiqua" pitchFamily="18" charset="0"/>
              </a:rPr>
              <a:t>Fix </a:t>
            </a:r>
            <a:r>
              <a:rPr lang="en-US" sz="2000" b="1" dirty="0">
                <a:latin typeface="Book Antiqua" pitchFamily="18" charset="0"/>
              </a:rPr>
              <a:t>: </a:t>
            </a:r>
            <a:r>
              <a:rPr lang="en-US" sz="2000" dirty="0">
                <a:latin typeface="Book Antiqua" pitchFamily="18" charset="0"/>
              </a:rPr>
              <a:t>Eliminate multiple offers at same price</a:t>
            </a:r>
          </a:p>
          <a:p>
            <a:pPr marL="742950" lvl="2" indent="-342900"/>
            <a:r>
              <a:rPr lang="en-US" sz="2000" dirty="0" smtClean="0">
                <a:latin typeface="Book Antiqua" pitchFamily="18" charset="0"/>
                <a:sym typeface="Wingdings" pitchFamily="2" charset="2"/>
              </a:rPr>
              <a:t>Cap </a:t>
            </a:r>
            <a:r>
              <a:rPr lang="en-US" sz="2000" dirty="0">
                <a:latin typeface="Book Antiqua" pitchFamily="18" charset="0"/>
                <a:sym typeface="Wingdings" pitchFamily="2" charset="2"/>
              </a:rPr>
              <a:t>EOC at max(MOC, </a:t>
            </a:r>
            <a:r>
              <a:rPr lang="en-US" sz="2000" dirty="0" smtClean="0">
                <a:latin typeface="Book Antiqua" pitchFamily="18" charset="0"/>
                <a:sym typeface="Wingdings" pitchFamily="2" charset="2"/>
              </a:rPr>
              <a:t>Ref LMP </a:t>
            </a:r>
            <a:r>
              <a:rPr lang="en-US" sz="2000" dirty="0">
                <a:latin typeface="Book Antiqua" pitchFamily="18" charset="0"/>
                <a:sym typeface="Wingdings" pitchFamily="2" charset="2"/>
              </a:rPr>
              <a:t>+ </a:t>
            </a:r>
            <a:r>
              <a:rPr lang="en-US" sz="2000" dirty="0" smtClean="0">
                <a:latin typeface="Book Antiqua" pitchFamily="18" charset="0"/>
                <a:sym typeface="Wingdings" pitchFamily="2" charset="2"/>
              </a:rPr>
              <a:t>(MOC at LSL)* </a:t>
            </a:r>
            <a:r>
              <a:rPr lang="en-US" sz="2000" dirty="0">
                <a:latin typeface="Book Antiqua" pitchFamily="18" charset="0"/>
                <a:sym typeface="Wingdings" pitchFamily="2" charset="2"/>
              </a:rPr>
              <a:t>K1) instead of max(MOC, </a:t>
            </a:r>
            <a:r>
              <a:rPr lang="en-US" sz="2000" dirty="0" smtClean="0">
                <a:latin typeface="Book Antiqua" pitchFamily="18" charset="0"/>
                <a:sym typeface="Wingdings" pitchFamily="2" charset="2"/>
              </a:rPr>
              <a:t>Ref LMP</a:t>
            </a:r>
            <a:r>
              <a:rPr lang="en-US" sz="2000" dirty="0">
                <a:latin typeface="Book Antiqua" pitchFamily="18" charset="0"/>
                <a:sym typeface="Wingdings" pitchFamily="2" charset="2"/>
              </a:rPr>
              <a:t>) </a:t>
            </a:r>
            <a:r>
              <a:rPr lang="en-US" sz="1200" dirty="0">
                <a:latin typeface="Book Antiqua" pitchFamily="18" charset="0"/>
                <a:sym typeface="Wingdings" pitchFamily="2" charset="2"/>
              </a:rPr>
              <a:t>where K1 is significantly small, e.g. 0.001 </a:t>
            </a:r>
          </a:p>
          <a:p>
            <a:pPr marL="742950" lvl="2" indent="-342900"/>
            <a:r>
              <a:rPr lang="en-US" sz="1600" dirty="0" smtClean="0">
                <a:latin typeface="Book Antiqua" pitchFamily="18" charset="0"/>
              </a:rPr>
              <a:t>Issue: Multiple </a:t>
            </a:r>
            <a:r>
              <a:rPr lang="en-US" sz="1600" dirty="0">
                <a:latin typeface="Book Antiqua" pitchFamily="18" charset="0"/>
              </a:rPr>
              <a:t>QSGRs in the same location with the same MOC can still see </a:t>
            </a:r>
            <a:r>
              <a:rPr lang="en-US" sz="1600" dirty="0" smtClean="0">
                <a:latin typeface="Book Antiqua" pitchFamily="18" charset="0"/>
              </a:rPr>
              <a:t>tie-breaking </a:t>
            </a:r>
            <a:r>
              <a:rPr lang="en-US" sz="1600" dirty="0">
                <a:latin typeface="Book Antiqua" pitchFamily="18" charset="0"/>
              </a:rPr>
              <a:t>impact if their MOCs are same.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746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ook Antiqua" pitchFamily="18" charset="0"/>
              </a:rPr>
              <a:t>Current </a:t>
            </a:r>
            <a:r>
              <a:rPr lang="en-US" dirty="0" smtClean="0">
                <a:latin typeface="Book Antiqua" pitchFamily="18" charset="0"/>
              </a:rPr>
              <a:t>CCT Process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endParaRPr lang="en-US" sz="1200" b="1" u="sng" dirty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Annual CCT (ACCT) is run every year to feed the results to Monthly CCT (MCCT)</a:t>
            </a:r>
          </a:p>
          <a:p>
            <a:pPr>
              <a:spcBef>
                <a:spcPts val="600"/>
              </a:spcBef>
            </a:pPr>
            <a:endParaRPr lang="en-US" sz="2000" dirty="0" smtClean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MCCT is </a:t>
            </a:r>
            <a:r>
              <a:rPr lang="en-US" sz="2000" dirty="0">
                <a:latin typeface="Book Antiqua" pitchFamily="18" charset="0"/>
              </a:rPr>
              <a:t>run every </a:t>
            </a:r>
            <a:r>
              <a:rPr lang="en-US" sz="2000" dirty="0" smtClean="0">
                <a:latin typeface="Book Antiqua" pitchFamily="18" charset="0"/>
              </a:rPr>
              <a:t>month to </a:t>
            </a:r>
            <a:r>
              <a:rPr lang="en-US" sz="2000" dirty="0">
                <a:latin typeface="Book Antiqua" pitchFamily="18" charset="0"/>
              </a:rPr>
              <a:t>feed the results to </a:t>
            </a:r>
            <a:r>
              <a:rPr lang="en-US" sz="2000" dirty="0" smtClean="0">
                <a:latin typeface="Book Antiqua" pitchFamily="18" charset="0"/>
              </a:rPr>
              <a:t>Daily CCT (DCCT).</a:t>
            </a:r>
          </a:p>
          <a:p>
            <a:pPr>
              <a:spcBef>
                <a:spcPts val="600"/>
              </a:spcBef>
            </a:pPr>
            <a:endParaRPr lang="en-US" sz="2000" dirty="0" smtClean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Currently ACCT &amp; MCCT results are set to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CSC/CRE from 2010</a:t>
            </a:r>
          </a:p>
          <a:p>
            <a:pPr>
              <a:spcBef>
                <a:spcPts val="600"/>
              </a:spcBef>
            </a:pPr>
            <a:endParaRPr lang="en-US" sz="2000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For each </a:t>
            </a:r>
            <a:r>
              <a:rPr lang="en-US" sz="2000" dirty="0">
                <a:latin typeface="Book Antiqua" pitchFamily="18" charset="0"/>
              </a:rPr>
              <a:t>Operating Day (OD</a:t>
            </a:r>
            <a:r>
              <a:rPr lang="en-US" sz="2000" dirty="0" smtClean="0">
                <a:latin typeface="Book Antiqua" pitchFamily="18" charset="0"/>
              </a:rPr>
              <a:t>),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DCCT runs the day before the OD </a:t>
            </a:r>
            <a:r>
              <a:rPr lang="en-US" sz="2000" dirty="0" smtClean="0">
                <a:latin typeface="Book Antiqua" pitchFamily="18" charset="0"/>
              </a:rPr>
              <a:t>using the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COP data </a:t>
            </a:r>
            <a:r>
              <a:rPr lang="en-US" sz="2000" dirty="0" smtClean="0">
                <a:latin typeface="Book Antiqua" pitchFamily="18" charset="0"/>
              </a:rPr>
              <a:t>from peak hour of the OD and post results by 6 AM the </a:t>
            </a:r>
            <a:r>
              <a:rPr lang="en-US" sz="2000" dirty="0">
                <a:latin typeface="Book Antiqua" pitchFamily="18" charset="0"/>
              </a:rPr>
              <a:t>day </a:t>
            </a:r>
            <a:r>
              <a:rPr lang="en-US" sz="2000" dirty="0" smtClean="0">
                <a:latin typeface="Book Antiqua" pitchFamily="18" charset="0"/>
              </a:rPr>
              <a:t>before OD</a:t>
            </a:r>
          </a:p>
          <a:p>
            <a:pPr>
              <a:spcBef>
                <a:spcPts val="600"/>
              </a:spcBef>
            </a:pPr>
            <a:endParaRPr lang="en-US" sz="2000" dirty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Evaluate ECI at export and import side with WGR at zero output at import side</a:t>
            </a:r>
          </a:p>
          <a:p>
            <a:pPr>
              <a:spcBef>
                <a:spcPts val="600"/>
              </a:spcBef>
            </a:pPr>
            <a:endParaRPr lang="en-US" sz="1800" dirty="0" smtClean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978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ook Antiqua" pitchFamily="18" charset="0"/>
              </a:rPr>
              <a:t>Current SCED 2-Step </a:t>
            </a:r>
            <a:r>
              <a:rPr lang="en-US" dirty="0">
                <a:latin typeface="Book Antiqua" pitchFamily="18" charset="0"/>
              </a:rPr>
              <a:t>P</a:t>
            </a:r>
            <a:r>
              <a:rPr lang="en-US" dirty="0" smtClean="0">
                <a:latin typeface="Book Antiqua" pitchFamily="18" charset="0"/>
              </a:rPr>
              <a:t>rocess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49831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endParaRPr lang="en-US" sz="1200" b="1" u="sng" dirty="0" smtClean="0">
              <a:latin typeface="Book Antiqua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1200" b="1" u="sng" dirty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b="1" u="sng" dirty="0" smtClean="0">
                <a:latin typeface="Book Antiqua" pitchFamily="18" charset="0"/>
              </a:rPr>
              <a:t>STEP1</a:t>
            </a:r>
            <a:r>
              <a:rPr lang="en-US" sz="2000" dirty="0" smtClean="0">
                <a:latin typeface="Book Antiqua" pitchFamily="18" charset="0"/>
              </a:rPr>
              <a:t> - Resolves competitive constraints using submitted energy offer curves to </a:t>
            </a:r>
            <a:r>
              <a:rPr lang="en-US" sz="2000" dirty="0" smtClean="0">
                <a:latin typeface="Book Antiqua" pitchFamily="18" charset="0"/>
                <a:sym typeface="Wingdings" pitchFamily="2" charset="2"/>
              </a:rPr>
              <a:t>produce Reference LMPs</a:t>
            </a:r>
          </a:p>
          <a:p>
            <a:pPr>
              <a:spcBef>
                <a:spcPts val="600"/>
              </a:spcBef>
            </a:pPr>
            <a:endParaRPr lang="en-US" sz="2000" dirty="0" smtClean="0">
              <a:latin typeface="Book Antiqua" pitchFamily="18" charset="0"/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2000" b="1" u="sng" dirty="0" smtClean="0">
                <a:latin typeface="Book Antiqua" pitchFamily="18" charset="0"/>
              </a:rPr>
              <a:t>Prior to STEP2 </a:t>
            </a:r>
            <a:r>
              <a:rPr lang="en-US" sz="2000" dirty="0" smtClean="0">
                <a:latin typeface="Book Antiqua" pitchFamily="18" charset="0"/>
              </a:rPr>
              <a:t>– Irrespective of presence of non-competitive constraints,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mitigate ALL online resources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latin typeface="Book Antiqua" pitchFamily="18" charset="0"/>
              </a:rPr>
              <a:t>Offer curve capped at Max(Ref LMP, Mitigated Offer Cap)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>
                <a:latin typeface="Book Antiqua" pitchFamily="18" charset="0"/>
              </a:rPr>
              <a:t>Offer curve bounded at Min(Ref LMP, Mitigated Offer Floor)</a:t>
            </a:r>
          </a:p>
          <a:p>
            <a:pPr lvl="1">
              <a:spcBef>
                <a:spcPts val="600"/>
              </a:spcBef>
            </a:pPr>
            <a:endParaRPr lang="en-US" sz="1800" dirty="0" smtClean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b="1" u="sng" dirty="0" smtClean="0">
                <a:latin typeface="Book Antiqua" pitchFamily="18" charset="0"/>
              </a:rPr>
              <a:t>STEP2 </a:t>
            </a:r>
            <a:r>
              <a:rPr lang="en-US" sz="2000" dirty="0" smtClean="0">
                <a:latin typeface="Book Antiqua" pitchFamily="18" charset="0"/>
              </a:rPr>
              <a:t>– Resolves both competitive &amp; non-competitive constraints using </a:t>
            </a:r>
            <a:r>
              <a:rPr lang="en-US" sz="2000" dirty="0">
                <a:latin typeface="Book Antiqua" pitchFamily="18" charset="0"/>
              </a:rPr>
              <a:t>mitigated </a:t>
            </a:r>
            <a:r>
              <a:rPr lang="en-US" sz="2000" dirty="0" smtClean="0">
                <a:latin typeface="Book Antiqua" pitchFamily="18" charset="0"/>
              </a:rPr>
              <a:t>(capped/bounded) energy offer curve to </a:t>
            </a:r>
            <a:r>
              <a:rPr lang="en-US" sz="2000" dirty="0" smtClean="0">
                <a:latin typeface="Book Antiqua" pitchFamily="18" charset="0"/>
                <a:sym typeface="Wingdings" pitchFamily="2" charset="2"/>
              </a:rPr>
              <a:t>produce Base Points and LMPs</a:t>
            </a:r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90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Offer Mitigation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9367789"/>
              </p:ext>
            </p:extLst>
          </p:nvPr>
        </p:nvGraphicFramePr>
        <p:xfrm>
          <a:off x="1062038" y="1660525"/>
          <a:ext cx="6938962" cy="436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Picture" r:id="rId3" imgW="5372280" imgH="3429000" progId="Word.Picture.8">
                  <p:embed/>
                </p:oleObj>
              </mc:Choice>
              <mc:Fallback>
                <p:oleObj name="Picture" r:id="rId3" imgW="5372280" imgH="3429000" progId="Word.Picture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1576"/>
                      <a:stretch>
                        <a:fillRect/>
                      </a:stretch>
                    </p:blipFill>
                    <p:spPr bwMode="auto">
                      <a:xfrm>
                        <a:off x="1062038" y="1660525"/>
                        <a:ext cx="6938962" cy="436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540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ook Antiqua" pitchFamily="18" charset="0"/>
              </a:rPr>
              <a:t>NPRR 520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4864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endParaRPr lang="en-US" sz="2000" dirty="0" smtClean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Run </a:t>
            </a:r>
            <a:r>
              <a:rPr lang="en-US" sz="2000" dirty="0" smtClean="0">
                <a:latin typeface="Book Antiqua" pitchFamily="18" charset="0"/>
              </a:rPr>
              <a:t>CCT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on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active constraints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every 5 min </a:t>
            </a:r>
            <a:r>
              <a:rPr lang="en-US" sz="2000" dirty="0" smtClean="0">
                <a:latin typeface="Book Antiqua" pitchFamily="18" charset="0"/>
              </a:rPr>
              <a:t>to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identify</a:t>
            </a:r>
            <a:r>
              <a:rPr lang="en-US" sz="2000" dirty="0" smtClean="0">
                <a:latin typeface="Book Antiqua" pitchFamily="18" charset="0"/>
              </a:rPr>
              <a:t> which constraints to be considered as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competitive</a:t>
            </a:r>
            <a:r>
              <a:rPr lang="en-US" sz="2000" dirty="0" smtClean="0">
                <a:latin typeface="Book Antiqua" pitchFamily="18" charset="0"/>
              </a:rPr>
              <a:t> and which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Resource to be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mitigated </a:t>
            </a:r>
          </a:p>
          <a:p>
            <a:pPr>
              <a:spcBef>
                <a:spcPts val="600"/>
              </a:spcBef>
            </a:pPr>
            <a:endParaRPr lang="en-US" sz="2000" dirty="0">
              <a:solidFill>
                <a:srgbClr val="FF0000"/>
              </a:solidFill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Competitiveness in SCED CCT </a:t>
            </a:r>
            <a:r>
              <a:rPr lang="en-US" sz="2000" dirty="0">
                <a:latin typeface="Book Antiqua" pitchFamily="18" charset="0"/>
              </a:rPr>
              <a:t>is </a:t>
            </a:r>
            <a:r>
              <a:rPr lang="en-US" sz="2000" dirty="0" smtClean="0">
                <a:latin typeface="Book Antiqua" pitchFamily="18" charset="0"/>
              </a:rPr>
              <a:t>determined using </a:t>
            </a:r>
            <a:r>
              <a:rPr lang="en-US" sz="2000" dirty="0">
                <a:latin typeface="Book Antiqua" pitchFamily="18" charset="0"/>
              </a:rPr>
              <a:t>import </a:t>
            </a:r>
            <a:r>
              <a:rPr lang="en-US" sz="2000" dirty="0" smtClean="0">
                <a:latin typeface="Book Antiqua" pitchFamily="18" charset="0"/>
              </a:rPr>
              <a:t>side ECI and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telemetered HSL </a:t>
            </a:r>
            <a:r>
              <a:rPr lang="en-US" sz="2000" dirty="0" smtClean="0">
                <a:latin typeface="Book Antiqua" pitchFamily="18" charset="0"/>
              </a:rPr>
              <a:t>of online Resources</a:t>
            </a:r>
            <a:endParaRPr lang="en-US" sz="2000" dirty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endParaRPr lang="en-US" sz="2000" dirty="0" smtClean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Identify </a:t>
            </a:r>
            <a:r>
              <a:rPr lang="en-US" sz="2000" dirty="0" smtClean="0">
                <a:latin typeface="Book Antiqua" pitchFamily="18" charset="0"/>
              </a:rPr>
              <a:t>DMEs </a:t>
            </a:r>
            <a:r>
              <a:rPr lang="en-US" sz="2000" dirty="0">
                <a:latin typeface="Book Antiqua" pitchFamily="18" charset="0"/>
              </a:rPr>
              <a:t>to be mitigated</a:t>
            </a:r>
            <a:endParaRPr lang="en-US" sz="1400" dirty="0">
              <a:latin typeface="Book Antiqua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Book Antiqua" pitchFamily="18" charset="0"/>
              </a:rPr>
              <a:t>DME with </a:t>
            </a:r>
            <a:r>
              <a:rPr lang="en-US" sz="1800" dirty="0">
                <a:latin typeface="Book Antiqua" pitchFamily="18" charset="0"/>
              </a:rPr>
              <a:t>negative-side-ECI  greater than a threshold for an active non-competitive </a:t>
            </a:r>
            <a:r>
              <a:rPr lang="en-US" sz="1800" dirty="0">
                <a:latin typeface="Book Antiqua" pitchFamily="18" charset="0"/>
              </a:rPr>
              <a:t>constraints or 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Book Antiqua" pitchFamily="18" charset="0"/>
              </a:rPr>
              <a:t>DME which is pivotal for a non-competitive constraint  as the DMEs </a:t>
            </a:r>
          </a:p>
          <a:p>
            <a:pPr>
              <a:spcBef>
                <a:spcPts val="600"/>
              </a:spcBef>
            </a:pPr>
            <a:endParaRPr lang="en-US" sz="2000" dirty="0" smtClean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For </a:t>
            </a:r>
            <a:r>
              <a:rPr lang="en-US" sz="2000" dirty="0">
                <a:latin typeface="Book Antiqua" pitchFamily="18" charset="0"/>
              </a:rPr>
              <a:t>those DMEs, mitigate only </a:t>
            </a:r>
            <a:r>
              <a:rPr lang="en-US" sz="2000" dirty="0" smtClean="0">
                <a:latin typeface="Book Antiqua" pitchFamily="18" charset="0"/>
              </a:rPr>
              <a:t>Resources </a:t>
            </a:r>
            <a:r>
              <a:rPr lang="en-US" sz="2000" dirty="0">
                <a:latin typeface="Book Antiqua" pitchFamily="18" charset="0"/>
              </a:rPr>
              <a:t>with SF &gt; </a:t>
            </a:r>
            <a:r>
              <a:rPr lang="en-US" sz="2000" dirty="0" smtClean="0">
                <a:latin typeface="Book Antiqua" pitchFamily="18" charset="0"/>
              </a:rPr>
              <a:t>threshold</a:t>
            </a:r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47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NPRR 520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endParaRPr lang="en-US" sz="2000" dirty="0" smtClean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Mitigate </a:t>
            </a:r>
            <a:r>
              <a:rPr lang="en-US" sz="2000" dirty="0">
                <a:latin typeface="Book Antiqua" pitchFamily="18" charset="0"/>
              </a:rPr>
              <a:t>based on Min[offer, Max(Ref LMP +K1*MOC at </a:t>
            </a:r>
            <a:r>
              <a:rPr lang="en-US" sz="2000" dirty="0" err="1">
                <a:latin typeface="Book Antiqua" pitchFamily="18" charset="0"/>
              </a:rPr>
              <a:t>lsl</a:t>
            </a:r>
            <a:r>
              <a:rPr lang="en-US" sz="2000" dirty="0">
                <a:latin typeface="Book Antiqua" pitchFamily="18" charset="0"/>
              </a:rPr>
              <a:t>, MOC)]</a:t>
            </a:r>
          </a:p>
          <a:p>
            <a:pPr>
              <a:spcBef>
                <a:spcPts val="600"/>
              </a:spcBef>
            </a:pPr>
            <a:endParaRPr lang="en-US" sz="2000" dirty="0" smtClean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Book Antiqua" pitchFamily="18" charset="0"/>
              </a:rPr>
              <a:t>Apply </a:t>
            </a:r>
            <a:r>
              <a:rPr lang="en-US" sz="2000" dirty="0">
                <a:latin typeface="Book Antiqua" pitchFamily="18" charset="0"/>
              </a:rPr>
              <a:t>offer floor to all resources to address predatory </a:t>
            </a:r>
            <a:r>
              <a:rPr lang="en-US" sz="2000" dirty="0" smtClean="0">
                <a:latin typeface="Book Antiqua" pitchFamily="18" charset="0"/>
              </a:rPr>
              <a:t>pricing</a:t>
            </a:r>
          </a:p>
          <a:p>
            <a:pPr>
              <a:spcBef>
                <a:spcPts val="600"/>
              </a:spcBef>
            </a:pPr>
            <a:endParaRPr lang="en-US" sz="2000" dirty="0">
              <a:latin typeface="Book Antiqua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000" dirty="0">
                <a:latin typeface="Book Antiqua" pitchFamily="18" charset="0"/>
              </a:rPr>
              <a:t>To prevent mitigation from switching between being applied and not being applied, 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Book Antiqua" pitchFamily="18" charset="0"/>
              </a:rPr>
              <a:t>once a Resource is identified for mitigation, it will be mitigated for the rest of the operating hour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Book Antiqua" pitchFamily="18" charset="0"/>
              </a:rPr>
              <a:t>Any constraint deemed non-competitive during the operating hour will not be re-evaluated and will be considered non-competitive until the top of the next operating hour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144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NPRR 520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7215187" cy="4639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305800" cy="693700"/>
          </a:xfrm>
        </p:spPr>
        <p:txBody>
          <a:bodyPr/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sz="2000" dirty="0" smtClean="0">
                <a:latin typeface="Book Antiqua" pitchFamily="18" charset="0"/>
              </a:rPr>
              <a:t>Preliminary results for different thresholds</a:t>
            </a:r>
            <a:endParaRPr lang="en-US" sz="1600" dirty="0">
              <a:latin typeface="Book Antiqu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952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800" dirty="0" smtClean="0"/>
              <a:t>Appendix</a:t>
            </a:r>
          </a:p>
          <a:p>
            <a:pPr marL="0" indent="0" algn="ctr">
              <a:buNone/>
            </a:pPr>
            <a:r>
              <a:rPr lang="en-US" sz="2400" dirty="0" smtClean="0"/>
              <a:t>Issues addressed by NPRR 520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2333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Book Antiqua" pitchFamily="18" charset="0"/>
              </a:rPr>
              <a:t>Over Mitigation Issue</a:t>
            </a:r>
            <a:br>
              <a:rPr lang="en-US" sz="3600" dirty="0" smtClean="0">
                <a:latin typeface="Book Antiqua" pitchFamily="18" charset="0"/>
              </a:rPr>
            </a:b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Price for capacity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being set by mitigated 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offer</a:t>
            </a:r>
            <a:endParaRPr lang="en-US" sz="2000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0292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endParaRPr lang="en-US" sz="1600" dirty="0">
              <a:latin typeface="Book Antiqua" pitchFamily="18" charset="0"/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Mitigation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>
                <a:latin typeface="Book Antiqua" pitchFamily="18" charset="0"/>
              </a:rPr>
              <a:t>is currently applied to ALL online resources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irrespective of their impact</a:t>
            </a:r>
            <a:r>
              <a:rPr lang="en-US" sz="2000" dirty="0" smtClean="0">
                <a:latin typeface="Book Antiqua" pitchFamily="18" charset="0"/>
              </a:rPr>
              <a:t> to any active non-competitive </a:t>
            </a:r>
            <a:r>
              <a:rPr lang="en-US" sz="2000" dirty="0">
                <a:latin typeface="Book Antiqua" pitchFamily="18" charset="0"/>
              </a:rPr>
              <a:t>constraint </a:t>
            </a:r>
            <a:endParaRPr lang="en-US" sz="2000" dirty="0" smtClean="0">
              <a:latin typeface="Book Antiqua" pitchFamily="18" charset="0"/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latin typeface="Book Antiqua" pitchFamily="18" charset="0"/>
              </a:rPr>
              <a:t>Resources that were economical and hence moved up in STEP1 could be moved down in STEP2 if they have positive Shift Factor to a non-competitive constraint. Resources having no impact on the non-competitive constraints could then be moved up based on their mitigated prices to meet power balance requirement in STEP2. 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Offer floors </a:t>
            </a:r>
            <a:r>
              <a:rPr lang="en-US" sz="2000" dirty="0" smtClean="0">
                <a:latin typeface="Book Antiqua" pitchFamily="18" charset="0"/>
              </a:rPr>
              <a:t>for NSPIN/RUC/RMR,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 QSGR offers</a:t>
            </a:r>
            <a:r>
              <a:rPr lang="en-US" sz="2000" dirty="0" smtClean="0">
                <a:latin typeface="Book Antiqua" pitchFamily="18" charset="0"/>
              </a:rPr>
              <a:t> and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offers </a:t>
            </a:r>
            <a:r>
              <a:rPr lang="en-US" sz="2000" dirty="0" smtClean="0">
                <a:latin typeface="Book Antiqua" pitchFamily="18" charset="0"/>
              </a:rPr>
              <a:t>submitted based on Voluntary Mitigation Plan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(VMP) </a:t>
            </a:r>
            <a:r>
              <a:rPr lang="en-US" sz="2000" dirty="0" smtClean="0">
                <a:latin typeface="Book Antiqua" pitchFamily="18" charset="0"/>
              </a:rPr>
              <a:t>could be uneconomical in STEP1 but could become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economical</a:t>
            </a:r>
            <a:r>
              <a:rPr lang="en-US" sz="2000" dirty="0" smtClean="0">
                <a:latin typeface="Book Antiqua" pitchFamily="18" charset="0"/>
              </a:rPr>
              <a:t> in STEP2 and hence get dispatched </a:t>
            </a: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at mitigated price</a:t>
            </a:r>
          </a:p>
          <a:p>
            <a:pPr>
              <a:spcBef>
                <a:spcPts val="1200"/>
              </a:spcBef>
            </a:pPr>
            <a:r>
              <a:rPr lang="en-US" sz="2000" b="1" dirty="0" smtClean="0">
                <a:latin typeface="Book Antiqua" pitchFamily="18" charset="0"/>
              </a:rPr>
              <a:t>Fix</a:t>
            </a:r>
            <a:r>
              <a:rPr lang="en-US" sz="2000" b="1" dirty="0" smtClean="0">
                <a:latin typeface="Book Antiqua" pitchFamily="18" charset="0"/>
              </a:rPr>
              <a:t>: </a:t>
            </a:r>
            <a:r>
              <a:rPr lang="en-US" sz="2000" dirty="0" smtClean="0">
                <a:latin typeface="Book Antiqua" pitchFamily="18" charset="0"/>
              </a:rPr>
              <a:t>Only mitigate Resource that have significant impact to the active non-competitive constraint</a:t>
            </a:r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382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3858</TotalTime>
  <Words>820</Words>
  <Application>Microsoft Office PowerPoint</Application>
  <PresentationFormat>On-screen Show (4:3)</PresentationFormat>
  <Paragraphs>72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Picture</vt:lpstr>
      <vt:lpstr> NPRR 520  Resmi Surendran ERCOT</vt:lpstr>
      <vt:lpstr>Current CCT Process</vt:lpstr>
      <vt:lpstr>Current SCED 2-Step Process</vt:lpstr>
      <vt:lpstr>Offer Mitigation</vt:lpstr>
      <vt:lpstr>NPRR 520</vt:lpstr>
      <vt:lpstr>NPRR 520</vt:lpstr>
      <vt:lpstr>NPRR 520</vt:lpstr>
      <vt:lpstr>PowerPoint Presentation</vt:lpstr>
      <vt:lpstr>Over Mitigation Issue Price for capacity being set by mitigated offer</vt:lpstr>
      <vt:lpstr>Offer Mitigation Base Point Oscillation</vt:lpstr>
      <vt:lpstr>Over Mitigation Issue Base Point Oscillation</vt:lpstr>
      <vt:lpstr>Tie Breaking Issue  QSGRs brought online when not needed by system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 mitigation</dc:title>
  <dc:creator>Methaprayoon, Kittipong</dc:creator>
  <cp:lastModifiedBy>CMWG</cp:lastModifiedBy>
  <cp:revision>125</cp:revision>
  <cp:lastPrinted>2012-10-22T18:45:11Z</cp:lastPrinted>
  <dcterms:created xsi:type="dcterms:W3CDTF">2012-10-16T15:20:34Z</dcterms:created>
  <dcterms:modified xsi:type="dcterms:W3CDTF">2013-03-06T22:57:34Z</dcterms:modified>
</cp:coreProperties>
</file>