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sldIdLst>
    <p:sldId id="372" r:id="rId2"/>
    <p:sldId id="302" r:id="rId3"/>
    <p:sldId id="382" r:id="rId4"/>
    <p:sldId id="438" r:id="rId5"/>
    <p:sldId id="437" r:id="rId6"/>
    <p:sldId id="439" r:id="rId7"/>
    <p:sldId id="440" r:id="rId8"/>
    <p:sldId id="441" r:id="rId9"/>
    <p:sldId id="442" r:id="rId10"/>
    <p:sldId id="443" r:id="rId11"/>
    <p:sldId id="445" r:id="rId12"/>
    <p:sldId id="444" r:id="rId13"/>
    <p:sldId id="446" r:id="rId14"/>
    <p:sldId id="406" r:id="rId15"/>
    <p:sldId id="395" r:id="rId16"/>
    <p:sldId id="396" r:id="rId17"/>
    <p:sldId id="397" r:id="rId18"/>
    <p:sldId id="398" r:id="rId19"/>
    <p:sldId id="399" r:id="rId20"/>
    <p:sldId id="430" r:id="rId21"/>
    <p:sldId id="431" r:id="rId22"/>
    <p:sldId id="432" r:id="rId2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10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14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prs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tanderson@ercot.co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February 21,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</a:rPr>
              <a:t>Review of Pending Project Priorities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February 21, 2013</a:t>
            </a:r>
            <a:endParaRPr lang="en-US" sz="20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844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Review of Pending Project Priorities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181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Guiding Principles of Project Prioritization</a:t>
            </a:r>
            <a:endParaRPr lang="en-US" sz="1800" dirty="0" smtClean="0"/>
          </a:p>
          <a:p>
            <a:pPr lvl="1" eaLnBrk="1" hangingPunct="1">
              <a:defRPr/>
            </a:pPr>
            <a:r>
              <a:rPr lang="en-US" sz="1800" dirty="0" smtClean="0"/>
              <a:t>Posted on the main PRS site on ERCOT.com</a:t>
            </a:r>
            <a:endParaRPr lang="en-US" sz="1800" dirty="0" smtClean="0"/>
          </a:p>
          <a:p>
            <a:pPr lvl="2" eaLnBrk="1" hangingPunct="1">
              <a:defRPr/>
            </a:pPr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://www.ercot.com/committees/board/tac/prs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  <a:p>
            <a:pPr lvl="1" eaLnBrk="1" hangingPunct="1">
              <a:defRPr/>
            </a:pPr>
            <a:r>
              <a:rPr lang="en-US" sz="1800" dirty="0" smtClean="0"/>
              <a:t>Dates back to the days of the prior PPL format with different Priority values</a:t>
            </a:r>
          </a:p>
          <a:p>
            <a:pPr lvl="1" eaLnBrk="1" hangingPunct="1">
              <a:defRPr/>
            </a:pPr>
            <a:r>
              <a:rPr lang="en-US" sz="1800" dirty="0" smtClean="0"/>
              <a:t>Due to subsequent changes in the PPL and the prioritization approach, it would make sense that this document either be removed or updated</a:t>
            </a:r>
          </a:p>
          <a:p>
            <a:pPr marL="457200" lvl="1" indent="0" eaLnBrk="1" hangingPunct="1">
              <a:buNone/>
              <a:defRPr/>
            </a:pPr>
            <a:endParaRPr lang="en-US" sz="1800" dirty="0" smtClean="0"/>
          </a:p>
          <a:p>
            <a:pPr eaLnBrk="1" hangingPunct="1">
              <a:defRPr/>
            </a:pPr>
            <a:r>
              <a:rPr lang="en-US" sz="1800" dirty="0" smtClean="0"/>
              <a:t>Review of Proposed Start Dates for Revision Requests</a:t>
            </a:r>
            <a:endParaRPr lang="en-US" sz="1800" strike="sngStrike" dirty="0"/>
          </a:p>
          <a:p>
            <a:pPr lvl="1" eaLnBrk="1" hangingPunct="1">
              <a:defRPr/>
            </a:pPr>
            <a:r>
              <a:rPr lang="en-US" sz="1800" dirty="0" smtClean="0"/>
              <a:t>Several changes since the January 2013 PRS meeting</a:t>
            </a:r>
          </a:p>
          <a:p>
            <a:pPr lvl="2" eaLnBrk="1" hangingPunct="1">
              <a:defRPr/>
            </a:pPr>
            <a:r>
              <a:rPr lang="en-US" sz="1600" dirty="0" smtClean="0"/>
              <a:t>Several items have been accelerated due to resource availability</a:t>
            </a:r>
          </a:p>
          <a:p>
            <a:pPr lvl="3" eaLnBrk="1" hangingPunct="1">
              <a:defRPr/>
            </a:pPr>
            <a:r>
              <a:rPr lang="en-US" sz="1600" dirty="0" smtClean="0"/>
              <a:t>No impact on 2013 cash flow</a:t>
            </a:r>
            <a:endParaRPr lang="en-US" sz="1600" dirty="0"/>
          </a:p>
          <a:p>
            <a:pPr lvl="2" eaLnBrk="1" hangingPunct="1">
              <a:defRPr/>
            </a:pPr>
            <a:r>
              <a:rPr lang="en-US" sz="1600" dirty="0" smtClean="0"/>
              <a:t>SCR771 delayed due to resource constraints</a:t>
            </a:r>
          </a:p>
          <a:p>
            <a:pPr lvl="3" eaLnBrk="1" hangingPunct="1">
              <a:defRPr/>
            </a:pPr>
            <a:r>
              <a:rPr lang="en-US" sz="1600" dirty="0" smtClean="0"/>
              <a:t>2013 cash flow impacts have been estimated</a:t>
            </a:r>
            <a:endParaRPr lang="en-US" sz="1600" dirty="0"/>
          </a:p>
          <a:p>
            <a:pPr lvl="1" eaLnBrk="1" hangingPunct="1">
              <a:defRPr/>
            </a:pPr>
            <a:r>
              <a:rPr lang="en-US" sz="1800" dirty="0" smtClean="0"/>
              <a:t>Details on next slide</a:t>
            </a:r>
            <a:endParaRPr lang="en-US" sz="1800" dirty="0"/>
          </a:p>
          <a:p>
            <a:pPr marL="0" indent="0" eaLnBrk="1" hangingPunct="1">
              <a:buNone/>
              <a:defRPr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42977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Approved Revision Requests “Not Started</a:t>
            </a:r>
            <a:r>
              <a:rPr lang="en-US" sz="1800" dirty="0"/>
              <a:t>” – </a:t>
            </a:r>
            <a:r>
              <a:rPr lang="en-US" sz="1800" dirty="0" smtClean="0"/>
              <a:t>Planned to Start in 2013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638542"/>
              </p:ext>
            </p:extLst>
          </p:nvPr>
        </p:nvGraphicFramePr>
        <p:xfrm>
          <a:off x="76200" y="762000"/>
          <a:ext cx="8991599" cy="50922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Target End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NPRR385 </a:t>
                      </a:r>
                      <a:r>
                        <a:rPr lang="en-US" sz="1050" dirty="0" smtClean="0"/>
                        <a:t>– Negative Price Floor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2013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2013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$75k-$90k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/>
                        <a:t>Luminant</a:t>
                      </a:r>
                      <a:endParaRPr lang="en-US" sz="1050" dirty="0"/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NPRR479 </a:t>
                      </a:r>
                      <a:r>
                        <a:rPr lang="en-US" sz="1050" dirty="0" smtClean="0"/>
                        <a:t>– Daily</a:t>
                      </a:r>
                      <a:r>
                        <a:rPr lang="en-US" sz="1050" baseline="0" dirty="0" smtClean="0"/>
                        <a:t> Net Outage MW Report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</a:t>
                      </a:r>
                      <a:r>
                        <a:rPr lang="en-US" sz="1050" dirty="0" smtClean="0"/>
                        <a:t>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Mercuria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NPRR481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baseline="0" dirty="0" smtClean="0"/>
                        <a:t>Report Hourly Actual System Load by Weather Zone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</a:t>
                      </a:r>
                      <a:r>
                        <a:rPr lang="en-US" sz="1050" dirty="0" smtClean="0"/>
                        <a:t>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Feb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Dec 2013</a:t>
                      </a:r>
                      <a:endParaRPr lang="en-US" sz="1050" strike="noStrike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NOGRR093 </a:t>
                      </a:r>
                      <a:r>
                        <a:rPr lang="en-US" sz="1050" dirty="0" smtClean="0"/>
                        <a:t>– Synchronization with NPRR365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</a:t>
                      </a:r>
                      <a:r>
                        <a:rPr lang="en-US" sz="1050" dirty="0" smtClean="0"/>
                        <a:t>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Jun 2013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$20k-$25k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PLWG</a:t>
                      </a:r>
                      <a:endParaRPr lang="en-US" sz="1050" dirty="0"/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NPRR153 </a:t>
                      </a:r>
                      <a:r>
                        <a:rPr lang="en-US" sz="1050" dirty="0" smtClean="0"/>
                        <a:t>– Generation Resource</a:t>
                      </a:r>
                      <a:r>
                        <a:rPr lang="en-US" sz="1050" baseline="0" dirty="0" smtClean="0"/>
                        <a:t> Fixed Quantity Block Offer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Mar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Jun 2013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$12k-$16k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TPTF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Performance Standards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Mar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Dec 2013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NPRR407 </a:t>
                      </a:r>
                      <a:r>
                        <a:rPr lang="en-US" sz="1050" dirty="0" smtClean="0"/>
                        <a:t>– Credit Monitoring Posting</a:t>
                      </a:r>
                      <a:r>
                        <a:rPr lang="en-US" sz="1050" baseline="0" dirty="0" smtClean="0"/>
                        <a:t> Requirements – CRR Portion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Mar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Jul 2013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SCR769 </a:t>
                      </a:r>
                      <a:r>
                        <a:rPr lang="en-US" sz="1050" dirty="0" smtClean="0"/>
                        <a:t>– CRRAH Digital Certificate New Role for Read Only Access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Mar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Sep 2013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Austin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Energy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NPRR207 </a:t>
                      </a:r>
                      <a:r>
                        <a:rPr lang="en-US" sz="1050" dirty="0" smtClean="0"/>
                        <a:t>– Unit</a:t>
                      </a:r>
                      <a:r>
                        <a:rPr lang="en-US" sz="1050" baseline="0" dirty="0" smtClean="0"/>
                        <a:t> </a:t>
                      </a:r>
                      <a:r>
                        <a:rPr lang="en-US" sz="1050" baseline="0" dirty="0" err="1" smtClean="0"/>
                        <a:t>Deselection</a:t>
                      </a:r>
                      <a:endParaRPr lang="en-US" sz="110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Apr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Jul 2013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QSTF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NPRR439 </a:t>
                      </a:r>
                      <a:r>
                        <a:rPr lang="en-US" sz="1050" dirty="0" smtClean="0"/>
                        <a:t>– Updating a Counter-Party's Avail. Credit Limit for Current Day DAM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Apr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Sep 2013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$120k-$130k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NPRR476 </a:t>
                      </a:r>
                      <a:r>
                        <a:rPr lang="en-US" sz="1050" dirty="0" smtClean="0"/>
                        <a:t>– Market</a:t>
                      </a:r>
                      <a:r>
                        <a:rPr lang="en-US" sz="1050" baseline="0" dirty="0" smtClean="0"/>
                        <a:t> Submitted Energy Offer Curves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Dec 2013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NPRR457 </a:t>
                      </a:r>
                      <a:r>
                        <a:rPr lang="en-US" sz="1050" dirty="0" smtClean="0"/>
                        <a:t>– Daily Update of New ESI IDs and AMS Meter and Switch Hold </a:t>
                      </a:r>
                      <a:r>
                        <a:rPr lang="en-US" sz="1050" dirty="0" smtClean="0"/>
                        <a:t>Ind. </a:t>
                      </a:r>
                      <a:r>
                        <a:rPr lang="en-US" sz="1050" dirty="0" smtClean="0"/>
                        <a:t>Change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Dec 2013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NPRR210 </a:t>
                      </a:r>
                      <a:r>
                        <a:rPr lang="en-US" sz="1050" dirty="0" smtClean="0"/>
                        <a:t>– Wind Forecasting Change to P50, Sync with PRR841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Dec 2013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NPRR419 </a:t>
                      </a:r>
                      <a:r>
                        <a:rPr lang="en-US" sz="1050" dirty="0" smtClean="0"/>
                        <a:t>– Revise Real Time</a:t>
                      </a:r>
                      <a:r>
                        <a:rPr lang="en-US" sz="1050" baseline="0" dirty="0" smtClean="0"/>
                        <a:t> Energy Imbalance and RMR Adjustment Charge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Dec 2013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2014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66800" y="6276201"/>
            <a:ext cx="723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in 2013?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4004" y="1554087"/>
            <a:ext cx="1701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</a:t>
            </a:r>
            <a:r>
              <a:rPr lang="en-US" sz="900" b="0" i="1" dirty="0" smtClean="0">
                <a:solidFill>
                  <a:srgbClr val="FF0000"/>
                </a:solidFill>
              </a:rPr>
              <a:t>from </a:t>
            </a:r>
            <a:r>
              <a:rPr lang="en-US" sz="900" b="0" i="1" dirty="0" smtClean="0">
                <a:solidFill>
                  <a:srgbClr val="FF0000"/>
                </a:solidFill>
              </a:rPr>
              <a:t>Apr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4002" y="1833486"/>
            <a:ext cx="1701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</a:t>
            </a:r>
            <a:r>
              <a:rPr lang="en-US" sz="900" b="0" i="1" dirty="0" smtClean="0">
                <a:solidFill>
                  <a:srgbClr val="FF0000"/>
                </a:solidFill>
              </a:rPr>
              <a:t>from </a:t>
            </a:r>
            <a:r>
              <a:rPr lang="en-US" sz="900" b="0" i="1" dirty="0" smtClean="0">
                <a:solidFill>
                  <a:srgbClr val="FF0000"/>
                </a:solidFill>
              </a:rPr>
              <a:t>Apr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2472" y="2404532"/>
            <a:ext cx="1701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</a:t>
            </a:r>
            <a:r>
              <a:rPr lang="en-US" sz="900" b="0" i="1" dirty="0" smtClean="0">
                <a:solidFill>
                  <a:srgbClr val="FF0000"/>
                </a:solidFill>
              </a:rPr>
              <a:t>from </a:t>
            </a:r>
            <a:r>
              <a:rPr lang="en-US" sz="900" b="0" i="1" dirty="0" smtClean="0">
                <a:solidFill>
                  <a:srgbClr val="FF0000"/>
                </a:solidFill>
              </a:rPr>
              <a:t>Jun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5638800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</a:t>
            </a:r>
            <a:r>
              <a:rPr lang="en-US" sz="900" b="0" i="1" dirty="0" smtClean="0">
                <a:solidFill>
                  <a:srgbClr val="FF0000"/>
                </a:solidFill>
              </a:rPr>
              <a:t>from </a:t>
            </a:r>
            <a:r>
              <a:rPr lang="en-US" sz="900" b="0" i="1" dirty="0" smtClean="0">
                <a:solidFill>
                  <a:srgbClr val="FF0000"/>
                </a:solidFill>
              </a:rPr>
              <a:t>Mar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Review of Pending Project Priorities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181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Review of ERCOT-sponsored Projects on the PPL</a:t>
            </a:r>
            <a:endParaRPr lang="en-US" sz="1800" dirty="0" smtClean="0"/>
          </a:p>
          <a:p>
            <a:pPr lvl="1" eaLnBrk="1" hangingPunct="1">
              <a:defRPr/>
            </a:pPr>
            <a:r>
              <a:rPr lang="en-US" sz="1800" dirty="0" smtClean="0"/>
              <a:t>In prior years, ERCOT held a special session with PRS to review the ERCOT-sponsored items on the proposed PPL for the upcoming year</a:t>
            </a:r>
            <a:endParaRPr lang="en-US" dirty="0" smtClean="0"/>
          </a:p>
          <a:p>
            <a:pPr lvl="1" eaLnBrk="1" hangingPunct="1">
              <a:defRPr/>
            </a:pPr>
            <a:r>
              <a:rPr lang="en-US" sz="1800" dirty="0" smtClean="0"/>
              <a:t>The new format of the PPL reduces the need to prioritize revision requests against ERCOT items; however, there is still benefit in providing the market with an overview of projects ERCOT deems necessary to support the ongoing operations of the market and ERCOT Inc.</a:t>
            </a:r>
          </a:p>
          <a:p>
            <a:pPr lvl="1" eaLnBrk="1" hangingPunct="1">
              <a:defRPr/>
            </a:pPr>
            <a:r>
              <a:rPr lang="en-US" sz="1800" dirty="0" smtClean="0"/>
              <a:t>Rather than consume the resources needed to walk through the entire PPL in a PRS meeting, ERCOT proposes that we set aside time at an upcoming meeting (March?) to discuss any projects of interest to the market</a:t>
            </a:r>
          </a:p>
          <a:p>
            <a:pPr lvl="2" eaLnBrk="1" hangingPunct="1">
              <a:defRPr/>
            </a:pPr>
            <a:r>
              <a:rPr lang="en-US" sz="1600" i="1" u="sng" dirty="0" smtClean="0"/>
              <a:t>Action item for market participants</a:t>
            </a:r>
            <a:r>
              <a:rPr lang="en-US" sz="1600" dirty="0" smtClean="0"/>
              <a:t>: Email </a:t>
            </a:r>
            <a:r>
              <a:rPr lang="en-US" sz="1600" dirty="0" smtClean="0">
                <a:hlinkClick r:id="rId2"/>
              </a:rPr>
              <a:t>tanderson@ercot.com</a:t>
            </a:r>
            <a:r>
              <a:rPr lang="en-US" sz="1600" dirty="0" smtClean="0"/>
              <a:t> by Friday, 3/8, with any projects you would like to hear about at the 3/21 PRS meeting</a:t>
            </a:r>
          </a:p>
          <a:p>
            <a:pPr lvl="2" eaLnBrk="1" hangingPunct="1">
              <a:defRPr/>
            </a:pPr>
            <a:r>
              <a:rPr lang="en-US" sz="1600" dirty="0" smtClean="0"/>
              <a:t>ERCOT will arrange for the proper subject matter experts (in person or on the phone) to assist in the overview and Q&amp;A</a:t>
            </a:r>
          </a:p>
          <a:p>
            <a:pPr lvl="1" eaLnBrk="1" hangingPunct="1">
              <a:defRPr/>
            </a:pPr>
            <a:r>
              <a:rPr lang="en-US" sz="1800" dirty="0" smtClean="0"/>
              <a:t>ERCOT is also working on a major project view that will highlight timeframes where the ability to make changes to certain systems is limited</a:t>
            </a:r>
          </a:p>
          <a:p>
            <a:pPr lvl="2" eaLnBrk="1" hangingPunct="1">
              <a:defRPr/>
            </a:pPr>
            <a:r>
              <a:rPr lang="en-US" sz="1600" dirty="0" smtClean="0"/>
              <a:t>Ex. Settlements Upgrade, EMS Upgrade, MMS Refresh</a:t>
            </a:r>
            <a:endParaRPr lang="en-US" sz="1600" dirty="0" smtClean="0"/>
          </a:p>
          <a:p>
            <a:pPr marL="457200" lvl="1" indent="0" eaLnBrk="1" hangingPunct="1">
              <a:buNone/>
              <a:defRPr/>
            </a:pPr>
            <a:endParaRPr lang="en-US" sz="1800" dirty="0" smtClean="0"/>
          </a:p>
          <a:p>
            <a:pPr marL="0" indent="0" eaLnBrk="1" hangingPunct="1">
              <a:buNone/>
              <a:defRPr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36927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2/20/2013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2/20/2013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585788"/>
            <a:ext cx="9047163" cy="568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2/20/2013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581025"/>
            <a:ext cx="9056687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2/20/2013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576263"/>
            <a:ext cx="9066213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2/20/2013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576263"/>
            <a:ext cx="9056687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2/20/2013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581025"/>
            <a:ext cx="9047163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3820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3-9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 and 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Review of 2/7/2013 TAC Project Spending Discussion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Project Spending Update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62865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Review of Pending Project Priorities	</a:t>
            </a:r>
            <a:r>
              <a:rPr lang="en-US" sz="1600" dirty="0" smtClean="0"/>
              <a:t>p. </a:t>
            </a:r>
            <a:r>
              <a:rPr lang="en-US" sz="1600" dirty="0" smtClean="0"/>
              <a:t>10-13 </a:t>
            </a:r>
            <a:endParaRPr lang="en-US" sz="18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15-22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2/20/2013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576263"/>
            <a:ext cx="9056687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2/20/2013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581025"/>
            <a:ext cx="9047163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2/20/2013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581025"/>
            <a:ext cx="9066213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 and Upcoming Project Implementations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Due to </a:t>
            </a:r>
            <a:r>
              <a:rPr lang="en-US" sz="1600" dirty="0" smtClean="0"/>
              <a:t>the ERCOT systems </a:t>
            </a:r>
            <a:r>
              <a:rPr lang="en-US" sz="1600" dirty="0" smtClean="0"/>
              <a:t>outage and subsequent restoration activities, the 2012-R6 release was postponed.  All 2012-R6 items were included in the 2013-R1 release in February. 2013-R1 was completed as planned.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/>
              <a:t>Release 1     </a:t>
            </a:r>
            <a:r>
              <a:rPr lang="en-US" sz="1600" u="sng" dirty="0" smtClean="0"/>
              <a:t>COMPLETE</a:t>
            </a:r>
            <a:r>
              <a:rPr lang="en-US" sz="1600" dirty="0"/>
              <a:t>	</a:t>
            </a:r>
            <a:r>
              <a:rPr lang="en-US" sz="1600" dirty="0" smtClean="0"/>
              <a:t>     </a:t>
            </a:r>
            <a:r>
              <a:rPr lang="en-US" sz="1600" i="1" dirty="0" smtClean="0"/>
              <a:t>(2/11/2013 </a:t>
            </a:r>
            <a:r>
              <a:rPr lang="en-US" sz="1600" dirty="0"/>
              <a:t>–</a:t>
            </a:r>
            <a:r>
              <a:rPr lang="en-US" sz="1600" i="1" dirty="0" smtClean="0"/>
              <a:t> 2/13/2013)</a:t>
            </a:r>
            <a:endParaRPr lang="en-US" sz="1600" i="1" dirty="0"/>
          </a:p>
          <a:p>
            <a:pPr lvl="1" eaLnBrk="1" hangingPunct="1"/>
            <a:r>
              <a:rPr lang="en-US" sz="1400" dirty="0"/>
              <a:t>NPRR260 – MIS Secure </a:t>
            </a:r>
            <a:r>
              <a:rPr lang="en-US" sz="1400" dirty="0"/>
              <a:t>Access </a:t>
            </a:r>
            <a:r>
              <a:rPr lang="en-US" sz="1400" dirty="0" smtClean="0"/>
              <a:t>   </a:t>
            </a:r>
            <a:r>
              <a:rPr lang="en-US" sz="1400" i="1" dirty="0" smtClean="0"/>
              <a:t>(</a:t>
            </a:r>
            <a:r>
              <a:rPr lang="en-US" sz="1400" i="1" dirty="0"/>
              <a:t>effective 3/4/2013)</a:t>
            </a:r>
            <a:endParaRPr lang="en-US" sz="1400" i="1" dirty="0" smtClean="0"/>
          </a:p>
          <a:p>
            <a:pPr lvl="1" eaLnBrk="1" hangingPunct="1"/>
            <a:r>
              <a:rPr lang="en-US" sz="1400" dirty="0" smtClean="0"/>
              <a:t>NPRR313 </a:t>
            </a:r>
            <a:r>
              <a:rPr lang="en-US" sz="1400" dirty="0"/>
              <a:t>– Revisions to the Resource Plan Reference to Current Operating Plan for EILS and </a:t>
            </a:r>
            <a:r>
              <a:rPr lang="en-US" sz="1400" dirty="0" smtClean="0"/>
              <a:t>		Synchronous </a:t>
            </a:r>
            <a:r>
              <a:rPr lang="en-US" sz="1400" dirty="0"/>
              <a:t>Condensers and Black Start Notification Requirements </a:t>
            </a:r>
          </a:p>
          <a:p>
            <a:pPr lvl="1" eaLnBrk="1" hangingPunct="1"/>
            <a:r>
              <a:rPr lang="en-US" sz="1400" dirty="0" smtClean="0"/>
              <a:t>NPRR322 </a:t>
            </a:r>
            <a:r>
              <a:rPr lang="en-US" sz="1400" dirty="0"/>
              <a:t>– Real-Time PTP Option Modeling</a:t>
            </a:r>
          </a:p>
          <a:p>
            <a:pPr lvl="1" eaLnBrk="1" hangingPunct="1"/>
            <a:r>
              <a:rPr lang="en-US" sz="1400" dirty="0"/>
              <a:t>NPRR377 – Alternate Inputs to Base Point Deviation Charge</a:t>
            </a:r>
          </a:p>
          <a:p>
            <a:pPr lvl="1" eaLnBrk="1" hangingPunct="1"/>
            <a:r>
              <a:rPr lang="en-US" sz="1400" dirty="0"/>
              <a:t>NPRR397 – Balance of the Day Ancillary Service </a:t>
            </a:r>
            <a:r>
              <a:rPr lang="en-US" sz="1400" dirty="0" smtClean="0"/>
              <a:t>Market     </a:t>
            </a:r>
            <a:r>
              <a:rPr lang="en-US" sz="1400" i="1" dirty="0" smtClean="0"/>
              <a:t>(effective 3/4/2013)</a:t>
            </a:r>
            <a:endParaRPr lang="en-US" sz="1400" i="1" dirty="0"/>
          </a:p>
          <a:p>
            <a:pPr lvl="1" eaLnBrk="1" hangingPunct="1"/>
            <a:r>
              <a:rPr lang="en-US" sz="1400" dirty="0"/>
              <a:t>NPRR407 – Credit Monitoring Posting Requirements (MMS/CDR portion)</a:t>
            </a:r>
          </a:p>
          <a:p>
            <a:pPr lvl="1" eaLnBrk="1" hangingPunct="1"/>
            <a:r>
              <a:rPr lang="en-US" sz="1400" dirty="0"/>
              <a:t>NPRR464 – SASM Procurement Reporting</a:t>
            </a:r>
          </a:p>
          <a:p>
            <a:pPr lvl="1" eaLnBrk="1" hangingPunct="1"/>
            <a:r>
              <a:rPr lang="en-US" sz="1400" dirty="0"/>
              <a:t>NPRR469 – Modifications to CCTs</a:t>
            </a:r>
          </a:p>
          <a:p>
            <a:pPr lvl="1" eaLnBrk="1" hangingPunct="1"/>
            <a:r>
              <a:rPr lang="en-US" sz="1400" dirty="0"/>
              <a:t>SCR768 – Automatic Non-Spin Redeployment and Deployment Based on Resource Availability</a:t>
            </a:r>
          </a:p>
          <a:p>
            <a:pPr lvl="1" eaLnBrk="1" hangingPunct="1"/>
            <a:r>
              <a:rPr lang="en-US" sz="1400" dirty="0"/>
              <a:t>Security and Reliability Compliance Business Enterprise Tracking and Support Software</a:t>
            </a:r>
          </a:p>
          <a:p>
            <a:pPr lvl="1" eaLnBrk="1" hangingPunct="1"/>
            <a:r>
              <a:rPr lang="en-US" sz="1400" dirty="0" smtClean="0"/>
              <a:t>Cyber </a:t>
            </a:r>
            <a:r>
              <a:rPr lang="en-US" sz="1400" dirty="0"/>
              <a:t>Security Project #</a:t>
            </a:r>
            <a:r>
              <a:rPr lang="en-US" sz="1400" dirty="0" smtClean="0"/>
              <a:t>1</a:t>
            </a:r>
          </a:p>
          <a:p>
            <a:pPr lvl="1" eaLnBrk="1" hangingPunct="1"/>
            <a:r>
              <a:rPr lang="en-US" sz="1400" dirty="0" smtClean="0"/>
              <a:t>Incremental Update Capability Phase 1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MAI Conversion to </a:t>
            </a:r>
            <a:r>
              <a:rPr lang="en-US" sz="1400" dirty="0" err="1" smtClean="0"/>
              <a:t>iGrid</a:t>
            </a:r>
            <a:endParaRPr lang="en-US" sz="14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 and Upcoming Project Implementations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35052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Release 2 Go-Lives	</a:t>
            </a:r>
            <a:r>
              <a:rPr lang="en-US" sz="1600" dirty="0"/>
              <a:t>	</a:t>
            </a:r>
            <a:r>
              <a:rPr lang="en-US" sz="1600" i="1" dirty="0" smtClean="0"/>
              <a:t>(4/22/2013 </a:t>
            </a:r>
            <a:r>
              <a:rPr lang="en-US" sz="1600" dirty="0"/>
              <a:t>–</a:t>
            </a:r>
            <a:r>
              <a:rPr lang="en-US" sz="1600" i="1" dirty="0" smtClean="0"/>
              <a:t> 4/26/2013)</a:t>
            </a:r>
            <a:endParaRPr lang="en-US" sz="1600" i="1" dirty="0"/>
          </a:p>
          <a:p>
            <a:pPr lvl="1" eaLnBrk="1" hangingPunct="1"/>
            <a:r>
              <a:rPr lang="en-US" sz="1400" dirty="0" smtClean="0"/>
              <a:t>NPRR456 </a:t>
            </a:r>
            <a:r>
              <a:rPr lang="en-US" sz="1400" dirty="0"/>
              <a:t>– Clarification of Definition of Electrically Similar Settlement Points and Heuristic Pricing </a:t>
            </a:r>
            <a:r>
              <a:rPr lang="en-US" sz="1400" dirty="0" smtClean="0"/>
              <a:t>Posting</a:t>
            </a:r>
          </a:p>
          <a:p>
            <a:pPr lvl="1" eaLnBrk="1" hangingPunct="1"/>
            <a:r>
              <a:rPr lang="en-US" sz="1400" dirty="0" smtClean="0"/>
              <a:t>NPRR463 – CRR Auction Structure Enhancements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TSAT Wind Model</a:t>
            </a:r>
            <a:endParaRPr lang="en-US" sz="14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57912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363914575"/>
              </p:ext>
            </p:extLst>
          </p:nvPr>
        </p:nvGraphicFramePr>
        <p:xfrm>
          <a:off x="76200" y="762000"/>
          <a:ext cx="8915399" cy="4656435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185964"/>
                <a:gridCol w="1043291"/>
                <a:gridCol w="1232981"/>
                <a:gridCol w="1043291"/>
                <a:gridCol w="1138136"/>
                <a:gridCol w="1138136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NPRR463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NOGRR093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34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800" y="3962400"/>
            <a:ext cx="1193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962400"/>
            <a:ext cx="1066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898525" y="5715000"/>
            <a:ext cx="3538008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898524" y="5453390"/>
            <a:ext cx="353800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(a), (b), etc. indicates multiple release phases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2654300" y="6172200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4708525" y="5454263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Red Text:  New 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4708525" y="5715855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Strike-Through Text:  Previous 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36533" y="3962400"/>
            <a:ext cx="1227138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14596" y="3962400"/>
            <a:ext cx="1125537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72138" y="3962400"/>
            <a:ext cx="1050925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395133" y="3962400"/>
            <a:ext cx="10414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848600" y="3957372"/>
            <a:ext cx="1125537" cy="26161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4402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Background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181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ERCOT has a $15M project budget in 2013  (same as 2012)</a:t>
            </a:r>
          </a:p>
          <a:p>
            <a:pPr lvl="1" eaLnBrk="1" hangingPunct="1">
              <a:defRPr/>
            </a:pPr>
            <a:r>
              <a:rPr lang="en-US" sz="1800" dirty="0"/>
              <a:t>T</a:t>
            </a:r>
            <a:r>
              <a:rPr lang="en-US" sz="1800" dirty="0" smtClean="0"/>
              <a:t>o allow for new additions to the 2013 project plan, $3M was forecasted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for revision requests on the 2013 PPL</a:t>
            </a:r>
          </a:p>
          <a:p>
            <a:pPr lvl="2" eaLnBrk="1" hangingPunct="1">
              <a:defRPr/>
            </a:pPr>
            <a:r>
              <a:rPr lang="en-US" dirty="0" smtClean="0"/>
              <a:t>There were only a few 2013 revision requests known at the time totaling less than $1M</a:t>
            </a:r>
          </a:p>
          <a:p>
            <a:pPr lvl="1" eaLnBrk="1" hangingPunct="1">
              <a:defRPr/>
            </a:pPr>
            <a:r>
              <a:rPr lang="en-US" sz="1800" dirty="0" smtClean="0"/>
              <a:t>Previous year revision request spending indicated $3M was a reasonable starting point</a:t>
            </a:r>
          </a:p>
          <a:p>
            <a:pPr marL="457200" lvl="1" indent="0" eaLnBrk="1" hangingPunct="1">
              <a:buNone/>
              <a:defRPr/>
            </a:pPr>
            <a:endParaRPr lang="en-US" sz="1800" dirty="0" smtClean="0"/>
          </a:p>
          <a:p>
            <a:pPr eaLnBrk="1" hangingPunct="1">
              <a:defRPr/>
            </a:pPr>
            <a:r>
              <a:rPr lang="en-US" sz="1800" dirty="0"/>
              <a:t>In order to effectively manage to our $15M budget it is critical that PRS and TAC continue to prioritize revision requests</a:t>
            </a:r>
            <a:endParaRPr lang="en-US" sz="1800" strike="sngStrike" dirty="0"/>
          </a:p>
          <a:p>
            <a:pPr lvl="1" eaLnBrk="1" hangingPunct="1">
              <a:defRPr/>
            </a:pPr>
            <a:r>
              <a:rPr lang="en-US" sz="1800" dirty="0"/>
              <a:t>Continue monthly PRS review of upcoming revision request project efforts to obtain stakeholder input on the target start dates of items in the project queue</a:t>
            </a:r>
          </a:p>
          <a:p>
            <a:pPr lvl="1" eaLnBrk="1" hangingPunct="1">
              <a:defRPr/>
            </a:pPr>
            <a:r>
              <a:rPr lang="en-US" sz="1800" dirty="0"/>
              <a:t>Similarly, ERCOT leadership regularly reviews PPL projections and makes adjustments to ERCOT-sponsored projects</a:t>
            </a:r>
          </a:p>
          <a:p>
            <a:pPr lvl="1" eaLnBrk="1" hangingPunct="1">
              <a:defRPr/>
            </a:pPr>
            <a:r>
              <a:rPr lang="en-US" sz="1800" dirty="0"/>
              <a:t>Now that 2013 is underway, project financial reporting will focus on overall portfolio demand and forecast spending</a:t>
            </a:r>
          </a:p>
          <a:p>
            <a:pPr marL="0" indent="0" eaLnBrk="1" hangingPunct="1">
              <a:buNone/>
              <a:defRPr/>
            </a:pPr>
            <a:endParaRPr lang="en-US" sz="1800" dirty="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96000" y="344912"/>
            <a:ext cx="2895600" cy="26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i="1" dirty="0" smtClean="0">
                <a:solidFill>
                  <a:schemeClr val="bg1"/>
                </a:solidFill>
              </a:rPr>
              <a:t>Slide from 2/7/2013 TAC Meeting</a:t>
            </a:r>
            <a:endParaRPr lang="en-US" sz="700" b="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81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7724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Moving Forward…  ERCOT Recommendations</a:t>
            </a:r>
            <a:endParaRPr lang="en-US" sz="1800" dirty="0" smtClean="0"/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The next slide </a:t>
            </a:r>
            <a:r>
              <a:rPr lang="en-US" sz="1800" dirty="0" smtClean="0"/>
              <a:t>(#8) </a:t>
            </a:r>
            <a:r>
              <a:rPr lang="en-US" sz="1800" dirty="0" smtClean="0"/>
              <a:t>shows 2013 forecast spending and includes:</a:t>
            </a:r>
          </a:p>
          <a:p>
            <a:pPr lvl="1" eaLnBrk="1" hangingPunct="1">
              <a:defRPr/>
            </a:pPr>
            <a:r>
              <a:rPr lang="en-US" sz="1800" dirty="0"/>
              <a:t>P</a:t>
            </a:r>
            <a:r>
              <a:rPr lang="en-US" sz="1800" dirty="0" smtClean="0"/>
              <a:t>rojects that are in flight</a:t>
            </a:r>
          </a:p>
          <a:p>
            <a:pPr lvl="1" eaLnBrk="1" hangingPunct="1">
              <a:defRPr/>
            </a:pPr>
            <a:r>
              <a:rPr lang="en-US" sz="1800" dirty="0"/>
              <a:t>P</a:t>
            </a:r>
            <a:r>
              <a:rPr lang="en-US" sz="1800" dirty="0" smtClean="0"/>
              <a:t>rojects that are planned to start in 2013</a:t>
            </a:r>
          </a:p>
          <a:p>
            <a:pPr lvl="2" eaLnBrk="1" hangingPunct="1">
              <a:defRPr/>
            </a:pPr>
            <a:r>
              <a:rPr lang="en-US" sz="1600" dirty="0" smtClean="0"/>
              <a:t>Slide </a:t>
            </a:r>
            <a:r>
              <a:rPr lang="en-US" sz="1600" dirty="0" smtClean="0"/>
              <a:t>12 </a:t>
            </a:r>
            <a:r>
              <a:rPr lang="en-US" sz="1600" dirty="0" smtClean="0"/>
              <a:t>shows the planned Start Dates for revision requests that are “Not Started”</a:t>
            </a:r>
          </a:p>
          <a:p>
            <a:pPr lvl="1" eaLnBrk="1" hangingPunct="1">
              <a:defRPr/>
            </a:pPr>
            <a:r>
              <a:rPr lang="en-US" sz="1800" dirty="0" smtClean="0"/>
              <a:t>A forecast variance based on historical trends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0" y="344912"/>
            <a:ext cx="2895600" cy="26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i="1" dirty="0" smtClean="0">
                <a:solidFill>
                  <a:schemeClr val="bg1"/>
                </a:solidFill>
              </a:rPr>
              <a:t>Slide from 2/7/2013 TAC Meeting</a:t>
            </a:r>
            <a:endParaRPr lang="en-US" sz="700" b="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3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2013 </a:t>
            </a:r>
            <a:r>
              <a:rPr lang="en-US" sz="1800" dirty="0" smtClean="0"/>
              <a:t>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656521"/>
              </p:ext>
            </p:extLst>
          </p:nvPr>
        </p:nvGraphicFramePr>
        <p:xfrm>
          <a:off x="118534" y="1092204"/>
          <a:ext cx="8903943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6" name="Worksheet" r:id="rId3" imgW="10191649" imgH="4448290" progId="Excel.Sheet.12">
                  <p:embed/>
                </p:oleObj>
              </mc:Choice>
              <mc:Fallback>
                <p:oleObj name="Worksheet" r:id="rId3" imgW="10191649" imgH="44482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534" y="1092204"/>
                        <a:ext cx="8903943" cy="3886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172200" y="388361"/>
            <a:ext cx="2895600" cy="26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i="1" dirty="0" smtClean="0">
                <a:solidFill>
                  <a:schemeClr val="bg1"/>
                </a:solidFill>
              </a:rPr>
              <a:t>Slide from 2/7/2013 TAC Meeting</a:t>
            </a:r>
            <a:endParaRPr lang="en-US" sz="700" b="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92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2013 </a:t>
            </a:r>
            <a:r>
              <a:rPr lang="en-US" sz="1800" dirty="0" smtClean="0"/>
              <a:t>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 – Revised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371125"/>
              </p:ext>
            </p:extLst>
          </p:nvPr>
        </p:nvGraphicFramePr>
        <p:xfrm>
          <a:off x="228600" y="1219200"/>
          <a:ext cx="8704586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Worksheet" r:id="rId3" imgW="10191649" imgH="4638769" progId="Excel.Sheet.12">
                  <p:embed/>
                </p:oleObj>
              </mc:Choice>
              <mc:Fallback>
                <p:oleObj name="Worksheet" r:id="rId3" imgW="10191649" imgH="463876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" y="1219200"/>
                        <a:ext cx="8704586" cy="396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17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47224</TotalTime>
  <Words>1262</Words>
  <Application>Microsoft Office PowerPoint</Application>
  <PresentationFormat>On-screen Show (4:3)</PresentationFormat>
  <Paragraphs>295</Paragraphs>
  <Slides>22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Custom Design</vt:lpstr>
      <vt:lpstr>Worksheet</vt:lpstr>
      <vt:lpstr>Microsoft Excel Worksheet</vt:lpstr>
      <vt:lpstr>PowerPoint Presentation</vt:lpstr>
      <vt:lpstr>2013 Project Update – Agenda</vt:lpstr>
      <vt:lpstr>Recent and Upcoming Project Implementations</vt:lpstr>
      <vt:lpstr>Recent and Upcoming Project Implementations</vt:lpstr>
      <vt:lpstr>2013 Release Targets – Board-Approved NPRRs/SCRs/xGRRs</vt:lpstr>
      <vt:lpstr>Background</vt:lpstr>
      <vt:lpstr>Moving Forward…  ERCOT Recommendations</vt:lpstr>
      <vt:lpstr>2013 Cash Flow Projection – Approved Projects</vt:lpstr>
      <vt:lpstr>2013 Cash Flow Projection – Approved Projects – Revised</vt:lpstr>
      <vt:lpstr>PowerPoint Presentation</vt:lpstr>
      <vt:lpstr>Review of Pending Project Priorities</vt:lpstr>
      <vt:lpstr>Approved Revision Requests “Not Started” – Planned to Start in 2013</vt:lpstr>
      <vt:lpstr>Review of Pending Project Priorities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1260</cp:revision>
  <cp:lastPrinted>2013-01-16T14:18:57Z</cp:lastPrinted>
  <dcterms:created xsi:type="dcterms:W3CDTF">2005-04-21T14:28:35Z</dcterms:created>
  <dcterms:modified xsi:type="dcterms:W3CDTF">2013-02-20T22:10:11Z</dcterms:modified>
</cp:coreProperties>
</file>