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AF6AE-9737-4858-9339-9FD5ECA5CB6A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A6F64-5B37-4796-ABA7-DB7BFC30FC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1"/>
            <a:ext cx="8077200" cy="28956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Reliability and Operations Subcommittee </a:t>
            </a:r>
            <a:br>
              <a:rPr lang="en-US" sz="3600" b="1" dirty="0" smtClean="0"/>
            </a:br>
            <a:r>
              <a:rPr lang="en-US" sz="3600" b="1" dirty="0" smtClean="0"/>
              <a:t>Report to </a:t>
            </a:r>
            <a:br>
              <a:rPr lang="en-US" sz="3600" b="1" dirty="0" smtClean="0"/>
            </a:br>
            <a:r>
              <a:rPr lang="en-US" sz="3600" b="1" dirty="0" smtClean="0"/>
              <a:t>Technical Advisory Committee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685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January - 2013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	</a:t>
            </a:r>
            <a:r>
              <a:rPr lang="en-US" sz="2400" u="sng" dirty="0" smtClean="0"/>
              <a:t>Election </a:t>
            </a:r>
            <a:r>
              <a:rPr lang="en-US" sz="2400" u="sng" dirty="0"/>
              <a:t>of 2013 ROS </a:t>
            </a:r>
            <a:r>
              <a:rPr lang="en-US" sz="2400" u="sng" dirty="0" smtClean="0"/>
              <a:t>Leadership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</a:t>
            </a:r>
            <a:r>
              <a:rPr lang="en-US" sz="2000" dirty="0" smtClean="0"/>
              <a:t>Chair </a:t>
            </a:r>
            <a:r>
              <a:rPr lang="en-US" sz="2000" dirty="0"/>
              <a:t>- </a:t>
            </a:r>
            <a:r>
              <a:rPr lang="en-US" sz="2000" dirty="0" smtClean="0"/>
              <a:t>		Harry Holloway,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		Independent </a:t>
            </a:r>
            <a:r>
              <a:rPr lang="en-US" sz="2000" dirty="0"/>
              <a:t>Generator,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GDF SUEZ Energy Marketing.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Vice </a:t>
            </a:r>
            <a:r>
              <a:rPr lang="en-US" sz="2000" dirty="0"/>
              <a:t>Chair - </a:t>
            </a:r>
            <a:r>
              <a:rPr lang="en-US" sz="2000" dirty="0" smtClean="0"/>
              <a:t>	Bill Hatfield,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		Cooperative</a:t>
            </a:r>
            <a:r>
              <a:rPr lang="en-US" sz="2000" dirty="0"/>
              <a:t>,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LCRA.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</a:t>
            </a:r>
            <a:r>
              <a:rPr lang="en-US" sz="2000" dirty="0"/>
              <a:t> Nominees </a:t>
            </a:r>
            <a:r>
              <a:rPr lang="en-US" sz="2000" dirty="0" smtClean="0"/>
              <a:t>Approved (unanimous)</a:t>
            </a:r>
            <a:endParaRPr lang="en-US" sz="2000" dirty="0"/>
          </a:p>
          <a:p>
            <a:pPr lvl="0" algn="ctr" hangingPunct="0">
              <a:buNone/>
            </a:pPr>
            <a:endParaRPr lang="en-US" sz="28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/>
              <a:t>Reliability and Operations Subcommittee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Reliability and Operations Subcommittee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400" u="sng" dirty="0" smtClean="0"/>
              <a:t>NPRR 505</a:t>
            </a:r>
            <a:r>
              <a:rPr lang="en-US" sz="2400" u="sng" dirty="0"/>
              <a:t>, ERS Weather-Sensitive Loads</a:t>
            </a: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	Endorsed NPRR 505 </a:t>
            </a:r>
            <a:r>
              <a:rPr lang="en-US" sz="2000" dirty="0"/>
              <a:t>with </a:t>
            </a:r>
            <a:r>
              <a:rPr lang="en-US" sz="2000" dirty="0" smtClean="0"/>
              <a:t>12/12 </a:t>
            </a:r>
            <a:r>
              <a:rPr lang="en-US" sz="2000" dirty="0"/>
              <a:t>ERCOT </a:t>
            </a:r>
            <a:r>
              <a:rPr lang="en-US" sz="2000" dirty="0" smtClean="0"/>
              <a:t>comments,    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4 </a:t>
            </a:r>
            <a:r>
              <a:rPr lang="en-US" sz="2000" dirty="0"/>
              <a:t>opposed, </a:t>
            </a:r>
          </a:p>
          <a:p>
            <a:pPr marL="0" indent="0">
              <a:buNone/>
            </a:pPr>
            <a:r>
              <a:rPr lang="en-US" sz="2000" dirty="0" smtClean="0"/>
              <a:t>		3 abstentions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400" u="sng" dirty="0" smtClean="0"/>
              <a:t>NOGRR 105</a:t>
            </a:r>
            <a:r>
              <a:rPr lang="en-US" sz="2400" u="sng" dirty="0"/>
              <a:t>, Generation Resource </a:t>
            </a:r>
            <a:r>
              <a:rPr lang="en-US" sz="2400" u="sng" dirty="0" smtClean="0"/>
              <a:t>Frequency </a:t>
            </a:r>
            <a:r>
              <a:rPr lang="en-US" sz="2400" dirty="0" smtClean="0"/>
              <a:t>	</a:t>
            </a:r>
            <a:r>
              <a:rPr lang="en-US" sz="2400" u="sng" dirty="0" smtClean="0"/>
              <a:t>Response </a:t>
            </a:r>
            <a:r>
              <a:rPr lang="en-US" sz="2400" u="sng" dirty="0"/>
              <a:t>Test Procedure</a:t>
            </a:r>
            <a:endParaRPr lang="en-US" sz="2400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000" dirty="0" smtClean="0"/>
              <a:t>Approved NOGR 105 </a:t>
            </a:r>
            <a:r>
              <a:rPr lang="en-US" sz="2000" dirty="0"/>
              <a:t>as recommended by OWG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Reliability and Operations Subcommittee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400" u="sng" dirty="0" smtClean="0"/>
              <a:t>NPRR 486</a:t>
            </a:r>
            <a:r>
              <a:rPr lang="en-US" sz="2400" u="sng" dirty="0"/>
              <a:t>, Calculation of Generation to be </a:t>
            </a:r>
            <a:r>
              <a:rPr lang="en-US" sz="2400" u="sng" dirty="0" smtClean="0"/>
              <a:t>Dispatched</a:t>
            </a:r>
            <a:endParaRPr lang="en-US" sz="2400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000" dirty="0" smtClean="0"/>
              <a:t>Tabled NPRR 486,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 We do </a:t>
            </a:r>
            <a:r>
              <a:rPr lang="en-US" sz="2000" dirty="0"/>
              <a:t>not currently </a:t>
            </a:r>
            <a:r>
              <a:rPr lang="en-US" sz="2000"/>
              <a:t>have </a:t>
            </a:r>
            <a:r>
              <a:rPr lang="en-US" sz="2000" smtClean="0"/>
              <a:t>any challenges </a:t>
            </a:r>
            <a:r>
              <a:rPr lang="en-US" sz="2000" dirty="0"/>
              <a:t>with control performance</a:t>
            </a:r>
          </a:p>
          <a:p>
            <a:pPr marL="0" indent="0">
              <a:buNone/>
            </a:pPr>
            <a:r>
              <a:rPr lang="en-US" sz="2800" dirty="0" smtClean="0"/>
              <a:t>	</a:t>
            </a:r>
          </a:p>
          <a:p>
            <a:pPr marL="0" indent="0">
              <a:buNone/>
            </a:pPr>
            <a:endParaRPr lang="en-US" sz="2800" u="sng" dirty="0"/>
          </a:p>
          <a:p>
            <a:pPr marL="0" indent="0">
              <a:buNone/>
            </a:pPr>
            <a:r>
              <a:rPr lang="en-US" sz="2800" dirty="0" smtClean="0"/>
              <a:t>	</a:t>
            </a:r>
            <a:r>
              <a:rPr lang="en-US" sz="2400" u="sng" dirty="0" smtClean="0"/>
              <a:t>PGRR 022</a:t>
            </a:r>
            <a:r>
              <a:rPr lang="en-US" sz="2400" u="sng" dirty="0"/>
              <a:t>, Removal of Planning Reserve Margin </a:t>
            </a:r>
            <a:r>
              <a:rPr lang="en-US" sz="2400" dirty="0" smtClean="0"/>
              <a:t>	</a:t>
            </a:r>
            <a:r>
              <a:rPr lang="en-US" sz="2400" u="sng" dirty="0" smtClean="0"/>
              <a:t>Calculation </a:t>
            </a:r>
            <a:r>
              <a:rPr lang="en-US" sz="2400" u="sng" dirty="0"/>
              <a:t>Methodology</a:t>
            </a:r>
            <a:endParaRPr lang="en-US" sz="2400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000" dirty="0" smtClean="0"/>
              <a:t>Approve PGRR 022,     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1 </a:t>
            </a:r>
            <a:r>
              <a:rPr lang="en-US" sz="2000" dirty="0"/>
              <a:t>abstention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65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Reliability and Operations Subcommittee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	</a:t>
            </a:r>
            <a:r>
              <a:rPr lang="en-US" sz="2400" u="sng" dirty="0" smtClean="0"/>
              <a:t>PGRR 023</a:t>
            </a:r>
            <a:r>
              <a:rPr lang="en-US" sz="2400" u="sng" dirty="0"/>
              <a:t>, Contingency Filing </a:t>
            </a:r>
            <a:r>
              <a:rPr lang="en-US" sz="2400" u="sng" dirty="0" smtClean="0"/>
              <a:t>Requirements</a:t>
            </a:r>
            <a:endParaRPr lang="en-US" sz="2800" dirty="0"/>
          </a:p>
          <a:p>
            <a:pPr marL="0" indent="0">
              <a:buNone/>
            </a:pPr>
            <a:r>
              <a:rPr lang="en-US" sz="2000" dirty="0" smtClean="0"/>
              <a:t>	Approved PGRR 023</a:t>
            </a:r>
            <a:r>
              <a:rPr lang="en-US" sz="2000" dirty="0"/>
              <a:t>; with understanding that SSWG will review the </a:t>
            </a:r>
            <a:r>
              <a:rPr lang="en-US" sz="2000" dirty="0" smtClean="0"/>
              <a:t>	SSWG </a:t>
            </a:r>
            <a:r>
              <a:rPr lang="en-US" sz="2000" dirty="0"/>
              <a:t>procedure manual to address TRE </a:t>
            </a:r>
            <a:r>
              <a:rPr lang="en-US" sz="2000" dirty="0" smtClean="0"/>
              <a:t>concerns.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</a:t>
            </a:r>
            <a:r>
              <a:rPr lang="en-US" sz="2400" u="sng" dirty="0" smtClean="0"/>
              <a:t>PGRR 026</a:t>
            </a:r>
            <a:r>
              <a:rPr lang="en-US" sz="2400" u="sng" dirty="0"/>
              <a:t>, Addition of Year 6 to the SSWG Base Cases</a:t>
            </a:r>
            <a:endParaRPr lang="en-US" sz="2400" dirty="0"/>
          </a:p>
          <a:p>
            <a:pPr marL="0" indent="0">
              <a:buNone/>
            </a:pPr>
            <a:r>
              <a:rPr lang="en-US" sz="2000" dirty="0" smtClean="0"/>
              <a:t>	Approved PGRR 026 </a:t>
            </a:r>
            <a:r>
              <a:rPr lang="en-US" sz="2000" dirty="0"/>
              <a:t>as recommended by PLWG </a:t>
            </a:r>
            <a:r>
              <a:rPr lang="en-US" sz="2000" dirty="0" smtClean="0"/>
              <a:t>(lengthy discussion)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</a:t>
            </a:r>
            <a:r>
              <a:rPr lang="en-US" sz="2400" u="sng" dirty="0" smtClean="0"/>
              <a:t>2013 </a:t>
            </a:r>
            <a:r>
              <a:rPr lang="en-US" sz="2400" u="sng" dirty="0"/>
              <a:t>Ancillary Services Methodology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Tabled </a:t>
            </a:r>
            <a:r>
              <a:rPr lang="en-US" sz="2000" dirty="0"/>
              <a:t>until February ROS;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1800" dirty="0" smtClean="0"/>
              <a:t>The </a:t>
            </a:r>
            <a:r>
              <a:rPr lang="en-US" sz="1800" dirty="0"/>
              <a:t>methodology document was not </a:t>
            </a:r>
            <a:r>
              <a:rPr lang="en-US" sz="1800" dirty="0" smtClean="0"/>
              <a:t>posted </a:t>
            </a:r>
            <a:r>
              <a:rPr lang="en-US" sz="1800" dirty="0"/>
              <a:t>in the on line ROS </a:t>
            </a:r>
            <a:r>
              <a:rPr lang="en-US" sz="1800" dirty="0" smtClean="0"/>
              <a:t>agenda </a:t>
            </a:r>
            <a:r>
              <a:rPr lang="en-US" sz="1800" dirty="0"/>
              <a:t>and </a:t>
            </a:r>
            <a:r>
              <a:rPr lang="en-US" sz="1800" dirty="0" smtClean="0"/>
              <a:t>	therefore </a:t>
            </a:r>
            <a:r>
              <a:rPr lang="en-US" sz="1800" dirty="0"/>
              <a:t>was not reviewed by </a:t>
            </a:r>
            <a:r>
              <a:rPr lang="en-US" sz="1800" dirty="0" smtClean="0"/>
              <a:t>ROS </a:t>
            </a:r>
            <a:r>
              <a:rPr lang="en-US" sz="1800" dirty="0"/>
              <a:t>members before the </a:t>
            </a:r>
            <a:r>
              <a:rPr lang="en-US" sz="1800" dirty="0" smtClean="0"/>
              <a:t>meeting</a:t>
            </a:r>
            <a:r>
              <a:rPr lang="en-US" sz="1800" dirty="0"/>
              <a:t>. 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65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23</Words>
  <Application>Microsoft Office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Reliability and Operations Subcommittee  Report to  Technical Advisory Committee</vt:lpstr>
      <vt:lpstr>Reliability and Operations Subcommittee</vt:lpstr>
      <vt:lpstr>Reliability and Operations Subcommittee</vt:lpstr>
      <vt:lpstr>Reliability and Operations Subcommittee</vt:lpstr>
      <vt:lpstr>Reliability and Operations Subcommittee</vt:lpstr>
    </vt:vector>
  </TitlesOfParts>
  <Company>CPS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Reliability and Operations Subcommittee Report</dc:title>
  <dc:creator>bawilliams</dc:creator>
  <cp:lastModifiedBy>hholloway</cp:lastModifiedBy>
  <cp:revision>96</cp:revision>
  <dcterms:created xsi:type="dcterms:W3CDTF">2012-01-23T16:48:56Z</dcterms:created>
  <dcterms:modified xsi:type="dcterms:W3CDTF">2013-01-30T19:45:05Z</dcterms:modified>
</cp:coreProperties>
</file>