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2" r:id="rId2"/>
    <p:sldId id="431" r:id="rId3"/>
    <p:sldId id="438" r:id="rId4"/>
    <p:sldId id="435" r:id="rId5"/>
    <p:sldId id="437" r:id="rId6"/>
    <p:sldId id="432" r:id="rId7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85FBA1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  <a:ea typeface="+mj-ea"/>
                <a:cs typeface="+mj-cs"/>
              </a:rPr>
              <a:t>2013 Project Funding Review</a:t>
            </a:r>
            <a:endParaRPr lang="en-US" sz="2800" b="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February 7,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Background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ERCOT has a $15M project budget in 2013  (same as 2012)</a:t>
            </a:r>
          </a:p>
          <a:p>
            <a:pPr lvl="1" eaLnBrk="1" hangingPunct="1">
              <a:defRPr/>
            </a:pPr>
            <a:r>
              <a:rPr lang="en-US" sz="1800" dirty="0"/>
              <a:t>T</a:t>
            </a:r>
            <a:r>
              <a:rPr lang="en-US" sz="1800" dirty="0" smtClean="0"/>
              <a:t>o allow for new additions to the 2013 project plan, $3M was forecasted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for revision requests on the 2013 PPL</a:t>
            </a:r>
          </a:p>
          <a:p>
            <a:pPr lvl="2" eaLnBrk="1" hangingPunct="1">
              <a:defRPr/>
            </a:pPr>
            <a:r>
              <a:rPr lang="en-US" dirty="0" smtClean="0"/>
              <a:t>There were only a few 2013 </a:t>
            </a:r>
            <a:r>
              <a:rPr lang="en-US" dirty="0" smtClean="0"/>
              <a:t>revision requests known </a:t>
            </a:r>
            <a:r>
              <a:rPr lang="en-US" dirty="0" smtClean="0"/>
              <a:t>at the time totaling less than $1M</a:t>
            </a:r>
          </a:p>
          <a:p>
            <a:pPr lvl="1" eaLnBrk="1" hangingPunct="1">
              <a:defRPr/>
            </a:pPr>
            <a:r>
              <a:rPr lang="en-US" sz="1800" dirty="0" smtClean="0"/>
              <a:t>Previous year revision request spending indicated $3M was a reasonable starting point</a:t>
            </a:r>
          </a:p>
          <a:p>
            <a:pPr marL="457200" lvl="1" indent="0" eaLnBrk="1" hangingPunct="1">
              <a:buNone/>
              <a:defRPr/>
            </a:pPr>
            <a:endParaRPr lang="en-US" sz="1800" dirty="0" smtClean="0"/>
          </a:p>
          <a:p>
            <a:pPr marL="0" indent="0" eaLnBrk="1" hangingPunct="1">
              <a:buNone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33244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Moving Forward…  ERCOT Recommendations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/>
              <a:t>In order to effectively manage to our $15M budget it is critical that PRS and TAC continue to prioritize revision requests</a:t>
            </a:r>
            <a:endParaRPr lang="en-US" sz="1800" strike="sngStrike" dirty="0"/>
          </a:p>
          <a:p>
            <a:pPr lvl="1" eaLnBrk="1" hangingPunct="1">
              <a:defRPr/>
            </a:pPr>
            <a:r>
              <a:rPr lang="en-US" sz="1800" dirty="0"/>
              <a:t>Continue monthly PRS review of upcoming revision request project efforts to obtain stakeholder input on the target start dates of items in the project queue</a:t>
            </a:r>
          </a:p>
          <a:p>
            <a:pPr lvl="1" eaLnBrk="1" hangingPunct="1">
              <a:defRPr/>
            </a:pPr>
            <a:r>
              <a:rPr lang="en-US" sz="1800" dirty="0"/>
              <a:t>Similarly, ERCOT leadership regularly reviews PPL projections and makes adjustments to ERCOT-sponsored </a:t>
            </a:r>
            <a:r>
              <a:rPr lang="en-US" sz="1800" dirty="0" smtClean="0"/>
              <a:t>projects</a:t>
            </a:r>
          </a:p>
          <a:p>
            <a:pPr lvl="1" eaLnBrk="1" hangingPunct="1">
              <a:defRPr/>
            </a:pPr>
            <a:r>
              <a:rPr lang="en-US" sz="1800" dirty="0"/>
              <a:t>Now that 2013 is underway, project financial reporting will focus on overall portfolio demand and forecast </a:t>
            </a:r>
            <a:r>
              <a:rPr lang="en-US" sz="1800" dirty="0" smtClean="0"/>
              <a:t>spending</a:t>
            </a:r>
            <a:endParaRPr lang="en-US" sz="1800" dirty="0" smtClean="0"/>
          </a:p>
          <a:p>
            <a:pPr eaLnBrk="1" hangingPunct="1">
              <a:defRPr/>
            </a:pPr>
            <a:endParaRPr lang="en-US" sz="1800" dirty="0"/>
          </a:p>
          <a:p>
            <a:pPr eaLnBrk="1" hangingPunct="1">
              <a:defRPr/>
            </a:pPr>
            <a:r>
              <a:rPr lang="en-US" sz="1800" dirty="0" smtClean="0"/>
              <a:t>Stakeholder </a:t>
            </a:r>
            <a:r>
              <a:rPr lang="en-US" sz="1800" dirty="0" smtClean="0"/>
              <a:t>discussions should focus on prioritization, not funding</a:t>
            </a:r>
          </a:p>
          <a:p>
            <a:pPr lvl="1" eaLnBrk="1" hangingPunct="1">
              <a:defRPr/>
            </a:pPr>
            <a:r>
              <a:rPr lang="en-US" sz="1800" dirty="0" smtClean="0"/>
              <a:t>Funding is only one type of resource constraint</a:t>
            </a:r>
          </a:p>
          <a:p>
            <a:pPr lvl="1" eaLnBrk="1" hangingPunct="1">
              <a:defRPr/>
            </a:pPr>
            <a:r>
              <a:rPr lang="en-US" sz="1800" dirty="0" smtClean="0"/>
              <a:t>Human resource and environment constraints continue to factor significantly into our project forecasting </a:t>
            </a:r>
            <a:r>
              <a:rPr lang="en-US" sz="1800" dirty="0" smtClean="0"/>
              <a:t>efforts</a:t>
            </a:r>
          </a:p>
          <a:p>
            <a:pPr lvl="1" eaLnBrk="1" hangingPunct="1">
              <a:defRPr/>
            </a:pPr>
            <a:r>
              <a:rPr lang="en-US" sz="1800" dirty="0" smtClean="0"/>
              <a:t>ERCOT will continue to assess the effect of all resources to produce a proposed timeline for approved projects with highest priority</a:t>
            </a:r>
          </a:p>
          <a:p>
            <a:pPr lvl="2" eaLnBrk="1" hangingPunct="1">
              <a:defRPr/>
            </a:pPr>
            <a:r>
              <a:rPr lang="en-US" dirty="0" smtClean="0"/>
              <a:t>Reported monthly at PRS and in the posted PPL  </a:t>
            </a:r>
            <a:r>
              <a:rPr lang="en-US" sz="1600" dirty="0" smtClean="0"/>
              <a:t>(see slide 6)</a:t>
            </a:r>
          </a:p>
          <a:p>
            <a:pPr eaLnBrk="1" hangingPunct="1">
              <a:defRPr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63708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Moving Forward…  ERCOT Recommendations</a:t>
            </a:r>
            <a:endParaRPr lang="en-US" sz="1800" dirty="0" smtClean="0"/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The </a:t>
            </a:r>
            <a:r>
              <a:rPr lang="en-US" sz="1800" dirty="0" smtClean="0"/>
              <a:t>next slide </a:t>
            </a:r>
            <a:r>
              <a:rPr lang="en-US" sz="1800" dirty="0" smtClean="0"/>
              <a:t>(#5) shows 2013 forecast spending </a:t>
            </a:r>
            <a:r>
              <a:rPr lang="en-US" sz="1800" dirty="0" smtClean="0"/>
              <a:t>and includes:</a:t>
            </a:r>
          </a:p>
          <a:p>
            <a:pPr lvl="1" eaLnBrk="1" hangingPunct="1">
              <a:defRPr/>
            </a:pPr>
            <a:r>
              <a:rPr lang="en-US" sz="1800" dirty="0"/>
              <a:t>P</a:t>
            </a:r>
            <a:r>
              <a:rPr lang="en-US" sz="1800" dirty="0" smtClean="0"/>
              <a:t>rojects that are in flight</a:t>
            </a:r>
            <a:endParaRPr lang="en-US" sz="1800" dirty="0" smtClean="0"/>
          </a:p>
          <a:p>
            <a:pPr lvl="1" eaLnBrk="1" hangingPunct="1">
              <a:defRPr/>
            </a:pPr>
            <a:r>
              <a:rPr lang="en-US" sz="1800" dirty="0"/>
              <a:t>P</a:t>
            </a:r>
            <a:r>
              <a:rPr lang="en-US" sz="1800" dirty="0" smtClean="0"/>
              <a:t>rojects that are planned to start in 2013</a:t>
            </a:r>
          </a:p>
          <a:p>
            <a:pPr lvl="2" eaLnBrk="1" hangingPunct="1">
              <a:defRPr/>
            </a:pPr>
            <a:r>
              <a:rPr lang="en-US" sz="1600" dirty="0" smtClean="0"/>
              <a:t>Slide 6 shows the planned Start Dates for revision requests that are “Not Started”</a:t>
            </a:r>
          </a:p>
          <a:p>
            <a:pPr lvl="1" eaLnBrk="1" hangingPunct="1">
              <a:defRPr/>
            </a:pPr>
            <a:r>
              <a:rPr lang="en-US" sz="1800" dirty="0" smtClean="0"/>
              <a:t>A forecast variance based on historical trends</a:t>
            </a:r>
          </a:p>
        </p:txBody>
      </p:sp>
    </p:spTree>
    <p:extLst>
      <p:ext uri="{BB962C8B-B14F-4D97-AF65-F5344CB8AC3E}">
        <p14:creationId xmlns:p14="http://schemas.microsoft.com/office/powerpoint/2010/main" val="315249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7630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  <a:endParaRPr lang="en-US" sz="1800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464336"/>
              </p:ext>
            </p:extLst>
          </p:nvPr>
        </p:nvGraphicFramePr>
        <p:xfrm>
          <a:off x="118534" y="1092204"/>
          <a:ext cx="8903943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Worksheet" r:id="rId3" imgW="10191649" imgH="4448290" progId="Excel.Sheet.12">
                  <p:embed/>
                </p:oleObj>
              </mc:Choice>
              <mc:Fallback>
                <p:oleObj name="Worksheet" r:id="rId3" imgW="10191649" imgH="44482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534" y="1092204"/>
                        <a:ext cx="8903943" cy="388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577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Approved Revision Requests “Not Started</a:t>
            </a:r>
            <a:r>
              <a:rPr lang="en-US" sz="1800" dirty="0"/>
              <a:t>” – </a:t>
            </a:r>
            <a:r>
              <a:rPr lang="en-US" sz="1800" dirty="0" smtClean="0"/>
              <a:t>Planned to Start in 2013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604091"/>
              </p:ext>
            </p:extLst>
          </p:nvPr>
        </p:nvGraphicFramePr>
        <p:xfrm>
          <a:off x="154977" y="1295400"/>
          <a:ext cx="8955156" cy="4846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69623"/>
                <a:gridCol w="914400"/>
                <a:gridCol w="838200"/>
                <a:gridCol w="1032933"/>
              </a:tblGrid>
              <a:tr h="31373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</a:t>
                      </a:r>
                      <a:r>
                        <a:rPr lang="en-US" sz="1100" b="1" dirty="0" smtClean="0"/>
                        <a:t>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Target End 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3483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NPRR385 </a:t>
                      </a:r>
                      <a:r>
                        <a:rPr lang="en-US" sz="1100" dirty="0" smtClean="0"/>
                        <a:t>– Negative Price Floor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Feb 2013</a:t>
                      </a:r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</a:t>
                      </a:r>
                      <a:r>
                        <a:rPr lang="en-US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2013</a:t>
                      </a:r>
                      <a:endParaRPr lang="en-US" sz="11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$75k-$90k</a:t>
                      </a:r>
                      <a:endParaRPr lang="en-US" sz="1100" dirty="0"/>
                    </a:p>
                  </a:txBody>
                  <a:tcPr marT="45732" marB="45732"/>
                </a:tc>
              </a:tr>
              <a:tr h="189092">
                <a:tc>
                  <a:txBody>
                    <a:bodyPr/>
                    <a:lstStyle/>
                    <a:p>
                      <a:r>
                        <a:rPr lang="en-US" sz="1200" b="1" strike="noStrike" dirty="0" smtClean="0"/>
                        <a:t>NOGRR084 </a:t>
                      </a:r>
                      <a:r>
                        <a:rPr lang="en-US" sz="1100" strike="noStrike" dirty="0" smtClean="0"/>
                        <a:t>– Daily Grid Operations Summary Report</a:t>
                      </a:r>
                      <a:endParaRPr lang="en-US" sz="1100" strike="noStrike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trike="noStrike" dirty="0" smtClean="0"/>
                        <a:t>Feb 2013</a:t>
                      </a:r>
                      <a:endParaRPr lang="en-US" sz="1100" strike="noStrike" dirty="0"/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trike="noStrike" dirty="0" smtClean="0"/>
                        <a:t>Dec 2013</a:t>
                      </a:r>
                      <a:endParaRPr lang="en-US" sz="1100" strike="noStrike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>
                    <a:noFill/>
                  </a:tcPr>
                </a:tc>
              </a:tr>
              <a:tr h="21954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NPRR153 </a:t>
                      </a:r>
                      <a:r>
                        <a:rPr lang="en-US" sz="1100" dirty="0" smtClean="0"/>
                        <a:t>– Generation Resource</a:t>
                      </a:r>
                      <a:r>
                        <a:rPr lang="en-US" sz="1100" baseline="0" dirty="0" smtClean="0"/>
                        <a:t> Fixed Quantity Block Offer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Mar 2013</a:t>
                      </a:r>
                      <a:endParaRPr lang="en-US" sz="1100" dirty="0"/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Jun 2013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$12k-$16k</a:t>
                      </a:r>
                    </a:p>
                  </a:txBody>
                  <a:tcPr marT="45732" marB="45732"/>
                </a:tc>
              </a:tr>
              <a:tr h="204260">
                <a:tc>
                  <a:txBody>
                    <a:bodyPr/>
                    <a:lstStyle/>
                    <a:p>
                      <a:r>
                        <a:rPr lang="en-US" sz="1200" b="1" strike="noStrike" dirty="0" smtClean="0"/>
                        <a:t>NPRR256 </a:t>
                      </a:r>
                      <a:r>
                        <a:rPr lang="en-US" sz="1100" strike="noStrike" dirty="0" smtClean="0"/>
                        <a:t>– Sync</a:t>
                      </a:r>
                      <a:r>
                        <a:rPr lang="en-US" sz="1100" strike="noStrike" baseline="0" dirty="0" smtClean="0"/>
                        <a:t> PRR787, Add Non-Compliance Lang. to QSE Performance Standards</a:t>
                      </a:r>
                      <a:endParaRPr lang="en-US" sz="1100" strike="noStrike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trike="noStrike" dirty="0" smtClean="0"/>
                        <a:t>Mar 2013</a:t>
                      </a:r>
                      <a:endParaRPr lang="en-US" sz="1100" strike="noStrike" dirty="0"/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strike="noStrike" dirty="0" smtClean="0"/>
                        <a:t>Dec 2013</a:t>
                      </a:r>
                      <a:endParaRPr lang="en-US" sz="1100" strike="noStrike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/>
                </a:tc>
              </a:tr>
              <a:tr h="20426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NPRR407 </a:t>
                      </a:r>
                      <a:r>
                        <a:rPr lang="en-US" sz="1100" dirty="0" smtClean="0"/>
                        <a:t>– Credit Monitoring Posting</a:t>
                      </a:r>
                      <a:r>
                        <a:rPr lang="en-US" sz="1100" baseline="0" dirty="0" smtClean="0"/>
                        <a:t> Requirements – CRR Portion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Mar 2013</a:t>
                      </a:r>
                      <a:endParaRPr lang="en-US" sz="1100" dirty="0"/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Jul 2013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/>
                </a:tc>
              </a:tr>
              <a:tr h="23471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SCR769 </a:t>
                      </a:r>
                      <a:r>
                        <a:rPr lang="en-US" sz="1100" dirty="0" smtClean="0"/>
                        <a:t>– CRRAH Digital Certificate New Role for Read Only Access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Mar 2013</a:t>
                      </a:r>
                      <a:endParaRPr lang="en-US" sz="1100" dirty="0"/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Sep 2013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/>
                </a:tc>
              </a:tr>
              <a:tr h="18897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SCR771 </a:t>
                      </a:r>
                      <a:r>
                        <a:rPr lang="en-US" sz="1100" dirty="0" smtClean="0"/>
                        <a:t>– Allow Independent Master QSE to Represent Split Gen. Resources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Mar 2013</a:t>
                      </a:r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Sep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/>
                </a:tc>
              </a:tr>
              <a:tr h="21942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NPRR207 </a:t>
                      </a:r>
                      <a:r>
                        <a:rPr lang="en-US" sz="1100" dirty="0" smtClean="0"/>
                        <a:t>– Unit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Deselection</a:t>
                      </a:r>
                      <a:endParaRPr lang="en-US" sz="12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Apr 2013</a:t>
                      </a:r>
                      <a:endParaRPr lang="en-US" sz="1100" dirty="0"/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Jul 2013</a:t>
                      </a:r>
                      <a:endParaRPr lang="en-US" sz="1100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/>
                </a:tc>
              </a:tr>
              <a:tr h="249884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NPRR439 </a:t>
                      </a:r>
                      <a:r>
                        <a:rPr lang="en-US" sz="1100" dirty="0" smtClean="0"/>
                        <a:t>– Updating a Counter-Party's Avail. Credit Limit for Current Day DAM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Apr 2013</a:t>
                      </a:r>
                      <a:endParaRPr lang="en-US" sz="1100" dirty="0"/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Sep 2013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$120k-$130k</a:t>
                      </a:r>
                    </a:p>
                  </a:txBody>
                  <a:tcPr marT="45732" marB="45732"/>
                </a:tc>
              </a:tr>
              <a:tr h="20414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NPRR476 </a:t>
                      </a:r>
                      <a:r>
                        <a:rPr lang="en-US" sz="1100" dirty="0" smtClean="0"/>
                        <a:t>– Market</a:t>
                      </a:r>
                      <a:r>
                        <a:rPr lang="en-US" sz="1100" baseline="0" dirty="0" smtClean="0"/>
                        <a:t> Submitted Energy Offer Curves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Apr 2013</a:t>
                      </a:r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Dec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$45k-$60k</a:t>
                      </a:r>
                    </a:p>
                  </a:txBody>
                  <a:tcPr marT="45732" marB="45732"/>
                </a:tc>
              </a:tr>
              <a:tr h="18297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NPRR479 </a:t>
                      </a:r>
                      <a:r>
                        <a:rPr lang="en-US" sz="1100" dirty="0" smtClean="0"/>
                        <a:t>– Daily</a:t>
                      </a:r>
                      <a:r>
                        <a:rPr lang="en-US" sz="1100" baseline="0" dirty="0" smtClean="0"/>
                        <a:t> Net Outage MW Report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Apr 2013</a:t>
                      </a:r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Sep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/>
                </a:tc>
              </a:tr>
              <a:tr h="21343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NPRR481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100" baseline="0" dirty="0" smtClean="0"/>
                        <a:t>Report Hourly Actual System Load by Weather Zone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Apr 2013</a:t>
                      </a:r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Sep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</a:p>
                  </a:txBody>
                  <a:tcPr marT="45732" marB="45732"/>
                </a:tc>
              </a:tr>
              <a:tr h="158396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NPRR457 </a:t>
                      </a:r>
                      <a:r>
                        <a:rPr lang="en-US" sz="1100" dirty="0" smtClean="0"/>
                        <a:t>– Daily Update of New ESI IDs and AMS Meter and Switch Hold Indicators Change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Jun 2013</a:t>
                      </a:r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Dec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/>
                </a:tc>
              </a:tr>
              <a:tr h="18885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NOGRR093 </a:t>
                      </a:r>
                      <a:r>
                        <a:rPr lang="en-US" sz="1100" dirty="0" smtClean="0"/>
                        <a:t>– Synchronization with NPRR365</a:t>
                      </a:r>
                      <a:endParaRPr lang="en-US" sz="1100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Jun 2013</a:t>
                      </a:r>
                      <a:endParaRPr lang="en-US" sz="1100" dirty="0"/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Sep 2013</a:t>
                      </a:r>
                      <a:endParaRPr lang="en-US" sz="1100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$20k-$25k</a:t>
                      </a:r>
                      <a:endParaRPr lang="en-US" sz="1100" dirty="0"/>
                    </a:p>
                  </a:txBody>
                  <a:tcPr marT="45732" marB="45732">
                    <a:noFill/>
                  </a:tcPr>
                </a:tc>
              </a:tr>
              <a:tr h="18885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NPRR210 </a:t>
                      </a:r>
                      <a:r>
                        <a:rPr lang="en-US" sz="1100" dirty="0" smtClean="0"/>
                        <a:t>– Wind Forecasting Change to P50, Sync with PRR841</a:t>
                      </a:r>
                      <a:endParaRPr lang="en-US" sz="1100" dirty="0"/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Jul 2013</a:t>
                      </a:r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Dec 2013</a:t>
                      </a:r>
                    </a:p>
                  </a:txBody>
                  <a:tcPr marT="45732" marB="45732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>
                    <a:noFill/>
                  </a:tcPr>
                </a:tc>
              </a:tr>
              <a:tr h="219308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NPRR419 </a:t>
                      </a:r>
                      <a:r>
                        <a:rPr lang="en-US" sz="1100" dirty="0" smtClean="0"/>
                        <a:t>– Revise Real Time</a:t>
                      </a:r>
                      <a:r>
                        <a:rPr lang="en-US" sz="1100" baseline="0" dirty="0" smtClean="0"/>
                        <a:t> Energy Imbalance and RMR Adjustment Charge</a:t>
                      </a:r>
                      <a:endParaRPr lang="en-US" sz="11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Jul 2013</a:t>
                      </a:r>
                    </a:p>
                  </a:txBody>
                  <a:tcPr marT="45732" marB="45732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Dec 2013</a:t>
                      </a:r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$25k-$30k</a:t>
                      </a:r>
                    </a:p>
                  </a:txBody>
                  <a:tcPr marT="45732" marB="45732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6200" y="829790"/>
            <a:ext cx="899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rgbClr val="FF0000"/>
                </a:solidFill>
              </a:rPr>
              <a:t>ERCOT requests your input:  Are these the most important revision requests to work on in 2013?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67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45745</TotalTime>
  <Words>605</Words>
  <Application>Microsoft Office PowerPoint</Application>
  <PresentationFormat>On-screen Show (4:3)</PresentationFormat>
  <Paragraphs>100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Custom Design</vt:lpstr>
      <vt:lpstr>Microsoft Excel Worksheet</vt:lpstr>
      <vt:lpstr>PowerPoint Presentation</vt:lpstr>
      <vt:lpstr>Background</vt:lpstr>
      <vt:lpstr>Moving Forward…  ERCOT Recommendations</vt:lpstr>
      <vt:lpstr>Moving Forward…  ERCOT Recommendations</vt:lpstr>
      <vt:lpstr>2013 Cash Flow Projection – Approved Projects</vt:lpstr>
      <vt:lpstr>Approved Revision Requests “Not Started” – Planned to Start in 2013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1314</cp:revision>
  <cp:lastPrinted>2013-02-05T15:41:05Z</cp:lastPrinted>
  <dcterms:created xsi:type="dcterms:W3CDTF">2005-04-21T14:28:35Z</dcterms:created>
  <dcterms:modified xsi:type="dcterms:W3CDTF">2013-02-05T21:04:57Z</dcterms:modified>
</cp:coreProperties>
</file>