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1"/>
  </p:notesMasterIdLst>
  <p:sldIdLst>
    <p:sldId id="372" r:id="rId2"/>
    <p:sldId id="302" r:id="rId3"/>
    <p:sldId id="382" r:id="rId4"/>
    <p:sldId id="428" r:id="rId5"/>
    <p:sldId id="429" r:id="rId6"/>
    <p:sldId id="420" r:id="rId7"/>
    <p:sldId id="434" r:id="rId8"/>
    <p:sldId id="436" r:id="rId9"/>
    <p:sldId id="435" r:id="rId10"/>
    <p:sldId id="406" r:id="rId11"/>
    <p:sldId id="395" r:id="rId12"/>
    <p:sldId id="396" r:id="rId13"/>
    <p:sldId id="397" r:id="rId14"/>
    <p:sldId id="398" r:id="rId15"/>
    <p:sldId id="399" r:id="rId16"/>
    <p:sldId id="430" r:id="rId17"/>
    <p:sldId id="431" r:id="rId18"/>
    <p:sldId id="432" r:id="rId19"/>
    <p:sldId id="433" r:id="rId20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718" autoAdjust="0"/>
  </p:normalViewPr>
  <p:slideViewPr>
    <p:cSldViewPr>
      <p:cViewPr varScale="1">
        <p:scale>
          <a:sx n="113" d="100"/>
          <a:sy n="113" d="100"/>
        </p:scale>
        <p:origin x="-306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10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  <a:ea typeface="+mj-ea"/>
                <a:cs typeface="+mj-cs"/>
              </a:rPr>
              <a:t>Business Integration Update to PRS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January 17, 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1/11/2013 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1/11/2013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90563"/>
            <a:ext cx="8723313" cy="547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2292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1/11/2013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33" y="654580"/>
            <a:ext cx="8905802" cy="5593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1/11/2013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81" y="695324"/>
            <a:ext cx="8860090" cy="555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1/11/2013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" y="647700"/>
            <a:ext cx="8915038" cy="560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1/11/2013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581025"/>
            <a:ext cx="9056687" cy="569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1/11/2013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581025"/>
            <a:ext cx="9047163" cy="569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1/11/2013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585788"/>
            <a:ext cx="9047163" cy="568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1/11/2013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581025"/>
            <a:ext cx="9056687" cy="569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1/11/2013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581025"/>
            <a:ext cx="9047163" cy="569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83820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3-9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Upcoming Project Implementations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2012 Release Results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2012 </a:t>
            </a:r>
            <a:r>
              <a:rPr lang="en-US" sz="1600" dirty="0"/>
              <a:t>Project </a:t>
            </a:r>
            <a:r>
              <a:rPr lang="en-US" sz="1600" dirty="0" smtClean="0"/>
              <a:t>Spending Results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Project Spending Update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Revision Request Cash Flow Projection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PPL Updates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</a:t>
            </a:r>
            <a:r>
              <a:rPr lang="en-US" sz="1600" dirty="0" smtClean="0"/>
              <a:t>10-19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672138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Upcoming Project Implementations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1816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Due to ERCOT </a:t>
            </a:r>
            <a:r>
              <a:rPr lang="en-US" sz="1600" dirty="0" smtClean="0"/>
              <a:t>the systems </a:t>
            </a:r>
            <a:r>
              <a:rPr lang="en-US" sz="1600" dirty="0" smtClean="0"/>
              <a:t>outage and subsequent restoration activities, the 2012-R6 release was postponed.  ERCOT is expecting to include all 2012-R6 items in the 2013-R1 release in February. Please watch for market notices </a:t>
            </a:r>
            <a:r>
              <a:rPr lang="en-US" sz="1600" dirty="0" smtClean="0"/>
              <a:t>for more </a:t>
            </a:r>
            <a:r>
              <a:rPr lang="en-US" sz="1600" dirty="0" smtClean="0"/>
              <a:t>details.</a:t>
            </a:r>
          </a:p>
          <a:p>
            <a:pPr eaLnBrk="1" hangingPunct="1"/>
            <a:endParaRPr lang="en-US" sz="1600" dirty="0"/>
          </a:p>
          <a:p>
            <a:pPr eaLnBrk="1" hangingPunct="1"/>
            <a:r>
              <a:rPr lang="en-US" sz="1600" dirty="0" smtClean="0"/>
              <a:t>Release 1 Go-Lives	</a:t>
            </a:r>
            <a:r>
              <a:rPr lang="en-US" sz="1600" dirty="0"/>
              <a:t>	</a:t>
            </a:r>
            <a:r>
              <a:rPr lang="en-US" sz="1600" i="1" dirty="0" smtClean="0"/>
              <a:t>(2/11/2013 - 2/13/2013)</a:t>
            </a:r>
            <a:endParaRPr lang="en-US" sz="1600" i="1" dirty="0"/>
          </a:p>
          <a:p>
            <a:pPr lvl="1" eaLnBrk="1" hangingPunct="1"/>
            <a:r>
              <a:rPr lang="en-US" sz="1400" dirty="0"/>
              <a:t>NPRR260 – MIS Secure </a:t>
            </a:r>
            <a:r>
              <a:rPr lang="en-US" sz="1400" dirty="0" smtClean="0"/>
              <a:t>Access</a:t>
            </a:r>
          </a:p>
          <a:p>
            <a:pPr lvl="1" eaLnBrk="1" hangingPunct="1"/>
            <a:r>
              <a:rPr lang="en-US" sz="1400" dirty="0" smtClean="0"/>
              <a:t>NPRR313 </a:t>
            </a:r>
            <a:r>
              <a:rPr lang="en-US" sz="1400" dirty="0"/>
              <a:t>– Revisions to the Resource Plan Reference to Current Operating Plan for EILS and </a:t>
            </a:r>
            <a:r>
              <a:rPr lang="en-US" sz="1400" dirty="0" smtClean="0"/>
              <a:t>		Synchronous </a:t>
            </a:r>
            <a:r>
              <a:rPr lang="en-US" sz="1400" dirty="0"/>
              <a:t>Condensers and Black Start Notification Requirements </a:t>
            </a:r>
          </a:p>
          <a:p>
            <a:pPr lvl="1" eaLnBrk="1" hangingPunct="1"/>
            <a:r>
              <a:rPr lang="en-US" sz="1400" dirty="0" smtClean="0"/>
              <a:t>NPRR322 </a:t>
            </a:r>
            <a:r>
              <a:rPr lang="en-US" sz="1400" dirty="0"/>
              <a:t>– Real-Time PTP Option Modeling</a:t>
            </a:r>
          </a:p>
          <a:p>
            <a:pPr lvl="1" eaLnBrk="1" hangingPunct="1"/>
            <a:r>
              <a:rPr lang="en-US" sz="1400" dirty="0"/>
              <a:t>NPRR377 – Alternate Inputs to Base Point Deviation Charge</a:t>
            </a:r>
          </a:p>
          <a:p>
            <a:pPr lvl="1" eaLnBrk="1" hangingPunct="1"/>
            <a:r>
              <a:rPr lang="en-US" sz="1400" dirty="0"/>
              <a:t>NPRR397 – Balance of the Day Ancillary Service Market</a:t>
            </a:r>
          </a:p>
          <a:p>
            <a:pPr lvl="1" eaLnBrk="1" hangingPunct="1"/>
            <a:r>
              <a:rPr lang="en-US" sz="1400" dirty="0"/>
              <a:t>NPRR407 – Credit Monitoring Posting Requirements (MMS/CDR portion)</a:t>
            </a:r>
          </a:p>
          <a:p>
            <a:pPr lvl="1" eaLnBrk="1" hangingPunct="1"/>
            <a:r>
              <a:rPr lang="en-US" sz="1400" dirty="0"/>
              <a:t>NPRR464 – SASM Procurement Reporting</a:t>
            </a:r>
          </a:p>
          <a:p>
            <a:pPr lvl="1" eaLnBrk="1" hangingPunct="1"/>
            <a:r>
              <a:rPr lang="en-US" sz="1400" dirty="0"/>
              <a:t>NPRR469 – Modifications to CCTs</a:t>
            </a:r>
          </a:p>
          <a:p>
            <a:pPr lvl="1" eaLnBrk="1" hangingPunct="1"/>
            <a:r>
              <a:rPr lang="en-US" sz="1400" dirty="0"/>
              <a:t>SCR768 – Automatic Non-Spin Redeployment and Deployment Based on Resource Availability</a:t>
            </a:r>
          </a:p>
          <a:p>
            <a:pPr lvl="1" eaLnBrk="1" hangingPunct="1"/>
            <a:r>
              <a:rPr lang="en-US" sz="1400" dirty="0"/>
              <a:t>Security and Reliability Compliance Business Enterprise Tracking and Support Software</a:t>
            </a:r>
          </a:p>
          <a:p>
            <a:pPr lvl="1" eaLnBrk="1" hangingPunct="1"/>
            <a:r>
              <a:rPr lang="en-US" sz="1400" dirty="0" smtClean="0"/>
              <a:t>Cyber </a:t>
            </a:r>
            <a:r>
              <a:rPr lang="en-US" sz="1400" dirty="0"/>
              <a:t>Security Project #1</a:t>
            </a:r>
          </a:p>
          <a:p>
            <a:pPr lvl="1" eaLnBrk="1" hangingPunct="1"/>
            <a:r>
              <a:rPr lang="en-US" sz="1400" dirty="0" smtClean="0"/>
              <a:t>MAI </a:t>
            </a:r>
            <a:r>
              <a:rPr lang="en-US" sz="1400" dirty="0" smtClean="0"/>
              <a:t>Conversion to </a:t>
            </a:r>
            <a:r>
              <a:rPr lang="en-US" sz="1400" dirty="0" err="1" smtClean="0"/>
              <a:t>iGrid</a:t>
            </a:r>
            <a:endParaRPr lang="en-US" sz="1400" dirty="0"/>
          </a:p>
          <a:p>
            <a:pPr marL="0" indent="0" eaLnBrk="1" hangingPunct="1">
              <a:buNone/>
            </a:pPr>
            <a:endParaRPr lang="en-US" sz="1200" dirty="0" smtClean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6019800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/>
              <a:t>Note:  Projected Go-Live dates are subject to change.</a:t>
            </a:r>
            <a:br>
              <a:rPr lang="en-US" sz="1400" b="0"/>
            </a:br>
            <a:r>
              <a:rPr lang="en-US" sz="1400" b="0"/>
              <a:t>Please watch for market notices as the effective dates approach.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2012 Release Targets – Board-Approved NPRRs/SCRs/xGRRs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170226188"/>
              </p:ext>
            </p:extLst>
          </p:nvPr>
        </p:nvGraphicFramePr>
        <p:xfrm>
          <a:off x="110064" y="762000"/>
          <a:ext cx="8957735" cy="4851199"/>
        </p:xfrm>
        <a:graphic>
          <a:graphicData uri="http://schemas.openxmlformats.org/drawingml/2006/table">
            <a:tbl>
              <a:tblPr/>
              <a:tblGrid>
                <a:gridCol w="1168107"/>
                <a:gridCol w="1148548"/>
                <a:gridCol w="1081106"/>
                <a:gridCol w="1152584"/>
                <a:gridCol w="1164072"/>
                <a:gridCol w="1033519"/>
                <a:gridCol w="1143000"/>
                <a:gridCol w="1066799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Canceled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(e)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10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6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RMGRR100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33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6148" name="TextBox 6"/>
          <p:cNvSpPr txBox="1">
            <a:spLocks noChangeArrowheads="1"/>
          </p:cNvSpPr>
          <p:nvPr/>
        </p:nvSpPr>
        <p:spPr bwMode="auto">
          <a:xfrm>
            <a:off x="244475" y="5715000"/>
            <a:ext cx="2346325" cy="430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 dirty="0"/>
              <a:t>Bold indicates inclusion in the original Board-approved 2012 PPL</a:t>
            </a:r>
          </a:p>
        </p:txBody>
      </p:sp>
      <p:sp>
        <p:nvSpPr>
          <p:cNvPr id="6149" name="TextBox 8"/>
          <p:cNvSpPr txBox="1">
            <a:spLocks noChangeArrowheads="1"/>
          </p:cNvSpPr>
          <p:nvPr/>
        </p:nvSpPr>
        <p:spPr bwMode="auto">
          <a:xfrm>
            <a:off x="2773363" y="5716588"/>
            <a:ext cx="2381250" cy="430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(a), (b), etc. indicates multiple release phases</a:t>
            </a:r>
          </a:p>
        </p:txBody>
      </p:sp>
      <p:sp>
        <p:nvSpPr>
          <p:cNvPr id="6150" name="TextBox 9"/>
          <p:cNvSpPr txBox="1">
            <a:spLocks noChangeArrowheads="1"/>
          </p:cNvSpPr>
          <p:nvPr/>
        </p:nvSpPr>
        <p:spPr bwMode="auto">
          <a:xfrm>
            <a:off x="2419350" y="6254750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6151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6152" name="TextBox 14"/>
          <p:cNvSpPr txBox="1">
            <a:spLocks noChangeArrowheads="1"/>
          </p:cNvSpPr>
          <p:nvPr/>
        </p:nvSpPr>
        <p:spPr bwMode="auto">
          <a:xfrm>
            <a:off x="6866283" y="3532188"/>
            <a:ext cx="1124712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November</a:t>
            </a:r>
          </a:p>
        </p:txBody>
      </p:sp>
      <p:sp>
        <p:nvSpPr>
          <p:cNvPr id="6153" name="TextBox 17"/>
          <p:cNvSpPr txBox="1">
            <a:spLocks noChangeArrowheads="1"/>
          </p:cNvSpPr>
          <p:nvPr/>
        </p:nvSpPr>
        <p:spPr bwMode="auto">
          <a:xfrm>
            <a:off x="4656138" y="3532188"/>
            <a:ext cx="1168400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Mid-Sept</a:t>
            </a:r>
          </a:p>
        </p:txBody>
      </p:sp>
      <p:sp>
        <p:nvSpPr>
          <p:cNvPr id="6154" name="TextBox 18"/>
          <p:cNvSpPr txBox="1">
            <a:spLocks noChangeArrowheads="1"/>
          </p:cNvSpPr>
          <p:nvPr/>
        </p:nvSpPr>
        <p:spPr bwMode="auto">
          <a:xfrm>
            <a:off x="3505200" y="3532188"/>
            <a:ext cx="1152525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Early June</a:t>
            </a:r>
          </a:p>
        </p:txBody>
      </p:sp>
      <p:sp>
        <p:nvSpPr>
          <p:cNvPr id="6155" name="TextBox 19"/>
          <p:cNvSpPr txBox="1">
            <a:spLocks noChangeArrowheads="1"/>
          </p:cNvSpPr>
          <p:nvPr/>
        </p:nvSpPr>
        <p:spPr bwMode="auto">
          <a:xfrm>
            <a:off x="1279525" y="3532188"/>
            <a:ext cx="1143000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6156" name="TextBox 20"/>
          <p:cNvSpPr txBox="1">
            <a:spLocks noChangeArrowheads="1"/>
          </p:cNvSpPr>
          <p:nvPr/>
        </p:nvSpPr>
        <p:spPr bwMode="auto">
          <a:xfrm>
            <a:off x="5824538" y="3532188"/>
            <a:ext cx="1033272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Early Oct</a:t>
            </a:r>
          </a:p>
        </p:txBody>
      </p:sp>
      <p:sp>
        <p:nvSpPr>
          <p:cNvPr id="6157" name="TextBox 16"/>
          <p:cNvSpPr txBox="1">
            <a:spLocks noChangeArrowheads="1"/>
          </p:cNvSpPr>
          <p:nvPr/>
        </p:nvSpPr>
        <p:spPr bwMode="auto">
          <a:xfrm>
            <a:off x="2419350" y="3532188"/>
            <a:ext cx="1087438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6158" name="TextBox 15"/>
          <p:cNvSpPr txBox="1">
            <a:spLocks noChangeArrowheads="1"/>
          </p:cNvSpPr>
          <p:nvPr/>
        </p:nvSpPr>
        <p:spPr bwMode="auto">
          <a:xfrm>
            <a:off x="8001000" y="3265488"/>
            <a:ext cx="1050925" cy="265112"/>
          </a:xfrm>
          <a:prstGeom prst="rect">
            <a:avLst/>
          </a:prstGeom>
          <a:solidFill>
            <a:srgbClr val="F3F9A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Deleted</a:t>
            </a:r>
          </a:p>
        </p:txBody>
      </p:sp>
      <p:sp>
        <p:nvSpPr>
          <p:cNvPr id="6159" name="TextBox 21"/>
          <p:cNvSpPr txBox="1">
            <a:spLocks noChangeArrowheads="1"/>
          </p:cNvSpPr>
          <p:nvPr/>
        </p:nvSpPr>
        <p:spPr bwMode="auto">
          <a:xfrm>
            <a:off x="5334000" y="5692016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Red Text:  New additions and target release changes</a:t>
            </a:r>
          </a:p>
        </p:txBody>
      </p:sp>
      <p:sp>
        <p:nvSpPr>
          <p:cNvPr id="6160" name="TextBox 22"/>
          <p:cNvSpPr txBox="1">
            <a:spLocks noChangeArrowheads="1"/>
          </p:cNvSpPr>
          <p:nvPr/>
        </p:nvSpPr>
        <p:spPr bwMode="auto">
          <a:xfrm>
            <a:off x="5334000" y="5953608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Strike-Through Text:  Previous target release changes</a:t>
            </a:r>
          </a:p>
        </p:txBody>
      </p:sp>
    </p:spTree>
    <p:extLst>
      <p:ext uri="{BB962C8B-B14F-4D97-AF65-F5344CB8AC3E}">
        <p14:creationId xmlns:p14="http://schemas.microsoft.com/office/powerpoint/2010/main" val="297008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929183788"/>
              </p:ext>
            </p:extLst>
          </p:nvPr>
        </p:nvGraphicFramePr>
        <p:xfrm>
          <a:off x="76200" y="762000"/>
          <a:ext cx="8915399" cy="4400403"/>
        </p:xfrm>
        <a:graphic>
          <a:graphicData uri="http://schemas.openxmlformats.org/drawingml/2006/table">
            <a:tbl>
              <a:tblPr/>
              <a:tblGrid>
                <a:gridCol w="1066800"/>
                <a:gridCol w="1066800"/>
                <a:gridCol w="1185964"/>
                <a:gridCol w="1043291"/>
                <a:gridCol w="1232981"/>
                <a:gridCol w="1043291"/>
                <a:gridCol w="1138136"/>
                <a:gridCol w="1138136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NPRR397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NOGRR093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(d)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SCR770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NPRR385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NPRR439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NOGRR093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NPRR476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37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723063" y="3718453"/>
            <a:ext cx="1125537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209800" y="3718453"/>
            <a:ext cx="1193800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445000" y="3718453"/>
            <a:ext cx="1227138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403600" y="3718453"/>
            <a:ext cx="1041400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43000" y="3718453"/>
            <a:ext cx="1066800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72138" y="3718453"/>
            <a:ext cx="1050925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898525" y="5726415"/>
            <a:ext cx="739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2" name="TextBox 21"/>
          <p:cNvSpPr txBox="1">
            <a:spLocks noChangeArrowheads="1"/>
          </p:cNvSpPr>
          <p:nvPr/>
        </p:nvSpPr>
        <p:spPr bwMode="auto">
          <a:xfrm>
            <a:off x="898524" y="5274777"/>
            <a:ext cx="3025775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(a), (b), etc. indicates multiple release phases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2654300" y="6078841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7184" name="TextBox 23"/>
          <p:cNvSpPr txBox="1">
            <a:spLocks noChangeArrowheads="1"/>
          </p:cNvSpPr>
          <p:nvPr/>
        </p:nvSpPr>
        <p:spPr bwMode="auto">
          <a:xfrm>
            <a:off x="4708525" y="5143990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Red Text:  New additions and target release changes</a:t>
            </a:r>
          </a:p>
        </p:txBody>
      </p:sp>
      <p:sp>
        <p:nvSpPr>
          <p:cNvPr id="7185" name="TextBox 24"/>
          <p:cNvSpPr txBox="1">
            <a:spLocks noChangeArrowheads="1"/>
          </p:cNvSpPr>
          <p:nvPr/>
        </p:nvSpPr>
        <p:spPr bwMode="auto">
          <a:xfrm>
            <a:off x="4708525" y="5405582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Strike-Through Text:  Previous target release changes</a:t>
            </a:r>
          </a:p>
        </p:txBody>
      </p:sp>
    </p:spTree>
    <p:extLst>
      <p:ext uri="{BB962C8B-B14F-4D97-AF65-F5344CB8AC3E}">
        <p14:creationId xmlns:p14="http://schemas.microsoft.com/office/powerpoint/2010/main" val="111746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5867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Project Spending Results – 2012</a:t>
            </a:r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97678734"/>
              </p:ext>
            </p:extLst>
          </p:nvPr>
        </p:nvGraphicFramePr>
        <p:xfrm>
          <a:off x="185738" y="842963"/>
          <a:ext cx="8729662" cy="3660777"/>
        </p:xfrm>
        <a:graphic>
          <a:graphicData uri="http://schemas.openxmlformats.org/drawingml/2006/table">
            <a:tbl>
              <a:tblPr/>
              <a:tblGrid>
                <a:gridCol w="2176462"/>
                <a:gridCol w="1600200"/>
                <a:gridCol w="1676400"/>
                <a:gridCol w="1676400"/>
                <a:gridCol w="1600200"/>
              </a:tblGrid>
              <a:tr h="12862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 – 2012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Project Categories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Portfolio Budget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(effective 1/1/2012)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YTD Actual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12/31/2012)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Spending Projection of     In-Flight Projects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11/30/2012)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2012 Demand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11/30/2012)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Strategy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5,619,007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5,800,000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5,727,389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Regulatory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1,078,010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1,100,000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1,075,535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Efficiencies/Enhancements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2,793,293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2,700,000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2,827,630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Technical Foundation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6,519,475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6,600,000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6,718,483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$ 15,000,000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$ 16,009,785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$ 16,200,000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$ 16,349,037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8239" name="Footer Placeholder 7"/>
          <p:cNvSpPr txBox="1">
            <a:spLocks/>
          </p:cNvSpPr>
          <p:nvPr/>
        </p:nvSpPr>
        <p:spPr bwMode="auto">
          <a:xfrm>
            <a:off x="6248400" y="63246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240" name="TextBox 4"/>
          <p:cNvSpPr txBox="1">
            <a:spLocks noChangeArrowheads="1"/>
          </p:cNvSpPr>
          <p:nvPr/>
        </p:nvSpPr>
        <p:spPr bwMode="auto">
          <a:xfrm>
            <a:off x="228600" y="4876800"/>
            <a:ext cx="86868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Definitions:</a:t>
            </a:r>
          </a:p>
        </p:txBody>
      </p:sp>
      <p:sp>
        <p:nvSpPr>
          <p:cNvPr id="8241" name="TextBox 5"/>
          <p:cNvSpPr txBox="1">
            <a:spLocks noChangeArrowheads="1"/>
          </p:cNvSpPr>
          <p:nvPr/>
        </p:nvSpPr>
        <p:spPr bwMode="auto">
          <a:xfrm>
            <a:off x="533400" y="5106988"/>
            <a:ext cx="8382000" cy="227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Portfolio Budget</a:t>
            </a:r>
            <a:r>
              <a:rPr lang="en-US" sz="1100" b="0"/>
              <a:t>: 2012 project budget approved as a part of the 2012 ERCOT budget </a:t>
            </a:r>
          </a:p>
        </p:txBody>
      </p:sp>
      <p:sp>
        <p:nvSpPr>
          <p:cNvPr id="8242" name="TextBox 6"/>
          <p:cNvSpPr txBox="1">
            <a:spLocks noChangeArrowheads="1"/>
          </p:cNvSpPr>
          <p:nvPr/>
        </p:nvSpPr>
        <p:spPr bwMode="auto">
          <a:xfrm>
            <a:off x="533400" y="5562600"/>
            <a:ext cx="83820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2012 Spending Projection of In-Flight Projects</a:t>
            </a:r>
            <a:r>
              <a:rPr lang="en-US" sz="1100" b="0"/>
              <a:t>: Projected total 2012 spend for all projects that are </a:t>
            </a:r>
            <a:r>
              <a:rPr lang="en-US" sz="1100" b="0" u="sng"/>
              <a:t>in-flight</a:t>
            </a:r>
            <a:r>
              <a:rPr lang="en-US" sz="1100" b="0"/>
              <a:t> or are </a:t>
            </a:r>
            <a:r>
              <a:rPr lang="en-US" sz="1100" b="0" u="sng"/>
              <a:t>complete</a:t>
            </a:r>
          </a:p>
        </p:txBody>
      </p:sp>
      <p:sp>
        <p:nvSpPr>
          <p:cNvPr id="8243" name="TextBox 8"/>
          <p:cNvSpPr txBox="1">
            <a:spLocks noChangeArrowheads="1"/>
          </p:cNvSpPr>
          <p:nvPr/>
        </p:nvSpPr>
        <p:spPr bwMode="auto">
          <a:xfrm>
            <a:off x="533400" y="5791200"/>
            <a:ext cx="83820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Current 2012 Demand</a:t>
            </a:r>
            <a:r>
              <a:rPr lang="en-US" sz="1100" b="0"/>
              <a:t>: Total cost of all 2012 candidate projects (</a:t>
            </a:r>
            <a:r>
              <a:rPr lang="en-US" sz="1100" b="0" u="sng"/>
              <a:t>completed</a:t>
            </a:r>
            <a:r>
              <a:rPr lang="en-US" sz="1100" b="0"/>
              <a:t>, </a:t>
            </a:r>
            <a:r>
              <a:rPr lang="en-US" sz="1100" b="0" u="sng"/>
              <a:t>in-flight</a:t>
            </a:r>
            <a:r>
              <a:rPr lang="en-US" sz="1100" b="0"/>
              <a:t>, and </a:t>
            </a:r>
            <a:r>
              <a:rPr lang="en-US" sz="1100" b="0" u="sng"/>
              <a:t>not started</a:t>
            </a:r>
            <a:r>
              <a:rPr lang="en-US" sz="1100" b="0"/>
              <a:t>)</a:t>
            </a:r>
          </a:p>
        </p:txBody>
      </p:sp>
      <p:sp>
        <p:nvSpPr>
          <p:cNvPr id="8244" name="TextBox 9"/>
          <p:cNvSpPr txBox="1">
            <a:spLocks noChangeArrowheads="1"/>
          </p:cNvSpPr>
          <p:nvPr/>
        </p:nvSpPr>
        <p:spPr bwMode="auto">
          <a:xfrm>
            <a:off x="533400" y="5334000"/>
            <a:ext cx="83820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2012 YTD Actual</a:t>
            </a:r>
            <a:r>
              <a:rPr lang="en-US" sz="1100" b="0"/>
              <a:t>: Actual year to date charges recorded in the financial system at the end of the previous month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5867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Project Spending Update – 2013</a:t>
            </a:r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05098522"/>
              </p:ext>
            </p:extLst>
          </p:nvPr>
        </p:nvGraphicFramePr>
        <p:xfrm>
          <a:off x="185738" y="842963"/>
          <a:ext cx="8729662" cy="3660777"/>
        </p:xfrm>
        <a:graphic>
          <a:graphicData uri="http://schemas.openxmlformats.org/drawingml/2006/table">
            <a:tbl>
              <a:tblPr/>
              <a:tblGrid>
                <a:gridCol w="2176462"/>
                <a:gridCol w="1600200"/>
                <a:gridCol w="1676400"/>
                <a:gridCol w="1676400"/>
                <a:gridCol w="1600200"/>
              </a:tblGrid>
              <a:tr h="12862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 – 2013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Project Categories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Portfolio Budget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(effective 1/1/2013)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YTD Actual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1/1/2013)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Spending Projection of     In-Flight Projects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1/1/2013)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2013 Demand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1/1/2013)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Strategy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 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4,153,450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6,529,387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Regulatory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 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439,826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448,533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Efficiencies/Enhancements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 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1,721,227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2,565,471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Technical Foundation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 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$ 11,103,947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$ 12,295,333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$ 15,000,000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 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$ 17,418,450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$ 21,838,724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8239" name="Footer Placeholder 7"/>
          <p:cNvSpPr txBox="1">
            <a:spLocks/>
          </p:cNvSpPr>
          <p:nvPr/>
        </p:nvSpPr>
        <p:spPr bwMode="auto">
          <a:xfrm>
            <a:off x="6248400" y="63246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240" name="TextBox 4"/>
          <p:cNvSpPr txBox="1">
            <a:spLocks noChangeArrowheads="1"/>
          </p:cNvSpPr>
          <p:nvPr/>
        </p:nvSpPr>
        <p:spPr bwMode="auto">
          <a:xfrm>
            <a:off x="228600" y="4876800"/>
            <a:ext cx="86868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Definitions:</a:t>
            </a:r>
          </a:p>
        </p:txBody>
      </p:sp>
      <p:sp>
        <p:nvSpPr>
          <p:cNvPr id="8241" name="TextBox 5"/>
          <p:cNvSpPr txBox="1">
            <a:spLocks noChangeArrowheads="1"/>
          </p:cNvSpPr>
          <p:nvPr/>
        </p:nvSpPr>
        <p:spPr bwMode="auto">
          <a:xfrm>
            <a:off x="533400" y="5106988"/>
            <a:ext cx="8382000" cy="227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dirty="0"/>
              <a:t>Portfolio Budget</a:t>
            </a:r>
            <a:r>
              <a:rPr lang="en-US" sz="1100" b="0" dirty="0"/>
              <a:t>: </a:t>
            </a:r>
            <a:r>
              <a:rPr lang="en-US" sz="1100" b="0" dirty="0" smtClean="0"/>
              <a:t>2013 </a:t>
            </a:r>
            <a:r>
              <a:rPr lang="en-US" sz="1100" b="0" dirty="0"/>
              <a:t>project budget approved as a part of the </a:t>
            </a:r>
            <a:r>
              <a:rPr lang="en-US" sz="1100" b="0" dirty="0" smtClean="0"/>
              <a:t>2013 </a:t>
            </a:r>
            <a:r>
              <a:rPr lang="en-US" sz="1100" b="0" dirty="0"/>
              <a:t>ERCOT budget </a:t>
            </a:r>
          </a:p>
        </p:txBody>
      </p:sp>
      <p:sp>
        <p:nvSpPr>
          <p:cNvPr id="8242" name="TextBox 6"/>
          <p:cNvSpPr txBox="1">
            <a:spLocks noChangeArrowheads="1"/>
          </p:cNvSpPr>
          <p:nvPr/>
        </p:nvSpPr>
        <p:spPr bwMode="auto">
          <a:xfrm>
            <a:off x="533400" y="5562600"/>
            <a:ext cx="83820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dirty="0" smtClean="0"/>
              <a:t>2013 </a:t>
            </a:r>
            <a:r>
              <a:rPr lang="en-US" sz="1100" dirty="0"/>
              <a:t>Spending Projection of In-Flight Projects</a:t>
            </a:r>
            <a:r>
              <a:rPr lang="en-US" sz="1100" b="0" dirty="0"/>
              <a:t>: Projected total </a:t>
            </a:r>
            <a:r>
              <a:rPr lang="en-US" sz="1100" b="0" dirty="0" smtClean="0"/>
              <a:t>2013 </a:t>
            </a:r>
            <a:r>
              <a:rPr lang="en-US" sz="1100" b="0" dirty="0"/>
              <a:t>spend for all projects that are </a:t>
            </a:r>
            <a:r>
              <a:rPr lang="en-US" sz="1100" b="0" u="sng" dirty="0"/>
              <a:t>in-flight</a:t>
            </a:r>
            <a:r>
              <a:rPr lang="en-US" sz="1100" b="0" dirty="0"/>
              <a:t> or are </a:t>
            </a:r>
            <a:r>
              <a:rPr lang="en-US" sz="1100" b="0" u="sng" dirty="0"/>
              <a:t>complete</a:t>
            </a:r>
          </a:p>
        </p:txBody>
      </p:sp>
      <p:sp>
        <p:nvSpPr>
          <p:cNvPr id="8243" name="TextBox 8"/>
          <p:cNvSpPr txBox="1">
            <a:spLocks noChangeArrowheads="1"/>
          </p:cNvSpPr>
          <p:nvPr/>
        </p:nvSpPr>
        <p:spPr bwMode="auto">
          <a:xfrm>
            <a:off x="533400" y="5791200"/>
            <a:ext cx="83820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dirty="0"/>
              <a:t>Current </a:t>
            </a:r>
            <a:r>
              <a:rPr lang="en-US" sz="1100" dirty="0" smtClean="0"/>
              <a:t>2013 </a:t>
            </a:r>
            <a:r>
              <a:rPr lang="en-US" sz="1100" dirty="0"/>
              <a:t>Demand</a:t>
            </a:r>
            <a:r>
              <a:rPr lang="en-US" sz="1100" b="0" dirty="0"/>
              <a:t>: Total cost of all </a:t>
            </a:r>
            <a:r>
              <a:rPr lang="en-US" sz="1100" b="0" dirty="0" smtClean="0"/>
              <a:t>2013 </a:t>
            </a:r>
            <a:r>
              <a:rPr lang="en-US" sz="1100" b="0" dirty="0"/>
              <a:t>candidate projects (</a:t>
            </a:r>
            <a:r>
              <a:rPr lang="en-US" sz="1100" b="0" u="sng" dirty="0"/>
              <a:t>completed</a:t>
            </a:r>
            <a:r>
              <a:rPr lang="en-US" sz="1100" b="0" dirty="0"/>
              <a:t>, </a:t>
            </a:r>
            <a:r>
              <a:rPr lang="en-US" sz="1100" b="0" u="sng" dirty="0"/>
              <a:t>in-flight</a:t>
            </a:r>
            <a:r>
              <a:rPr lang="en-US" sz="1100" b="0" dirty="0"/>
              <a:t>, and </a:t>
            </a:r>
            <a:r>
              <a:rPr lang="en-US" sz="1100" b="0" u="sng" dirty="0"/>
              <a:t>not started</a:t>
            </a:r>
            <a:r>
              <a:rPr lang="en-US" sz="1100" b="0" dirty="0"/>
              <a:t>)</a:t>
            </a:r>
          </a:p>
        </p:txBody>
      </p:sp>
      <p:sp>
        <p:nvSpPr>
          <p:cNvPr id="8244" name="TextBox 9"/>
          <p:cNvSpPr txBox="1">
            <a:spLocks noChangeArrowheads="1"/>
          </p:cNvSpPr>
          <p:nvPr/>
        </p:nvSpPr>
        <p:spPr bwMode="auto">
          <a:xfrm>
            <a:off x="533400" y="5334000"/>
            <a:ext cx="83820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dirty="0" smtClean="0"/>
              <a:t>2013 </a:t>
            </a:r>
            <a:r>
              <a:rPr lang="en-US" sz="1100" dirty="0"/>
              <a:t>YTD Actual</a:t>
            </a:r>
            <a:r>
              <a:rPr lang="en-US" sz="1100" b="0" dirty="0"/>
              <a:t>: Actual year to date charges recorded in the financial system at the end of the previous month </a:t>
            </a:r>
          </a:p>
        </p:txBody>
      </p:sp>
    </p:spTree>
    <p:extLst>
      <p:ext uri="{BB962C8B-B14F-4D97-AF65-F5344CB8AC3E}">
        <p14:creationId xmlns:p14="http://schemas.microsoft.com/office/powerpoint/2010/main" val="332688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7543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Revision Request Cash Flow Projection</a:t>
            </a:r>
          </a:p>
        </p:txBody>
      </p:sp>
      <p:sp>
        <p:nvSpPr>
          <p:cNvPr id="8239" name="Footer Placeholder 7"/>
          <p:cNvSpPr txBox="1">
            <a:spLocks/>
          </p:cNvSpPr>
          <p:nvPr/>
        </p:nvSpPr>
        <p:spPr bwMode="auto">
          <a:xfrm>
            <a:off x="6248400" y="63246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6178004"/>
              </p:ext>
            </p:extLst>
          </p:nvPr>
        </p:nvGraphicFramePr>
        <p:xfrm>
          <a:off x="228599" y="1143000"/>
          <a:ext cx="8759603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Worksheet" r:id="rId3" imgW="9810784" imgH="4010053" progId="Excel.Sheet.12">
                  <p:embed/>
                </p:oleObj>
              </mc:Choice>
              <mc:Fallback>
                <p:oleObj name="Worksheet" r:id="rId3" imgW="9810784" imgH="401005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599" y="1143000"/>
                        <a:ext cx="8759603" cy="441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3283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PPL Updates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304800" y="990600"/>
            <a:ext cx="8686800" cy="50292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2013 Release Dates Set</a:t>
            </a:r>
          </a:p>
          <a:p>
            <a:pPr lvl="1" eaLnBrk="1" hangingPunct="1"/>
            <a:r>
              <a:rPr lang="en-US" sz="1600" dirty="0" smtClean="0"/>
              <a:t>Release week noted in header of PPL</a:t>
            </a:r>
          </a:p>
          <a:p>
            <a:pPr lvl="2" eaLnBrk="1" hangingPunct="1"/>
            <a:r>
              <a:rPr lang="en-US" sz="1600" dirty="0" smtClean="0">
                <a:latin typeface="Letter Gothic" pitchFamily="49" charset="0"/>
              </a:rPr>
              <a:t>R1	2/11 - 2/15</a:t>
            </a:r>
          </a:p>
          <a:p>
            <a:pPr lvl="2" eaLnBrk="1" hangingPunct="1"/>
            <a:r>
              <a:rPr lang="en-US" sz="1600" dirty="0" smtClean="0">
                <a:latin typeface="Letter Gothic" pitchFamily="49" charset="0"/>
              </a:rPr>
              <a:t>R2	4/22 - 4/26</a:t>
            </a:r>
          </a:p>
          <a:p>
            <a:pPr lvl="2" eaLnBrk="1" hangingPunct="1"/>
            <a:r>
              <a:rPr lang="en-US" sz="1600" dirty="0" smtClean="0">
                <a:latin typeface="Letter Gothic" pitchFamily="49" charset="0"/>
              </a:rPr>
              <a:t>R3	6/10 - 6/14</a:t>
            </a:r>
          </a:p>
          <a:p>
            <a:pPr lvl="2" eaLnBrk="1" hangingPunct="1"/>
            <a:r>
              <a:rPr lang="en-US" sz="1600" dirty="0" smtClean="0">
                <a:latin typeface="Letter Gothic" pitchFamily="49" charset="0"/>
              </a:rPr>
              <a:t>R4	7/29 - 8/2</a:t>
            </a:r>
          </a:p>
          <a:p>
            <a:pPr lvl="2" eaLnBrk="1" hangingPunct="1"/>
            <a:r>
              <a:rPr lang="en-US" sz="1600" dirty="0" smtClean="0">
                <a:latin typeface="Letter Gothic" pitchFamily="49" charset="0"/>
              </a:rPr>
              <a:t>R5	9/23 - 9/27</a:t>
            </a:r>
          </a:p>
          <a:p>
            <a:pPr lvl="2" eaLnBrk="1" hangingPunct="1"/>
            <a:r>
              <a:rPr lang="en-US" sz="1600" dirty="0" smtClean="0">
                <a:latin typeface="Letter Gothic" pitchFamily="49" charset="0"/>
              </a:rPr>
              <a:t>R6	12/9 - 12/13</a:t>
            </a:r>
          </a:p>
          <a:p>
            <a:pPr lvl="1" eaLnBrk="1" hangingPunct="1"/>
            <a:r>
              <a:rPr lang="en-US" sz="1600" dirty="0" smtClean="0"/>
              <a:t>There is also an alternate “release weekend” that may be used each month</a:t>
            </a:r>
          </a:p>
          <a:p>
            <a:pPr lvl="2" eaLnBrk="1" hangingPunct="1"/>
            <a:r>
              <a:rPr lang="en-US" sz="1400" dirty="0" smtClean="0"/>
              <a:t>Coincides with Retail</a:t>
            </a:r>
            <a:r>
              <a:rPr lang="en-US" sz="1400" dirty="0"/>
              <a:t> </a:t>
            </a:r>
            <a:r>
              <a:rPr lang="en-US" sz="1400" dirty="0" smtClean="0"/>
              <a:t>SLA</a:t>
            </a:r>
          </a:p>
          <a:p>
            <a:pPr lvl="1" eaLnBrk="1" hangingPunct="1"/>
            <a:r>
              <a:rPr lang="en-US" sz="1600" dirty="0" smtClean="0"/>
              <a:t>As always, the specific timeline for each Revision Request will be specified in a market notice</a:t>
            </a:r>
            <a:endParaRPr lang="en-US" sz="1600" dirty="0" smtClean="0"/>
          </a:p>
          <a:p>
            <a:pPr eaLnBrk="1" hangingPunct="1"/>
            <a:endParaRPr lang="en-US" sz="1400" dirty="0"/>
          </a:p>
          <a:p>
            <a:pPr eaLnBrk="1" hangingPunct="1"/>
            <a:r>
              <a:rPr lang="en-US" sz="1600" dirty="0" smtClean="0"/>
              <a:t>PPL Format Notes</a:t>
            </a:r>
            <a:endParaRPr lang="en-US" sz="1600" i="1" dirty="0"/>
          </a:p>
          <a:p>
            <a:pPr lvl="1" eaLnBrk="1" hangingPunct="1"/>
            <a:r>
              <a:rPr lang="en-US" sz="1600" dirty="0" smtClean="0"/>
              <a:t>“Release” column revised to included all years (not just 2012)</a:t>
            </a:r>
          </a:p>
          <a:p>
            <a:pPr lvl="1" eaLnBrk="1" hangingPunct="1"/>
            <a:r>
              <a:rPr lang="en-US" sz="1600" dirty="0" smtClean="0"/>
              <a:t>“Multiyear” removed from file name</a:t>
            </a:r>
            <a:endParaRPr lang="en-US" sz="1600" dirty="0"/>
          </a:p>
          <a:p>
            <a:pPr marL="0" indent="0" eaLnBrk="1" hangingPunct="1">
              <a:buNone/>
            </a:pP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92499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46102</TotalTime>
  <Words>826</Words>
  <Application>Microsoft Office PowerPoint</Application>
  <PresentationFormat>On-screen Show (4:3)</PresentationFormat>
  <Paragraphs>328</Paragraphs>
  <Slides>19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Custom Design</vt:lpstr>
      <vt:lpstr>Microsoft Excel Worksheet</vt:lpstr>
      <vt:lpstr>PowerPoint Presentation</vt:lpstr>
      <vt:lpstr>Business Integration Update – Agenda</vt:lpstr>
      <vt:lpstr>Upcoming Project Implementations</vt:lpstr>
      <vt:lpstr>2012 Release Targets – Board-Approved NPRRs/SCRs/xGRRs</vt:lpstr>
      <vt:lpstr>2013 Release Targets – Board-Approved NPRRs/SCRs/xGRRs</vt:lpstr>
      <vt:lpstr>Project Spending Results – 2012</vt:lpstr>
      <vt:lpstr>Project Spending Update – 2013</vt:lpstr>
      <vt:lpstr>2013 Revision Request Cash Flow Projection</vt:lpstr>
      <vt:lpstr>PPL Updates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1237</cp:revision>
  <cp:lastPrinted>2013-01-16T14:18:57Z</cp:lastPrinted>
  <dcterms:created xsi:type="dcterms:W3CDTF">2005-04-21T14:28:35Z</dcterms:created>
  <dcterms:modified xsi:type="dcterms:W3CDTF">2013-01-16T19:49:49Z</dcterms:modified>
</cp:coreProperties>
</file>