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372" r:id="rId2"/>
    <p:sldId id="431" r:id="rId3"/>
    <p:sldId id="430" r:id="rId4"/>
    <p:sldId id="432" r:id="rId5"/>
    <p:sldId id="434" r:id="rId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5FBA1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  <a:ea typeface="+mj-ea"/>
                <a:cs typeface="+mj-cs"/>
              </a:rPr>
              <a:t>Periodic Revision Request Implementation Review – Q1 2013</a:t>
            </a:r>
            <a:endParaRPr lang="en-US" sz="2800" b="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17,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PPL Prioritization Discussion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On a periodic basis, PRS conducts a review of upcoming revision request project efforts in order to get stakeholder input on the priority of items in the project queue</a:t>
            </a: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Today’s discussion will center on the timing of </a:t>
            </a:r>
            <a:r>
              <a:rPr lang="en-US" sz="1800" dirty="0" smtClean="0"/>
              <a:t>several </a:t>
            </a:r>
            <a:r>
              <a:rPr lang="en-US" sz="1800" dirty="0" smtClean="0"/>
              <a:t>upcoming efforts</a:t>
            </a:r>
          </a:p>
          <a:p>
            <a:pPr lvl="1" eaLnBrk="1" hangingPunct="1">
              <a:defRPr/>
            </a:pPr>
            <a:r>
              <a:rPr lang="en-US" sz="1600" dirty="0" smtClean="0"/>
              <a:t>NPRRs</a:t>
            </a:r>
            <a:r>
              <a:rPr lang="en-US" sz="1600" dirty="0" smtClean="0"/>
              <a:t>, SCRs and NOGRRs that are Board-approved with PPL projects that have not yet started</a:t>
            </a:r>
          </a:p>
          <a:p>
            <a:pPr marL="0" indent="0" eaLnBrk="1" hangingPunct="1">
              <a:buFontTx/>
              <a:buNone/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324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Reconciliation</a:t>
            </a:r>
          </a:p>
        </p:txBody>
      </p:sp>
      <p:sp>
        <p:nvSpPr>
          <p:cNvPr id="9219" name="Content Placeholder 16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54864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Target Funding for Revision Requests 	=  $3.0M</a:t>
            </a:r>
          </a:p>
          <a:p>
            <a:pPr eaLnBrk="1" hangingPunct="1">
              <a:tabLst>
                <a:tab pos="6862763" algn="l"/>
              </a:tabLst>
            </a:pPr>
            <a:endParaRPr lang="en-US" sz="10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/>
              <a:t>Board Approved – </a:t>
            </a:r>
            <a:r>
              <a:rPr lang="en-US" sz="1800" dirty="0" smtClean="0"/>
              <a:t>Projects are Underway   (</a:t>
            </a:r>
            <a:r>
              <a:rPr lang="en-US" sz="1800" dirty="0" smtClean="0"/>
              <a:t>17)</a:t>
            </a:r>
            <a:r>
              <a:rPr lang="en-US" sz="1800" dirty="0"/>
              <a:t>	= </a:t>
            </a:r>
            <a:r>
              <a:rPr lang="en-US" sz="1800" dirty="0" smtClean="0"/>
              <a:t>($</a:t>
            </a:r>
            <a:r>
              <a:rPr lang="en-US" sz="1800" dirty="0" smtClean="0"/>
              <a:t>1.8M</a:t>
            </a:r>
            <a:r>
              <a:rPr lang="en-US" sz="1800" dirty="0"/>
              <a:t>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/>
              <a:t>NPRRs: 	</a:t>
            </a:r>
            <a:r>
              <a:rPr lang="en-US" sz="1600" dirty="0" smtClean="0"/>
              <a:t>260, 272, 313, </a:t>
            </a:r>
            <a:r>
              <a:rPr lang="en-US" sz="1600" dirty="0" smtClean="0"/>
              <a:t>322, 327</a:t>
            </a:r>
            <a:r>
              <a:rPr lang="en-US" sz="1600" dirty="0"/>
              <a:t>, </a:t>
            </a:r>
            <a:r>
              <a:rPr lang="en-US" sz="1600" dirty="0" smtClean="0"/>
              <a:t>377, 393</a:t>
            </a:r>
            <a:r>
              <a:rPr lang="en-US" sz="1600" dirty="0" smtClean="0"/>
              <a:t>, </a:t>
            </a:r>
            <a:r>
              <a:rPr lang="en-US" sz="1600" dirty="0" smtClean="0"/>
              <a:t>397, 407, 416</a:t>
            </a:r>
            <a:r>
              <a:rPr lang="en-US" sz="1600" dirty="0" smtClean="0"/>
              <a:t>, 456, 461, </a:t>
            </a:r>
            <a:r>
              <a:rPr lang="en-US" sz="1600" dirty="0" smtClean="0"/>
              <a:t>463, 469</a:t>
            </a:r>
            <a:endParaRPr lang="en-US" sz="1600" dirty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</a:t>
            </a:r>
            <a:r>
              <a:rPr lang="en-US" sz="1600" dirty="0"/>
              <a:t>: 	</a:t>
            </a:r>
            <a:r>
              <a:rPr lang="en-US" sz="1600" dirty="0" smtClean="0"/>
              <a:t>760, </a:t>
            </a:r>
            <a:r>
              <a:rPr lang="en-US" sz="1600" dirty="0" smtClean="0"/>
              <a:t>768, 770</a:t>
            </a:r>
            <a:endParaRPr lang="en-US" sz="1600" dirty="0"/>
          </a:p>
          <a:p>
            <a:pPr eaLnBrk="1" hangingPunct="1">
              <a:tabLst>
                <a:tab pos="6862763" algn="l"/>
              </a:tabLst>
            </a:pPr>
            <a:endParaRPr lang="en-US" sz="9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Board Approved – Projects Not Yet Started   (</a:t>
            </a:r>
            <a:r>
              <a:rPr lang="en-US" sz="1800" dirty="0" smtClean="0"/>
              <a:t>17)</a:t>
            </a:r>
            <a:r>
              <a:rPr lang="en-US" sz="1800" dirty="0" smtClean="0"/>
              <a:t>	= ($</a:t>
            </a:r>
            <a:r>
              <a:rPr lang="en-US" sz="1800" dirty="0" smtClean="0"/>
              <a:t>1.6M</a:t>
            </a:r>
            <a:r>
              <a:rPr lang="en-US" sz="1800" dirty="0" smtClean="0"/>
              <a:t>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153, 207, </a:t>
            </a:r>
            <a:r>
              <a:rPr lang="en-US" sz="1600" dirty="0" smtClean="0"/>
              <a:t>210, </a:t>
            </a:r>
            <a:r>
              <a:rPr lang="en-US" sz="1600" dirty="0" smtClean="0"/>
              <a:t>256, 385, 407, 419, 425, 439, </a:t>
            </a:r>
            <a:r>
              <a:rPr lang="en-US" sz="1600" dirty="0" smtClean="0"/>
              <a:t>457, 476</a:t>
            </a:r>
            <a:r>
              <a:rPr lang="en-US" sz="1600" dirty="0" smtClean="0"/>
              <a:t>, 479, 481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084, 093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769, 771</a:t>
            </a:r>
          </a:p>
          <a:p>
            <a:pPr lvl="1" eaLnBrk="1" hangingPunct="1">
              <a:tabLst>
                <a:tab pos="6862763" algn="l"/>
              </a:tabLst>
            </a:pPr>
            <a:endParaRPr lang="en-US" sz="9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In Stakeholder Process   </a:t>
            </a:r>
            <a:r>
              <a:rPr lang="en-US" sz="1800" dirty="0" smtClean="0"/>
              <a:t>(10)</a:t>
            </a:r>
            <a:r>
              <a:rPr lang="en-US" sz="1800" dirty="0" smtClean="0"/>
              <a:t>	= ($</a:t>
            </a:r>
            <a:r>
              <a:rPr lang="en-US" sz="1800" dirty="0" smtClean="0"/>
              <a:t>1.7M</a:t>
            </a:r>
            <a:r>
              <a:rPr lang="en-US" sz="1800" dirty="0" smtClean="0"/>
              <a:t>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</a:t>
            </a:r>
            <a:r>
              <a:rPr lang="en-US" sz="1600" dirty="0" smtClean="0"/>
              <a:t>340</a:t>
            </a:r>
            <a:r>
              <a:rPr lang="en-US" sz="1600" dirty="0" smtClean="0"/>
              <a:t>, 484, 487, 492, 493, 494, </a:t>
            </a:r>
            <a:r>
              <a:rPr lang="en-US" sz="1600" dirty="0" smtClean="0"/>
              <a:t>495, 500</a:t>
            </a:r>
            <a:endParaRPr lang="en-US" sz="1600" dirty="0" smtClean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101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756</a:t>
            </a:r>
          </a:p>
          <a:p>
            <a:pPr eaLnBrk="1" hangingPunct="1">
              <a:tabLst>
                <a:tab pos="6862763" algn="l"/>
              </a:tabLst>
            </a:pPr>
            <a:endParaRPr lang="en-US" sz="9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“Remaining” 2013 Revision Request Funding	=  </a:t>
            </a:r>
            <a:r>
              <a:rPr lang="en-US" sz="1800" dirty="0" smtClean="0"/>
              <a:t>($2.1M</a:t>
            </a:r>
            <a:r>
              <a:rPr lang="en-US" sz="1800" dirty="0" smtClean="0"/>
              <a:t>)</a:t>
            </a:r>
          </a:p>
          <a:p>
            <a:pPr eaLnBrk="1" hangingPunct="1">
              <a:tabLst>
                <a:tab pos="6862763" algn="l"/>
              </a:tabLst>
            </a:pPr>
            <a:endParaRPr lang="en-US" sz="1000" dirty="0"/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sz="1600" dirty="0" smtClean="0"/>
              <a:t>Summary:  </a:t>
            </a:r>
            <a:r>
              <a:rPr lang="en-US" sz="1600" b="0" dirty="0" smtClean="0"/>
              <a:t>Close oversight of 2013 project initiations will be needed.</a:t>
            </a:r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sz="1600" b="0" dirty="0" smtClean="0"/>
              <a:t>ERCOT will strive to work on the most important projects by confirming priorities with PRS.</a:t>
            </a:r>
          </a:p>
          <a:p>
            <a:pPr eaLnBrk="1" hangingPunct="1">
              <a:tabLst>
                <a:tab pos="6862763" algn="l"/>
              </a:tabLst>
            </a:pPr>
            <a:endParaRPr lang="en-US" sz="1800" dirty="0" smtClean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202556" y="5076435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7202556" y="5465902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7202556" y="5516217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7178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Revision Requests “Not Started</a:t>
            </a:r>
            <a:r>
              <a:rPr lang="en-US" sz="1800" dirty="0"/>
              <a:t>” – </a:t>
            </a:r>
            <a:r>
              <a:rPr lang="en-US" sz="1800" dirty="0" smtClean="0"/>
              <a:t>Scheduled to Start in 2013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006118"/>
              </p:ext>
            </p:extLst>
          </p:nvPr>
        </p:nvGraphicFramePr>
        <p:xfrm>
          <a:off x="154977" y="737420"/>
          <a:ext cx="8955156" cy="4977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16368"/>
                <a:gridCol w="1095788"/>
                <a:gridCol w="1143000"/>
              </a:tblGrid>
              <a:tr h="31373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rgbClr val="FFFF99"/>
                    </a:solidFill>
                  </a:tcPr>
                </a:tc>
              </a:tr>
              <a:tr h="219668">
                <a:tc>
                  <a:txBody>
                    <a:bodyPr/>
                    <a:lstStyle/>
                    <a:p>
                      <a:r>
                        <a:rPr lang="en-US" sz="1200" b="1" strike="noStrike" dirty="0" smtClean="0"/>
                        <a:t>NPRR256 </a:t>
                      </a:r>
                      <a:r>
                        <a:rPr lang="en-US" sz="1100" strike="noStrike" dirty="0" smtClean="0"/>
                        <a:t>– Sync</a:t>
                      </a:r>
                      <a:r>
                        <a:rPr lang="en-US" sz="1100" strike="noStrike" baseline="0" dirty="0" smtClean="0"/>
                        <a:t> PRR787, Add Non-Compliance Lang. to QSE Performance Standards</a:t>
                      </a:r>
                      <a:endParaRPr lang="en-US" sz="1100" strike="noStrike" dirty="0"/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trike="noStrike" dirty="0" smtClean="0"/>
                        <a:t>Jan 2013</a:t>
                      </a:r>
                      <a:endParaRPr lang="en-US" sz="1100" strike="noStrike" dirty="0"/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39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NPRR425 </a:t>
                      </a:r>
                      <a:r>
                        <a:rPr lang="en-US" sz="1100" dirty="0" smtClean="0"/>
                        <a:t>– Creation of a WGR Group for GREDP and Base Point Deviation…</a:t>
                      </a: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Jan 2013</a:t>
                      </a: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$250k-$350k</a:t>
                      </a: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438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NOGRR093 </a:t>
                      </a:r>
                      <a:r>
                        <a:rPr lang="en-US" sz="1100" dirty="0" smtClean="0"/>
                        <a:t>– Synchronization with NPRR365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Jan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$20k-$25k</a:t>
                      </a:r>
                      <a:endParaRPr lang="en-US" sz="1100" dirty="0"/>
                    </a:p>
                  </a:txBody>
                  <a:tcPr marT="45732" marB="45732"/>
                </a:tc>
              </a:tr>
              <a:tr h="23483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NPRR385 </a:t>
                      </a:r>
                      <a:r>
                        <a:rPr lang="en-US" sz="1100" dirty="0" smtClean="0"/>
                        <a:t>– Negative Price Floor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2013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$75k-$90k</a:t>
                      </a:r>
                      <a:endParaRPr lang="en-US" sz="1100" dirty="0"/>
                    </a:p>
                  </a:txBody>
                  <a:tcPr marT="45732" marB="45732"/>
                </a:tc>
              </a:tr>
              <a:tr h="189092">
                <a:tc>
                  <a:txBody>
                    <a:bodyPr/>
                    <a:lstStyle/>
                    <a:p>
                      <a:r>
                        <a:rPr lang="en-US" sz="1200" b="1" strike="noStrike" dirty="0" smtClean="0"/>
                        <a:t>NOGRR084 </a:t>
                      </a:r>
                      <a:r>
                        <a:rPr lang="en-US" sz="1100" strike="noStrike" dirty="0" smtClean="0"/>
                        <a:t>– Daily Grid Operations Summary Report</a:t>
                      </a:r>
                      <a:endParaRPr lang="en-US" sz="1100" strike="noStrike" dirty="0"/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trike="noStrike" dirty="0" smtClean="0"/>
                        <a:t>Feb 2013</a:t>
                      </a:r>
                      <a:endParaRPr lang="en-US" sz="1100" strike="noStrike" dirty="0"/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54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NPRR153 </a:t>
                      </a:r>
                      <a:r>
                        <a:rPr lang="en-US" sz="1100" dirty="0" smtClean="0"/>
                        <a:t>– Generation Resource</a:t>
                      </a:r>
                      <a:r>
                        <a:rPr lang="en-US" sz="1100" baseline="0" dirty="0" smtClean="0"/>
                        <a:t> Fixed Quantity Block Offer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Mar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$12k-$16k</a:t>
                      </a:r>
                    </a:p>
                  </a:txBody>
                  <a:tcPr marT="45732" marB="45732"/>
                </a:tc>
              </a:tr>
              <a:tr h="20426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NPRR407 </a:t>
                      </a:r>
                      <a:r>
                        <a:rPr lang="en-US" sz="1100" dirty="0" smtClean="0"/>
                        <a:t>– Credit Monitoring Posting</a:t>
                      </a:r>
                      <a:r>
                        <a:rPr lang="en-US" sz="1100" baseline="0" dirty="0" smtClean="0"/>
                        <a:t> Requirements – CRR Portion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Mar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/>
                </a:tc>
              </a:tr>
              <a:tr h="23471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SCR769 </a:t>
                      </a:r>
                      <a:r>
                        <a:rPr lang="en-US" sz="1100" dirty="0" smtClean="0"/>
                        <a:t>– CRRAH Digital Certificate New Role for Read Only Access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Mar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/>
                </a:tc>
              </a:tr>
              <a:tr h="18897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SCR771 </a:t>
                      </a:r>
                      <a:r>
                        <a:rPr lang="en-US" sz="1100" dirty="0" smtClean="0"/>
                        <a:t>– Allow Independent Master QSE to Represent Split Gen. Resources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Mar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/>
                </a:tc>
              </a:tr>
              <a:tr h="21942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NPRR207 </a:t>
                      </a:r>
                      <a:r>
                        <a:rPr lang="en-US" sz="1100" dirty="0" smtClean="0"/>
                        <a:t>– Unit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Deselection</a:t>
                      </a:r>
                      <a:endParaRPr lang="en-US" sz="12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Apr 2013</a:t>
                      </a:r>
                      <a:endParaRPr lang="en-US" sz="1100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/>
                </a:tc>
              </a:tr>
              <a:tr h="249884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NPRR439 </a:t>
                      </a:r>
                      <a:r>
                        <a:rPr lang="en-US" sz="1100" dirty="0" smtClean="0"/>
                        <a:t>– Updating a Counter-Party's Avail. Credit Limit for Current Day DAM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Apr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$120k-$130k</a:t>
                      </a:r>
                    </a:p>
                  </a:txBody>
                  <a:tcPr marT="45732" marB="45732"/>
                </a:tc>
              </a:tr>
              <a:tr h="20414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NPRR476 </a:t>
                      </a:r>
                      <a:r>
                        <a:rPr lang="en-US" sz="1100" dirty="0" smtClean="0"/>
                        <a:t>– Market</a:t>
                      </a:r>
                      <a:r>
                        <a:rPr lang="en-US" sz="1100" baseline="0" dirty="0" smtClean="0"/>
                        <a:t> Submitted Energy Offer Curves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Apr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$45k-$60k</a:t>
                      </a:r>
                    </a:p>
                  </a:txBody>
                  <a:tcPr marT="45732" marB="45732"/>
                </a:tc>
              </a:tr>
              <a:tr h="18297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NPRR479 </a:t>
                      </a:r>
                      <a:r>
                        <a:rPr lang="en-US" sz="1100" dirty="0" smtClean="0"/>
                        <a:t>– Daily</a:t>
                      </a:r>
                      <a:r>
                        <a:rPr lang="en-US" sz="1100" baseline="0" dirty="0" smtClean="0"/>
                        <a:t> Net Outage MW Report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Apr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/>
                </a:tc>
              </a:tr>
              <a:tr h="21343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NPRR481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aseline="0" dirty="0" smtClean="0"/>
                        <a:t>Report Hourly Actual System Load by Weather Zone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Apr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/>
                </a:tc>
              </a:tr>
              <a:tr h="15839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NPRR457 </a:t>
                      </a:r>
                      <a:r>
                        <a:rPr lang="en-US" sz="1100" dirty="0" smtClean="0"/>
                        <a:t>– Daily Update of New ESI IDs and AMS Meter and Switch Hold Indicators Change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Jun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/>
                </a:tc>
              </a:tr>
              <a:tr h="18885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NPRR210 </a:t>
                      </a:r>
                      <a:r>
                        <a:rPr lang="en-US" sz="1100" dirty="0" smtClean="0"/>
                        <a:t>– Wind Forecasting Change to P50, Sync with PRR841</a:t>
                      </a:r>
                      <a:endParaRPr lang="en-US" sz="1100" dirty="0"/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Jul 2013</a:t>
                      </a: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930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NPRR419 </a:t>
                      </a:r>
                      <a:r>
                        <a:rPr lang="en-US" sz="1100" dirty="0" smtClean="0"/>
                        <a:t>– Revise Real Time</a:t>
                      </a:r>
                      <a:r>
                        <a:rPr lang="en-US" sz="1100" baseline="0" dirty="0" smtClean="0"/>
                        <a:t> Energy Imbalance and RMR Adjustment Charge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Jul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/>
                </a:tc>
              </a:tr>
            </a:tbl>
          </a:graphicData>
        </a:graphic>
      </p:graphicFrame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752600" y="6019800"/>
            <a:ext cx="6172200" cy="26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* </a:t>
            </a:r>
            <a:r>
              <a:rPr lang="en-US" sz="1200" b="0" i="1" dirty="0" smtClean="0"/>
              <a:t>Based on this start date, the majority of the cost would be incurred in 2014</a:t>
            </a:r>
            <a:endParaRPr lang="en-US" sz="1200" b="0" i="1" dirty="0"/>
          </a:p>
        </p:txBody>
      </p:sp>
    </p:spTree>
    <p:extLst>
      <p:ext uri="{BB962C8B-B14F-4D97-AF65-F5344CB8AC3E}">
        <p14:creationId xmlns:p14="http://schemas.microsoft.com/office/powerpoint/2010/main" val="11906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/>
              <a:t>ERCOT Recommendations (seeking PRS input)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184741"/>
              </p:ext>
            </p:extLst>
          </p:nvPr>
        </p:nvGraphicFramePr>
        <p:xfrm>
          <a:off x="152400" y="838200"/>
          <a:ext cx="8836624" cy="3392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76800"/>
                <a:gridCol w="3959824"/>
              </a:tblGrid>
              <a:tr h="31373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Recommendation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rgbClr val="FFFF99"/>
                    </a:solidFill>
                  </a:tcPr>
                </a:tc>
              </a:tr>
              <a:tr h="219668">
                <a:tc>
                  <a:txBody>
                    <a:bodyPr/>
                    <a:lstStyle/>
                    <a:p>
                      <a:r>
                        <a:rPr lang="en-US" sz="1200" b="1" strike="noStrike" dirty="0" smtClean="0"/>
                        <a:t>NPRR256 </a:t>
                      </a:r>
                      <a:r>
                        <a:rPr lang="en-US" sz="1100" strike="noStrike" dirty="0" smtClean="0"/>
                        <a:t>– Sync</a:t>
                      </a:r>
                      <a:r>
                        <a:rPr lang="en-US" sz="1100" strike="noStrike" baseline="0" dirty="0" smtClean="0"/>
                        <a:t> PRR787, Add Non-Compliance Lang. to QSE Performance Standards</a:t>
                      </a:r>
                      <a:endParaRPr lang="en-US" sz="1100" strike="noStrike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a typeface="+mn-ea"/>
                          <a:cs typeface="+mn-cs"/>
                        </a:rPr>
                        <a:t>Defer start to March 2013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ea typeface="+mn-ea"/>
                          <a:cs typeface="+mn-cs"/>
                        </a:rPr>
                        <a:t>   (or hold pending GREDP discussions)</a:t>
                      </a:r>
                    </a:p>
                  </a:txBody>
                  <a:tcPr marT="45732" marB="45732">
                    <a:noFill/>
                  </a:tcPr>
                </a:tc>
              </a:tr>
              <a:tr h="1739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NPRR425 </a:t>
                      </a:r>
                      <a:r>
                        <a:rPr lang="en-US" sz="1100" dirty="0" smtClean="0"/>
                        <a:t>– Creation of a WGR Group for GREDP and Base Point </a:t>
                      </a:r>
                      <a:r>
                        <a:rPr lang="en-US" sz="1100" dirty="0" smtClean="0"/>
                        <a:t>Deviation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Evaluation and Mixing Turbine Types Within a WGR</a:t>
                      </a:r>
                      <a:endParaRPr lang="en-US" sz="1100" dirty="0" smtClean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Convert to 2 phase approach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1 – Registration portion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2 – GREDP portion</a:t>
                      </a:r>
                    </a:p>
                    <a:p>
                      <a:pPr marL="0" marR="0" lvl="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Begin Registration portion in the immediate term</a:t>
                      </a:r>
                    </a:p>
                    <a:p>
                      <a:pPr marL="0" marR="0" lvl="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Hold GREDP portion pending market discussion on GREDP</a:t>
                      </a:r>
                    </a:p>
                  </a:txBody>
                  <a:tcPr marT="45732" marB="45732">
                    <a:noFill/>
                  </a:tcPr>
                </a:tc>
              </a:tr>
              <a:tr h="189092">
                <a:tc>
                  <a:txBody>
                    <a:bodyPr/>
                    <a:lstStyle/>
                    <a:p>
                      <a:r>
                        <a:rPr lang="en-US" sz="1200" b="1" strike="noStrike" dirty="0" smtClean="0"/>
                        <a:t>NOGRR084 </a:t>
                      </a:r>
                      <a:r>
                        <a:rPr lang="en-US" sz="1100" strike="noStrike" dirty="0" smtClean="0"/>
                        <a:t>– Daily Grid Operations Summary Report</a:t>
                      </a:r>
                      <a:endParaRPr lang="en-US" sz="1100" strike="noStrike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Defer start to October 2013</a:t>
                      </a:r>
                    </a:p>
                    <a:p>
                      <a:pPr marL="0" marR="0" lvl="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(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resource limitations and high funding requirement)</a:t>
                      </a:r>
                    </a:p>
                  </a:txBody>
                  <a:tcPr marT="45732" marB="45732">
                    <a:noFill/>
                  </a:tcPr>
                </a:tc>
              </a:tr>
              <a:tr h="18885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NPRR210 </a:t>
                      </a:r>
                      <a:r>
                        <a:rPr lang="en-US" sz="1100" dirty="0" smtClean="0"/>
                        <a:t>– Wind Forecasting Change to P50, Sync with PRR841</a:t>
                      </a:r>
                      <a:endParaRPr lang="en-US" sz="1100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Reprioritize to 2014</a:t>
                      </a:r>
                    </a:p>
                    <a:p>
                      <a:pPr marL="0" marR="0" lvl="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(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avoid resource conflict with Settlement System Upgrade)</a:t>
                      </a:r>
                    </a:p>
                  </a:txBody>
                  <a:tcPr marT="45732" marB="45732">
                    <a:noFill/>
                  </a:tcPr>
                </a:tc>
              </a:tr>
              <a:tr h="219308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NPRR240</a:t>
                      </a:r>
                      <a:r>
                        <a:rPr lang="en-US" sz="1100" dirty="0" smtClean="0"/>
                        <a:t> – </a:t>
                      </a:r>
                      <a:r>
                        <a:rPr lang="en-US" sz="1100" dirty="0" smtClean="0"/>
                        <a:t>Proxy Energy Offer Curve</a:t>
                      </a:r>
                      <a:r>
                        <a:rPr lang="en-US" sz="1100" dirty="0" smtClean="0"/>
                        <a:t> 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Reprioritize to 2014</a:t>
                      </a:r>
                    </a:p>
                    <a:p>
                      <a:pPr marL="0" marR="0" lvl="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($0 spend projected in 2013)</a:t>
                      </a:r>
                    </a:p>
                  </a:txBody>
                  <a:tcPr marT="45732" marB="45732"/>
                </a:tc>
              </a:tr>
              <a:tr h="219308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NPRR181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–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FIP Definition Revision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lvl="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Remove from PPL, return to Parking Deck</a:t>
                      </a:r>
                    </a:p>
                    <a:p>
                      <a:pPr marL="0" marR="0" lvl="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($0 spend projected in 2013)</a:t>
                      </a:r>
                    </a:p>
                  </a:txBody>
                  <a:tcPr marT="45732" marB="4573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998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44234</TotalTime>
  <Words>553</Words>
  <Application>Microsoft Office PowerPoint</Application>
  <PresentationFormat>On-screen Show (4:3)</PresentationFormat>
  <Paragraphs>113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PowerPoint Presentation</vt:lpstr>
      <vt:lpstr>PPL Prioritization Discussion</vt:lpstr>
      <vt:lpstr>2013 Revision Request Funding Reconciliation</vt:lpstr>
      <vt:lpstr>Revision Requests “Not Started” – Scheduled to Start in 2013</vt:lpstr>
      <vt:lpstr>ERCOT Recommendations (seeking PRS input)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1253</cp:revision>
  <cp:lastPrinted>2013-01-16T21:10:27Z</cp:lastPrinted>
  <dcterms:created xsi:type="dcterms:W3CDTF">2005-04-21T14:28:35Z</dcterms:created>
  <dcterms:modified xsi:type="dcterms:W3CDTF">2013-01-16T22:47:28Z</dcterms:modified>
</cp:coreProperties>
</file>