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3" r:id="rId8"/>
    <p:sldId id="261" r:id="rId9"/>
    <p:sldId id="265" r:id="rId10"/>
    <p:sldId id="262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059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1059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59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0598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599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0600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10601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10602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603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604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605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606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0607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1060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0612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6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2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64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1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82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04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5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19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54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7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957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957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0957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957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7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7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7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7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7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8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8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958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0958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958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958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A1984FC-CE8E-45A2-8967-23028279F3B7}" type="datetimeFigureOut">
              <a:rPr lang="en-US" smtClean="0"/>
              <a:t>1/7/2013</a:t>
            </a:fld>
            <a:endParaRPr lang="en-US" dirty="0"/>
          </a:p>
        </p:txBody>
      </p:sp>
      <p:sp>
        <p:nvSpPr>
          <p:cNvPr id="10958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0958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1BACF94-B51E-4610-B4D9-13B5F5E34481}" type="slidenum">
              <a:rPr lang="en-US" smtClean="0"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762000"/>
            <a:ext cx="7772400" cy="28384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Report of ERCOT Critical Infrastructure Protection Working Group to ROS</a:t>
            </a:r>
            <a:br>
              <a:rPr lang="en-US" dirty="0" smtClean="0"/>
            </a:br>
            <a:r>
              <a:rPr lang="en-US" dirty="0" smtClean="0"/>
              <a:t>January 10, 2013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</a:t>
            </a:r>
          </a:p>
          <a:p>
            <a:pPr algn="ctr"/>
            <a:r>
              <a:rPr lang="en-US" dirty="0" smtClean="0"/>
              <a:t>David Grubbs, CIPWG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55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Summary of Activities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Held 12 monthly meetings (generally 1</a:t>
            </a:r>
            <a:r>
              <a:rPr lang="en-US" baseline="30000" dirty="0" smtClean="0"/>
              <a:t>st</a:t>
            </a:r>
            <a:r>
              <a:rPr lang="en-US" dirty="0" smtClean="0"/>
              <a:t> Friday of each month)</a:t>
            </a:r>
          </a:p>
          <a:p>
            <a:r>
              <a:rPr lang="en-US" dirty="0" smtClean="0"/>
              <a:t>Attendance averaged about 35 with a peak of about 45.</a:t>
            </a:r>
          </a:p>
          <a:p>
            <a:r>
              <a:rPr lang="en-US" dirty="0" smtClean="0"/>
              <a:t>One additional joint meeting with SPP CIPWG (April)</a:t>
            </a:r>
          </a:p>
          <a:p>
            <a:r>
              <a:rPr lang="en-US" dirty="0" smtClean="0"/>
              <a:t>Worked with DOE/DHS to get 3 classified briefings on security topics in Texas.</a:t>
            </a:r>
          </a:p>
        </p:txBody>
      </p:sp>
    </p:spTree>
    <p:extLst>
      <p:ext uri="{BB962C8B-B14F-4D97-AF65-F5344CB8AC3E}">
        <p14:creationId xmlns:p14="http://schemas.microsoft.com/office/powerpoint/2010/main" val="8875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Summary of Activities (con’t)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Attendance is divided with about half of attendees representing compliance staff and about half representing security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1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667000"/>
            <a:ext cx="7543800" cy="1431925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6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CIPWG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there was an earlier group, that had stopped meeting, the current CIPWG was reformed in 2006 with Lewis Griffin of Centerpoint as Chair.</a:t>
            </a:r>
          </a:p>
          <a:p>
            <a:r>
              <a:rPr lang="en-US" dirty="0" smtClean="0"/>
              <a:t>Early meetings averaged 10 to 15 persons.</a:t>
            </a:r>
            <a:endParaRPr lang="en-US" dirty="0"/>
          </a:p>
          <a:p>
            <a:r>
              <a:rPr lang="en-US" dirty="0" smtClean="0"/>
              <a:t>In 2009, Steve Martin of Oncor became Chair.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50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Purpose of CIPWG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CIPWG was initially formed to assist attendees in implementation of  the NERC CIP Standards.</a:t>
            </a:r>
          </a:p>
          <a:p>
            <a:r>
              <a:rPr lang="en-US" dirty="0" smtClean="0"/>
              <a:t>Persons debated the intent of NERC standards and brought copies of their CIP policies for review and comments by the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of the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meetings are broken up into two segments; an Open Session and a Closed Session.</a:t>
            </a:r>
          </a:p>
          <a:p>
            <a:r>
              <a:rPr lang="en-US" dirty="0" smtClean="0"/>
              <a:t>The Open session is an opportunity to discuss issues with TRE representatives.  Also time is allocated for discussion of the NERC CIPC or other open meetings or requests for volunteers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9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 Portion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closed portion of the meeting is utilized for discussions of:</a:t>
            </a:r>
          </a:p>
          <a:p>
            <a:pPr lvl="1"/>
            <a:r>
              <a:rPr lang="en-US" dirty="0" smtClean="0"/>
              <a:t>Security events that have occurred</a:t>
            </a:r>
          </a:p>
          <a:p>
            <a:pPr lvl="1"/>
            <a:r>
              <a:rPr lang="en-US" dirty="0" smtClean="0"/>
              <a:t>Audit / compliance events </a:t>
            </a:r>
          </a:p>
          <a:p>
            <a:pPr lvl="1"/>
            <a:r>
              <a:rPr lang="en-US" dirty="0" smtClean="0"/>
              <a:t>Interpretation of standards and how entities comply</a:t>
            </a:r>
          </a:p>
          <a:p>
            <a:pPr lvl="1"/>
            <a:r>
              <a:rPr lang="en-US" dirty="0" smtClean="0"/>
              <a:t>Potential Security Concerns, including NERC Alerts and the background leading to the issuing of the Alerts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/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sensitive nature of the discussions, either compliance or security related, no minutes are kept of any meetings.  </a:t>
            </a:r>
          </a:p>
          <a:p>
            <a:r>
              <a:rPr lang="en-US" dirty="0" smtClean="0"/>
              <a:t>The agenda is sent out to all persons on the CIPWG mailing list prior to the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5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Non-Disclosure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persons attending the Closed portion of the meeting must sign a non-disclosure agreement</a:t>
            </a:r>
          </a:p>
          <a:p>
            <a:r>
              <a:rPr lang="en-US" dirty="0" smtClean="0"/>
              <a:t>NDAs must be renewed each April 1.</a:t>
            </a:r>
          </a:p>
          <a:p>
            <a:r>
              <a:rPr lang="en-US" dirty="0" smtClean="0"/>
              <a:t>Persons must be a market participant or government employee</a:t>
            </a:r>
          </a:p>
          <a:p>
            <a:r>
              <a:rPr lang="en-US" dirty="0" smtClean="0"/>
              <a:t>All NDAs are processed and approved by ERCOT Legal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Role of CIPWG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CIPWG originally formed to assist in initial compliance with NERC CIP Standards</a:t>
            </a:r>
          </a:p>
          <a:p>
            <a:r>
              <a:rPr lang="en-US" dirty="0" smtClean="0"/>
              <a:t>As the CIP Standards have been fully implemented, Registered Entities have needed less assistance for compliance</a:t>
            </a:r>
          </a:p>
          <a:p>
            <a:r>
              <a:rPr lang="en-US" dirty="0" smtClean="0"/>
              <a:t>Actual Cyber and Physical security, rather than compliance, is the primary focus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5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Role (con’t)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05000"/>
            <a:ext cx="7848600" cy="4114800"/>
          </a:xfrm>
        </p:spPr>
        <p:txBody>
          <a:bodyPr/>
          <a:lstStyle/>
          <a:p>
            <a:r>
              <a:rPr lang="en-US" dirty="0" smtClean="0"/>
              <a:t>Initially CIPWG made recommendations ERCOT representatives for NERC CIPC</a:t>
            </a:r>
          </a:p>
          <a:p>
            <a:r>
              <a:rPr lang="en-US" dirty="0" smtClean="0"/>
              <a:t>Currently TRE MRC appoints representatives to NERC CIPC</a:t>
            </a:r>
          </a:p>
          <a:p>
            <a:r>
              <a:rPr lang="en-US" dirty="0" smtClean="0"/>
              <a:t>Originally reported to the ERCOT  Board, moved under ROS</a:t>
            </a:r>
          </a:p>
          <a:p>
            <a:r>
              <a:rPr lang="en-US" dirty="0"/>
              <a:t>D</a:t>
            </a:r>
            <a:r>
              <a:rPr lang="en-US" dirty="0" smtClean="0"/>
              <a:t>oes not make comments or reports, may coordinate comments by individuals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6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Consideration of the Requirements of the Federal Energyand Security Act of 2007</Template>
  <TotalTime>321</TotalTime>
  <Words>462</Words>
  <Application>Microsoft Office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Shimmer</vt:lpstr>
      <vt:lpstr>Report of ERCOT Critical Infrastructure Protection Working Group to ROS January 10, 2013 </vt:lpstr>
      <vt:lpstr>History of the CIPWG </vt:lpstr>
      <vt:lpstr>Original Purpose of CIPWG </vt:lpstr>
      <vt:lpstr>Format of the Meetings</vt:lpstr>
      <vt:lpstr>Closed Portion</vt:lpstr>
      <vt:lpstr>Agenda / Minutes</vt:lpstr>
      <vt:lpstr>Non-Disclosure Agreements</vt:lpstr>
      <vt:lpstr>Changing Role of CIPWG </vt:lpstr>
      <vt:lpstr>Changing Role (con’t) </vt:lpstr>
      <vt:lpstr>2012 Summary of Activities </vt:lpstr>
      <vt:lpstr>2012 Summary of Activities (con’t)</vt:lpstr>
      <vt:lpstr>Questions?</vt:lpstr>
      <vt:lpstr>PowerPoint Presentation</vt:lpstr>
    </vt:vector>
  </TitlesOfParts>
  <Company>Garland Power &amp; Light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ERCOT Critical Infrastructure Protection Working Group to ROS January 10, 2013 </dc:title>
  <dc:creator>Grubbs, David</dc:creator>
  <cp:lastModifiedBy>Grubbs, David</cp:lastModifiedBy>
  <cp:revision>9</cp:revision>
  <dcterms:created xsi:type="dcterms:W3CDTF">2013-01-07T18:43:40Z</dcterms:created>
  <dcterms:modified xsi:type="dcterms:W3CDTF">2013-01-08T00:04:43Z</dcterms:modified>
</cp:coreProperties>
</file>