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
  </p:notesMasterIdLst>
  <p:sldIdLst>
    <p:sldId id="256" r:id="rId2"/>
    <p:sldId id="274" r:id="rId3"/>
    <p:sldId id="264" r:id="rId4"/>
    <p:sldId id="276" r:id="rId5"/>
    <p:sldId id="277" r:id="rId6"/>
    <p:sldId id="269" r:id="rId7"/>
    <p:sldId id="278"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CC"/>
    <a:srgbClr val="800080"/>
    <a:srgbClr val="FFFF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6" autoAdjust="0"/>
    <p:restoredTop sz="94629" autoAdjust="0"/>
  </p:normalViewPr>
  <p:slideViewPr>
    <p:cSldViewPr>
      <p:cViewPr varScale="1">
        <p:scale>
          <a:sx n="77" d="100"/>
          <a:sy n="77" d="100"/>
        </p:scale>
        <p:origin x="-1531" y="-8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1F51A3-FED5-4D03-B41A-48F8D6E4D579}" type="datetimeFigureOut">
              <a:rPr lang="en-US" smtClean="0"/>
              <a:t>1/3/2013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D6CB78-DC06-4FD0-866E-D4F81C068E10}" type="slidenum">
              <a:rPr lang="en-US" smtClean="0"/>
              <a:t>‹#›</a:t>
            </a:fld>
            <a:endParaRPr lang="en-US"/>
          </a:p>
        </p:txBody>
      </p:sp>
    </p:spTree>
    <p:extLst>
      <p:ext uri="{BB962C8B-B14F-4D97-AF65-F5344CB8AC3E}">
        <p14:creationId xmlns:p14="http://schemas.microsoft.com/office/powerpoint/2010/main" val="42663285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5BC5D17-661F-4238-8127-83308D9CD6CA}" type="datetime1">
              <a:rPr lang="en-US" smtClean="0"/>
              <a:t>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68A9EC-E404-45E6-BEDF-61143137CB7B}" type="slidenum">
              <a:rPr lang="en-US" smtClean="0"/>
              <a:t>‹#›</a:t>
            </a:fld>
            <a:endParaRPr lang="en-US"/>
          </a:p>
        </p:txBody>
      </p:sp>
    </p:spTree>
    <p:extLst>
      <p:ext uri="{BB962C8B-B14F-4D97-AF65-F5344CB8AC3E}">
        <p14:creationId xmlns:p14="http://schemas.microsoft.com/office/powerpoint/2010/main" val="2811694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CE1F2B-C96F-4DAE-B913-32F3FE70A3B3}" type="datetime1">
              <a:rPr lang="en-US" smtClean="0"/>
              <a:t>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68A9EC-E404-45E6-BEDF-61143137CB7B}" type="slidenum">
              <a:rPr lang="en-US" smtClean="0"/>
              <a:t>‹#›</a:t>
            </a:fld>
            <a:endParaRPr lang="en-US"/>
          </a:p>
        </p:txBody>
      </p:sp>
    </p:spTree>
    <p:extLst>
      <p:ext uri="{BB962C8B-B14F-4D97-AF65-F5344CB8AC3E}">
        <p14:creationId xmlns:p14="http://schemas.microsoft.com/office/powerpoint/2010/main" val="2839866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980DE9-DF9A-4C16-9A33-D07FA3951B99}" type="datetime1">
              <a:rPr lang="en-US" smtClean="0"/>
              <a:t>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68A9EC-E404-45E6-BEDF-61143137CB7B}" type="slidenum">
              <a:rPr lang="en-US" smtClean="0"/>
              <a:t>‹#›</a:t>
            </a:fld>
            <a:endParaRPr lang="en-US"/>
          </a:p>
        </p:txBody>
      </p:sp>
    </p:spTree>
    <p:extLst>
      <p:ext uri="{BB962C8B-B14F-4D97-AF65-F5344CB8AC3E}">
        <p14:creationId xmlns:p14="http://schemas.microsoft.com/office/powerpoint/2010/main" val="183562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EDFF01-FC69-4630-91CF-8362E7A19277}" type="datetime1">
              <a:rPr lang="en-US" smtClean="0"/>
              <a:t>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68A9EC-E404-45E6-BEDF-61143137CB7B}" type="slidenum">
              <a:rPr lang="en-US" smtClean="0"/>
              <a:t>‹#›</a:t>
            </a:fld>
            <a:endParaRPr lang="en-US"/>
          </a:p>
        </p:txBody>
      </p:sp>
    </p:spTree>
    <p:extLst>
      <p:ext uri="{BB962C8B-B14F-4D97-AF65-F5344CB8AC3E}">
        <p14:creationId xmlns:p14="http://schemas.microsoft.com/office/powerpoint/2010/main" val="3414035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92C82F-A3CF-4C24-B7DD-A171F8CCD182}" type="datetime1">
              <a:rPr lang="en-US" smtClean="0"/>
              <a:t>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68A9EC-E404-45E6-BEDF-61143137CB7B}" type="slidenum">
              <a:rPr lang="en-US" smtClean="0"/>
              <a:t>‹#›</a:t>
            </a:fld>
            <a:endParaRPr lang="en-US"/>
          </a:p>
        </p:txBody>
      </p:sp>
    </p:spTree>
    <p:extLst>
      <p:ext uri="{BB962C8B-B14F-4D97-AF65-F5344CB8AC3E}">
        <p14:creationId xmlns:p14="http://schemas.microsoft.com/office/powerpoint/2010/main" val="2339394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04E203E-A314-406A-9128-F6BFB2282E60}" type="datetime1">
              <a:rPr lang="en-US" smtClean="0"/>
              <a:t>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68A9EC-E404-45E6-BEDF-61143137CB7B}" type="slidenum">
              <a:rPr lang="en-US" smtClean="0"/>
              <a:t>‹#›</a:t>
            </a:fld>
            <a:endParaRPr lang="en-US"/>
          </a:p>
        </p:txBody>
      </p:sp>
    </p:spTree>
    <p:extLst>
      <p:ext uri="{BB962C8B-B14F-4D97-AF65-F5344CB8AC3E}">
        <p14:creationId xmlns:p14="http://schemas.microsoft.com/office/powerpoint/2010/main" val="2669202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EA46967-5BA5-4529-867D-A7527901B1A3}" type="datetime1">
              <a:rPr lang="en-US" smtClean="0"/>
              <a:t>1/3/2013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68A9EC-E404-45E6-BEDF-61143137CB7B}" type="slidenum">
              <a:rPr lang="en-US" smtClean="0"/>
              <a:t>‹#›</a:t>
            </a:fld>
            <a:endParaRPr lang="en-US"/>
          </a:p>
        </p:txBody>
      </p:sp>
    </p:spTree>
    <p:extLst>
      <p:ext uri="{BB962C8B-B14F-4D97-AF65-F5344CB8AC3E}">
        <p14:creationId xmlns:p14="http://schemas.microsoft.com/office/powerpoint/2010/main" val="1010074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D3CF2E5-4E43-4912-B625-267C698517F7}" type="datetime1">
              <a:rPr lang="en-US" smtClean="0"/>
              <a:t>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68A9EC-E404-45E6-BEDF-61143137CB7B}" type="slidenum">
              <a:rPr lang="en-US" smtClean="0"/>
              <a:t>‹#›</a:t>
            </a:fld>
            <a:endParaRPr lang="en-US"/>
          </a:p>
        </p:txBody>
      </p:sp>
    </p:spTree>
    <p:extLst>
      <p:ext uri="{BB962C8B-B14F-4D97-AF65-F5344CB8AC3E}">
        <p14:creationId xmlns:p14="http://schemas.microsoft.com/office/powerpoint/2010/main" val="2835517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FA8C6E-D958-4B52-8001-60D9A0A81059}" type="datetime1">
              <a:rPr lang="en-US" smtClean="0"/>
              <a:t>1/3/2013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68A9EC-E404-45E6-BEDF-61143137CB7B}" type="slidenum">
              <a:rPr lang="en-US" smtClean="0"/>
              <a:t>‹#›</a:t>
            </a:fld>
            <a:endParaRPr lang="en-US"/>
          </a:p>
        </p:txBody>
      </p:sp>
    </p:spTree>
    <p:extLst>
      <p:ext uri="{BB962C8B-B14F-4D97-AF65-F5344CB8AC3E}">
        <p14:creationId xmlns:p14="http://schemas.microsoft.com/office/powerpoint/2010/main" val="24932515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2C4F17-9871-49F9-9E17-63A8706B0CA1}" type="datetime1">
              <a:rPr lang="en-US" smtClean="0"/>
              <a:t>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68A9EC-E404-45E6-BEDF-61143137CB7B}" type="slidenum">
              <a:rPr lang="en-US" smtClean="0"/>
              <a:t>‹#›</a:t>
            </a:fld>
            <a:endParaRPr lang="en-US"/>
          </a:p>
        </p:txBody>
      </p:sp>
    </p:spTree>
    <p:extLst>
      <p:ext uri="{BB962C8B-B14F-4D97-AF65-F5344CB8AC3E}">
        <p14:creationId xmlns:p14="http://schemas.microsoft.com/office/powerpoint/2010/main" val="1337939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41CF12-7D1E-4748-A9D5-365939642012}" type="datetime1">
              <a:rPr lang="en-US" smtClean="0"/>
              <a:t>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68A9EC-E404-45E6-BEDF-61143137CB7B}" type="slidenum">
              <a:rPr lang="en-US" smtClean="0"/>
              <a:t>‹#›</a:t>
            </a:fld>
            <a:endParaRPr lang="en-US"/>
          </a:p>
        </p:txBody>
      </p:sp>
    </p:spTree>
    <p:extLst>
      <p:ext uri="{BB962C8B-B14F-4D97-AF65-F5344CB8AC3E}">
        <p14:creationId xmlns:p14="http://schemas.microsoft.com/office/powerpoint/2010/main" val="2637910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F075EE-AE77-417C-8667-0B8F0D870EFF}" type="datetime1">
              <a:rPr lang="en-US" smtClean="0"/>
              <a:t>1/3/2013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68A9EC-E404-45E6-BEDF-61143137CB7B}" type="slidenum">
              <a:rPr lang="en-US" smtClean="0"/>
              <a:t>‹#›</a:t>
            </a:fld>
            <a:endParaRPr lang="en-US"/>
          </a:p>
        </p:txBody>
      </p:sp>
    </p:spTree>
    <p:extLst>
      <p:ext uri="{BB962C8B-B14F-4D97-AF65-F5344CB8AC3E}">
        <p14:creationId xmlns:p14="http://schemas.microsoft.com/office/powerpoint/2010/main" val="23659469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28832"/>
            <a:ext cx="7772400" cy="1470025"/>
          </a:xfrm>
        </p:spPr>
        <p:txBody>
          <a:bodyPr>
            <a:normAutofit/>
          </a:bodyPr>
          <a:lstStyle/>
          <a:p>
            <a:pPr algn="l"/>
            <a:r>
              <a:rPr lang="en-US" sz="4000" dirty="0" smtClean="0"/>
              <a:t>NPRR 461</a:t>
            </a:r>
            <a:br>
              <a:rPr lang="en-US" sz="4000" dirty="0" smtClean="0"/>
            </a:br>
            <a:r>
              <a:rPr lang="en-US" sz="4000" dirty="0" smtClean="0"/>
              <a:t>Implementation Detail</a:t>
            </a:r>
            <a:endParaRPr lang="en-US" sz="4000" dirty="0"/>
          </a:p>
        </p:txBody>
      </p:sp>
      <p:sp>
        <p:nvSpPr>
          <p:cNvPr id="3" name="Subtitle 2"/>
          <p:cNvSpPr>
            <a:spLocks noGrp="1"/>
          </p:cNvSpPr>
          <p:nvPr>
            <p:ph type="subTitle" idx="1"/>
          </p:nvPr>
        </p:nvSpPr>
        <p:spPr>
          <a:xfrm>
            <a:off x="685800" y="3633832"/>
            <a:ext cx="6400800" cy="1219200"/>
          </a:xfrm>
        </p:spPr>
        <p:txBody>
          <a:bodyPr>
            <a:normAutofit/>
          </a:bodyPr>
          <a:lstStyle/>
          <a:p>
            <a:pPr algn="l"/>
            <a:r>
              <a:rPr lang="en-US" sz="2400" dirty="0" smtClean="0">
                <a:solidFill>
                  <a:schemeClr val="tx1"/>
                </a:solidFill>
              </a:rPr>
              <a:t>Presented to TAC</a:t>
            </a:r>
          </a:p>
          <a:p>
            <a:pPr algn="l"/>
            <a:r>
              <a:rPr lang="en-US" sz="2400" dirty="0" smtClean="0">
                <a:solidFill>
                  <a:schemeClr val="tx1"/>
                </a:solidFill>
              </a:rPr>
              <a:t>Jan. 3, 2013</a:t>
            </a:r>
          </a:p>
        </p:txBody>
      </p:sp>
      <p:sp>
        <p:nvSpPr>
          <p:cNvPr id="4" name="Subtitle 2"/>
          <p:cNvSpPr txBox="1">
            <a:spLocks/>
          </p:cNvSpPr>
          <p:nvPr/>
        </p:nvSpPr>
        <p:spPr>
          <a:xfrm>
            <a:off x="2209800" y="5318150"/>
            <a:ext cx="6400800" cy="12192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spcBef>
                <a:spcPts val="0"/>
              </a:spcBef>
            </a:pPr>
            <a:r>
              <a:rPr lang="en-US" sz="1800" dirty="0" smtClean="0">
                <a:solidFill>
                  <a:schemeClr val="tx1"/>
                </a:solidFill>
              </a:rPr>
              <a:t>Mark Bruce</a:t>
            </a:r>
          </a:p>
          <a:p>
            <a:pPr algn="r">
              <a:spcBef>
                <a:spcPts val="0"/>
              </a:spcBef>
            </a:pPr>
            <a:r>
              <a:rPr lang="en-US" sz="1800" dirty="0" smtClean="0">
                <a:solidFill>
                  <a:schemeClr val="tx1"/>
                </a:solidFill>
              </a:rPr>
              <a:t>Stratus Energy Group</a:t>
            </a:r>
          </a:p>
          <a:p>
            <a:pPr algn="r">
              <a:spcBef>
                <a:spcPts val="0"/>
              </a:spcBef>
            </a:pPr>
            <a:endParaRPr lang="en-US" sz="1800" dirty="0" smtClean="0">
              <a:solidFill>
                <a:schemeClr val="tx1"/>
              </a:solidFill>
            </a:endParaRPr>
          </a:p>
          <a:p>
            <a:pPr algn="r">
              <a:spcBef>
                <a:spcPts val="0"/>
              </a:spcBef>
            </a:pPr>
            <a:r>
              <a:rPr lang="en-US" sz="1800" dirty="0" smtClean="0">
                <a:solidFill>
                  <a:schemeClr val="tx1"/>
                </a:solidFill>
              </a:rPr>
              <a:t>representing Xtreme Power</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61204" y="457200"/>
            <a:ext cx="1435100" cy="659936"/>
          </a:xfrm>
          <a:prstGeom prst="rect">
            <a:avLst/>
          </a:prstGeom>
        </p:spPr>
      </p:pic>
    </p:spTree>
    <p:extLst>
      <p:ext uri="{BB962C8B-B14F-4D97-AF65-F5344CB8AC3E}">
        <p14:creationId xmlns:p14="http://schemas.microsoft.com/office/powerpoint/2010/main" val="23385452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5431"/>
            <a:ext cx="8229600" cy="792162"/>
          </a:xfrm>
        </p:spPr>
        <p:txBody>
          <a:bodyPr>
            <a:normAutofit/>
          </a:bodyPr>
          <a:lstStyle/>
          <a:p>
            <a:pPr algn="l"/>
            <a:r>
              <a:rPr lang="en-US" sz="4000" dirty="0" smtClean="0"/>
              <a:t>NPRR 461 Implementation Issue</a:t>
            </a:r>
            <a:endParaRPr lang="en-US" sz="4000" dirty="0"/>
          </a:p>
        </p:txBody>
      </p:sp>
      <p:sp>
        <p:nvSpPr>
          <p:cNvPr id="3" name="Content Placeholder 2"/>
          <p:cNvSpPr>
            <a:spLocks noGrp="1"/>
          </p:cNvSpPr>
          <p:nvPr>
            <p:ph idx="1"/>
          </p:nvPr>
        </p:nvSpPr>
        <p:spPr>
          <a:xfrm>
            <a:off x="457200" y="1112837"/>
            <a:ext cx="8229600" cy="5287963"/>
          </a:xfrm>
        </p:spPr>
        <p:txBody>
          <a:bodyPr>
            <a:normAutofit/>
          </a:bodyPr>
          <a:lstStyle/>
          <a:p>
            <a:r>
              <a:rPr lang="en-US" dirty="0" smtClean="0"/>
              <a:t>The PUCT adopted Subst. R. 25.501(m) on March 7, 2012 to address the ERCOT settlement treatment of Wholesale Storage Load. </a:t>
            </a:r>
            <a:r>
              <a:rPr lang="en-US" dirty="0" smtClean="0"/>
              <a:t>NPRR 461 implements the rule.</a:t>
            </a:r>
          </a:p>
          <a:p>
            <a:r>
              <a:rPr lang="en-US" smtClean="0"/>
              <a:t>Duke Energy </a:t>
            </a:r>
            <a:r>
              <a:rPr lang="en-US" dirty="0" smtClean="0"/>
              <a:t>and </a:t>
            </a:r>
            <a:r>
              <a:rPr lang="en-US" smtClean="0"/>
              <a:t>Xtreme Power brought </a:t>
            </a:r>
            <a:r>
              <a:rPr lang="en-US" dirty="0" smtClean="0"/>
              <a:t>an energy storage resource online Dec. 22, 2012.</a:t>
            </a:r>
          </a:p>
          <a:p>
            <a:r>
              <a:rPr lang="en-US" dirty="0" smtClean="0"/>
              <a:t>During the NPRR 461 implementation period, the battery resource will be financially harmed due to dissonance between the Protocols and the PUCT rule.</a:t>
            </a:r>
          </a:p>
          <a:p>
            <a:endParaRPr lang="en-US" dirty="0"/>
          </a:p>
        </p:txBody>
      </p:sp>
      <p:cxnSp>
        <p:nvCxnSpPr>
          <p:cNvPr id="5" name="Straight Connector 4"/>
          <p:cNvCxnSpPr/>
          <p:nvPr/>
        </p:nvCxnSpPr>
        <p:spPr>
          <a:xfrm>
            <a:off x="457200" y="914400"/>
            <a:ext cx="8229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fld id="{F968A9EC-E404-45E6-BEDF-61143137CB7B}" type="slidenum">
              <a:rPr lang="en-US" smtClean="0"/>
              <a:t>2</a:t>
            </a:fld>
            <a:endParaRPr lang="en-US"/>
          </a:p>
        </p:txBody>
      </p:sp>
    </p:spTree>
    <p:extLst>
      <p:ext uri="{BB962C8B-B14F-4D97-AF65-F5344CB8AC3E}">
        <p14:creationId xmlns:p14="http://schemas.microsoft.com/office/powerpoint/2010/main" val="32611300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5431"/>
            <a:ext cx="8229600" cy="792162"/>
          </a:xfrm>
        </p:spPr>
        <p:txBody>
          <a:bodyPr>
            <a:normAutofit/>
          </a:bodyPr>
          <a:lstStyle/>
          <a:p>
            <a:pPr algn="l"/>
            <a:r>
              <a:rPr lang="en-US" sz="4000" dirty="0" smtClean="0"/>
              <a:t>FRRS Pilot Participation Problematic</a:t>
            </a:r>
            <a:endParaRPr lang="en-US" sz="4000" dirty="0"/>
          </a:p>
        </p:txBody>
      </p:sp>
      <p:sp>
        <p:nvSpPr>
          <p:cNvPr id="3" name="Content Placeholder 2"/>
          <p:cNvSpPr>
            <a:spLocks noGrp="1"/>
          </p:cNvSpPr>
          <p:nvPr>
            <p:ph idx="1"/>
          </p:nvPr>
        </p:nvSpPr>
        <p:spPr>
          <a:xfrm>
            <a:off x="397566" y="1112837"/>
            <a:ext cx="8213034" cy="5287963"/>
          </a:xfrm>
        </p:spPr>
        <p:txBody>
          <a:bodyPr/>
          <a:lstStyle/>
          <a:p>
            <a:r>
              <a:rPr lang="en-US" dirty="0" smtClean="0"/>
              <a:t>Xtreme Power will be unable to mitigate the harm of inappropriate settlement treatment when </a:t>
            </a:r>
            <a:r>
              <a:rPr lang="en-US" dirty="0" smtClean="0"/>
              <a:t>participating in </a:t>
            </a:r>
            <a:r>
              <a:rPr lang="en-US" dirty="0" smtClean="0"/>
              <a:t>the ERCOT Fast </a:t>
            </a:r>
            <a:r>
              <a:rPr lang="en-US" dirty="0" smtClean="0"/>
              <a:t>Response Regulation Service (FRRS) Pilot, except to limit participation in the pilot.</a:t>
            </a:r>
          </a:p>
          <a:p>
            <a:pPr lvl="1"/>
            <a:r>
              <a:rPr lang="en-US" dirty="0" smtClean="0"/>
              <a:t>Operational control effectively surrendered to ERCOT during FRRS hours</a:t>
            </a:r>
            <a:r>
              <a:rPr lang="en-US" dirty="0" smtClean="0"/>
              <a:t>. No ability to manage whether the resource ends any given settlement interval as a net positive or negative.</a:t>
            </a:r>
            <a:endParaRPr lang="en-US" dirty="0" smtClean="0"/>
          </a:p>
          <a:p>
            <a:pPr lvl="1"/>
            <a:r>
              <a:rPr lang="en-US" dirty="0" smtClean="0"/>
              <a:t>FRRS deployments are not price sensitive.</a:t>
            </a:r>
            <a:endParaRPr lang="en-US" dirty="0"/>
          </a:p>
        </p:txBody>
      </p:sp>
      <p:cxnSp>
        <p:nvCxnSpPr>
          <p:cNvPr id="5" name="Straight Connector 4"/>
          <p:cNvCxnSpPr/>
          <p:nvPr/>
        </p:nvCxnSpPr>
        <p:spPr>
          <a:xfrm>
            <a:off x="457200" y="914400"/>
            <a:ext cx="8229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fld id="{F968A9EC-E404-45E6-BEDF-61143137CB7B}" type="slidenum">
              <a:rPr lang="en-US" smtClean="0"/>
              <a:t>3</a:t>
            </a:fld>
            <a:endParaRPr lang="en-US"/>
          </a:p>
        </p:txBody>
      </p:sp>
    </p:spTree>
    <p:extLst>
      <p:ext uri="{BB962C8B-B14F-4D97-AF65-F5344CB8AC3E}">
        <p14:creationId xmlns:p14="http://schemas.microsoft.com/office/powerpoint/2010/main" val="37962259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5431"/>
            <a:ext cx="8229600" cy="792162"/>
          </a:xfrm>
        </p:spPr>
        <p:txBody>
          <a:bodyPr>
            <a:normAutofit/>
          </a:bodyPr>
          <a:lstStyle/>
          <a:p>
            <a:pPr algn="l"/>
            <a:r>
              <a:rPr lang="en-US" sz="4000" dirty="0" smtClean="0"/>
              <a:t>Question posed to </a:t>
            </a:r>
            <a:r>
              <a:rPr lang="en-US" sz="4000" dirty="0" smtClean="0"/>
              <a:t>ERCOT and TAC</a:t>
            </a:r>
            <a:endParaRPr lang="en-US" sz="4000" dirty="0"/>
          </a:p>
        </p:txBody>
      </p:sp>
      <p:sp>
        <p:nvSpPr>
          <p:cNvPr id="3" name="Content Placeholder 2"/>
          <p:cNvSpPr>
            <a:spLocks noGrp="1"/>
          </p:cNvSpPr>
          <p:nvPr>
            <p:ph idx="1"/>
          </p:nvPr>
        </p:nvSpPr>
        <p:spPr>
          <a:xfrm>
            <a:off x="457200" y="1112837"/>
            <a:ext cx="8229600" cy="5287963"/>
          </a:xfrm>
        </p:spPr>
        <p:txBody>
          <a:bodyPr/>
          <a:lstStyle/>
          <a:p>
            <a:r>
              <a:rPr lang="en-US" dirty="0" smtClean="0"/>
              <a:t>The Board approved NPRR 461 in Dec. 2012.</a:t>
            </a:r>
          </a:p>
          <a:p>
            <a:r>
              <a:rPr lang="en-US" dirty="0" smtClean="0"/>
              <a:t>The motion to approve included a request to ERCOT to see, “whether something can be done in terms of a true-up.”</a:t>
            </a:r>
          </a:p>
          <a:p>
            <a:r>
              <a:rPr lang="en-US" dirty="0" smtClean="0"/>
              <a:t>Xtreme Power has worked closely with ERCOT to develop a feasible solution with minimal impact to other market participants.</a:t>
            </a:r>
            <a:endParaRPr lang="en-US" dirty="0"/>
          </a:p>
        </p:txBody>
      </p:sp>
      <p:cxnSp>
        <p:nvCxnSpPr>
          <p:cNvPr id="5" name="Straight Connector 4"/>
          <p:cNvCxnSpPr/>
          <p:nvPr/>
        </p:nvCxnSpPr>
        <p:spPr>
          <a:xfrm>
            <a:off x="457200" y="914400"/>
            <a:ext cx="8229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fld id="{F968A9EC-E404-45E6-BEDF-61143137CB7B}" type="slidenum">
              <a:rPr lang="en-US" smtClean="0"/>
              <a:t>4</a:t>
            </a:fld>
            <a:endParaRPr lang="en-US"/>
          </a:p>
        </p:txBody>
      </p:sp>
    </p:spTree>
    <p:extLst>
      <p:ext uri="{BB962C8B-B14F-4D97-AF65-F5344CB8AC3E}">
        <p14:creationId xmlns:p14="http://schemas.microsoft.com/office/powerpoint/2010/main" val="23842881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5431"/>
            <a:ext cx="8229600" cy="792162"/>
          </a:xfrm>
        </p:spPr>
        <p:txBody>
          <a:bodyPr>
            <a:normAutofit/>
          </a:bodyPr>
          <a:lstStyle/>
          <a:p>
            <a:pPr algn="l"/>
            <a:r>
              <a:rPr lang="en-US" sz="4000" dirty="0" smtClean="0"/>
              <a:t>Proposed Implementation Solution</a:t>
            </a:r>
            <a:endParaRPr lang="en-US" sz="4000" dirty="0"/>
          </a:p>
        </p:txBody>
      </p:sp>
      <p:sp>
        <p:nvSpPr>
          <p:cNvPr id="3" name="Content Placeholder 2"/>
          <p:cNvSpPr>
            <a:spLocks noGrp="1"/>
          </p:cNvSpPr>
          <p:nvPr>
            <p:ph idx="1"/>
          </p:nvPr>
        </p:nvSpPr>
        <p:spPr>
          <a:xfrm>
            <a:off x="331304" y="1112837"/>
            <a:ext cx="8431695" cy="5287963"/>
          </a:xfrm>
        </p:spPr>
        <p:txBody>
          <a:bodyPr/>
          <a:lstStyle/>
          <a:p>
            <a:r>
              <a:rPr lang="en-US" sz="2400" dirty="0" smtClean="0"/>
              <a:t>TAC recommends the Board modify the effective date of NPRR 461 to coincide with the “unboxing” of Protocols related to the implementation of “Release 6” but that ERCOT shall not perform manual implementation of NPRR 461 prior to system implementation.  Rather, upon system implementation, ERCOT shall correct settlements for the prior effective days through the normal settlement process to the extent possible.</a:t>
            </a:r>
            <a:endParaRPr lang="en-US" sz="2400" dirty="0"/>
          </a:p>
        </p:txBody>
      </p:sp>
      <p:cxnSp>
        <p:nvCxnSpPr>
          <p:cNvPr id="5" name="Straight Connector 4"/>
          <p:cNvCxnSpPr/>
          <p:nvPr/>
        </p:nvCxnSpPr>
        <p:spPr>
          <a:xfrm>
            <a:off x="457200" y="914400"/>
            <a:ext cx="8229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fld id="{F968A9EC-E404-45E6-BEDF-61143137CB7B}" type="slidenum">
              <a:rPr lang="en-US" smtClean="0"/>
              <a:t>5</a:t>
            </a:fld>
            <a:endParaRPr lang="en-US"/>
          </a:p>
        </p:txBody>
      </p:sp>
    </p:spTree>
    <p:extLst>
      <p:ext uri="{BB962C8B-B14F-4D97-AF65-F5344CB8AC3E}">
        <p14:creationId xmlns:p14="http://schemas.microsoft.com/office/powerpoint/2010/main" val="27605037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Oval 67"/>
          <p:cNvSpPr/>
          <p:nvPr/>
        </p:nvSpPr>
        <p:spPr>
          <a:xfrm>
            <a:off x="353916" y="5731566"/>
            <a:ext cx="1180023" cy="590781"/>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1" name="Straight Connector 60"/>
          <p:cNvCxnSpPr/>
          <p:nvPr/>
        </p:nvCxnSpPr>
        <p:spPr>
          <a:xfrm flipV="1">
            <a:off x="1518233" y="4824058"/>
            <a:ext cx="0" cy="1412206"/>
          </a:xfrm>
          <a:prstGeom prst="line">
            <a:avLst/>
          </a:prstGeom>
          <a:ln w="25400">
            <a:solidFill>
              <a:schemeClr val="tx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145431"/>
            <a:ext cx="8229600" cy="792162"/>
          </a:xfrm>
        </p:spPr>
        <p:txBody>
          <a:bodyPr>
            <a:normAutofit/>
          </a:bodyPr>
          <a:lstStyle/>
          <a:p>
            <a:pPr algn="l"/>
            <a:r>
              <a:rPr lang="en-US" sz="4000" dirty="0" smtClean="0"/>
              <a:t>Timelines and Scenarios</a:t>
            </a:r>
            <a:endParaRPr lang="en-US" sz="4000" dirty="0"/>
          </a:p>
        </p:txBody>
      </p:sp>
      <p:sp>
        <p:nvSpPr>
          <p:cNvPr id="3" name="Content Placeholder 2"/>
          <p:cNvSpPr>
            <a:spLocks noGrp="1"/>
          </p:cNvSpPr>
          <p:nvPr>
            <p:ph idx="1"/>
          </p:nvPr>
        </p:nvSpPr>
        <p:spPr>
          <a:xfrm>
            <a:off x="397566" y="1033325"/>
            <a:ext cx="8213034" cy="2849563"/>
          </a:xfrm>
        </p:spPr>
        <p:txBody>
          <a:bodyPr/>
          <a:lstStyle/>
          <a:p>
            <a:r>
              <a:rPr lang="en-US" dirty="0" smtClean="0"/>
              <a:t>Key Variables and Dependencies</a:t>
            </a:r>
          </a:p>
          <a:p>
            <a:pPr lvl="1"/>
            <a:r>
              <a:rPr lang="en-US" dirty="0" smtClean="0"/>
              <a:t>Release 6 implementation date</a:t>
            </a:r>
          </a:p>
          <a:p>
            <a:pPr lvl="1"/>
            <a:r>
              <a:rPr lang="en-US" dirty="0" smtClean="0"/>
              <a:t>FRRS Pilot start date</a:t>
            </a:r>
          </a:p>
          <a:p>
            <a:pPr lvl="1"/>
            <a:r>
              <a:rPr lang="en-US" dirty="0" smtClean="0"/>
              <a:t>NPRR 461 systems implementation date</a:t>
            </a:r>
          </a:p>
          <a:p>
            <a:pPr lvl="1"/>
            <a:r>
              <a:rPr lang="en-US" dirty="0" smtClean="0"/>
              <a:t>NPRR 461 systems logic start date</a:t>
            </a:r>
            <a:endParaRPr lang="en-US" dirty="0"/>
          </a:p>
        </p:txBody>
      </p:sp>
      <p:cxnSp>
        <p:nvCxnSpPr>
          <p:cNvPr id="5" name="Straight Connector 4"/>
          <p:cNvCxnSpPr/>
          <p:nvPr/>
        </p:nvCxnSpPr>
        <p:spPr>
          <a:xfrm>
            <a:off x="457200" y="914400"/>
            <a:ext cx="8229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fld id="{F968A9EC-E404-45E6-BEDF-61143137CB7B}" type="slidenum">
              <a:rPr lang="en-US" smtClean="0"/>
              <a:t>6</a:t>
            </a:fld>
            <a:endParaRPr lang="en-US"/>
          </a:p>
        </p:txBody>
      </p:sp>
      <p:sp>
        <p:nvSpPr>
          <p:cNvPr id="8" name="TextBox 7"/>
          <p:cNvSpPr txBox="1"/>
          <p:nvPr/>
        </p:nvSpPr>
        <p:spPr>
          <a:xfrm>
            <a:off x="457200" y="3846447"/>
            <a:ext cx="8229600" cy="923330"/>
          </a:xfrm>
          <a:prstGeom prst="rect">
            <a:avLst/>
          </a:prstGeom>
          <a:noFill/>
        </p:spPr>
        <p:txBody>
          <a:bodyPr wrap="square" rtlCol="0">
            <a:spAutoFit/>
          </a:bodyPr>
          <a:lstStyle/>
          <a:p>
            <a:endParaRPr lang="en-US" dirty="0"/>
          </a:p>
          <a:p>
            <a:endParaRPr lang="en-US" dirty="0" smtClean="0"/>
          </a:p>
          <a:p>
            <a:endParaRPr lang="en-US" dirty="0" smtClean="0"/>
          </a:p>
        </p:txBody>
      </p:sp>
      <p:graphicFrame>
        <p:nvGraphicFramePr>
          <p:cNvPr id="9" name="Table 8"/>
          <p:cNvGraphicFramePr>
            <a:graphicFrameLocks noGrp="1"/>
          </p:cNvGraphicFramePr>
          <p:nvPr>
            <p:extLst>
              <p:ext uri="{D42A27DB-BD31-4B8C-83A1-F6EECF244321}">
                <p14:modId xmlns:p14="http://schemas.microsoft.com/office/powerpoint/2010/main" val="3293305077"/>
              </p:ext>
            </p:extLst>
          </p:nvPr>
        </p:nvGraphicFramePr>
        <p:xfrm>
          <a:off x="450574" y="3770247"/>
          <a:ext cx="8229600" cy="396240"/>
        </p:xfrm>
        <a:graphic>
          <a:graphicData uri="http://schemas.openxmlformats.org/drawingml/2006/table">
            <a:tbl>
              <a:tblPr firstRow="1" bandRow="1">
                <a:tableStyleId>{5C22544A-7EE6-4342-B048-85BDC9FD1C3A}</a:tableStyleId>
              </a:tblPr>
              <a:tblGrid>
                <a:gridCol w="685800"/>
                <a:gridCol w="685800"/>
                <a:gridCol w="685800"/>
                <a:gridCol w="685800"/>
                <a:gridCol w="685800"/>
                <a:gridCol w="685800"/>
                <a:gridCol w="685800"/>
                <a:gridCol w="685800"/>
                <a:gridCol w="685800"/>
                <a:gridCol w="685800"/>
                <a:gridCol w="685800"/>
                <a:gridCol w="685800"/>
              </a:tblGrid>
              <a:tr h="370840">
                <a:tc>
                  <a:txBody>
                    <a:bodyPr/>
                    <a:lstStyle/>
                    <a:p>
                      <a:pPr algn="ctr"/>
                      <a:r>
                        <a:rPr lang="en-US" sz="2000" dirty="0" smtClean="0"/>
                        <a:t>Jan</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000" dirty="0" smtClean="0"/>
                        <a:t>Feb</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000" dirty="0" smtClean="0"/>
                        <a:t>Mar</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000" dirty="0" smtClean="0"/>
                        <a:t>Apr</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000" dirty="0" smtClean="0"/>
                        <a:t>May</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000" dirty="0" smtClean="0"/>
                        <a:t>Jun</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000" dirty="0" smtClean="0"/>
                        <a:t>Jul</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000" dirty="0" smtClean="0"/>
                        <a:t>Aug</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000" dirty="0" smtClean="0"/>
                        <a:t>Sep</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000" dirty="0" smtClean="0"/>
                        <a:t>Oct</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000" dirty="0" smtClean="0"/>
                        <a:t>Nov</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000" dirty="0" smtClean="0"/>
                        <a:t>Dec</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r>
            </a:tbl>
          </a:graphicData>
        </a:graphic>
      </p:graphicFrame>
      <p:sp>
        <p:nvSpPr>
          <p:cNvPr id="11" name="TextBox 10"/>
          <p:cNvSpPr txBox="1"/>
          <p:nvPr/>
        </p:nvSpPr>
        <p:spPr>
          <a:xfrm>
            <a:off x="356316" y="4239480"/>
            <a:ext cx="3505200" cy="369332"/>
          </a:xfrm>
          <a:prstGeom prst="rect">
            <a:avLst/>
          </a:prstGeom>
          <a:noFill/>
        </p:spPr>
        <p:txBody>
          <a:bodyPr wrap="square" rtlCol="0">
            <a:spAutoFit/>
          </a:bodyPr>
          <a:lstStyle/>
          <a:p>
            <a:pPr algn="ctr"/>
            <a:r>
              <a:rPr lang="en-US" dirty="0" smtClean="0"/>
              <a:t>NPRR 461 Gray Box in Protocols</a:t>
            </a:r>
            <a:endParaRPr lang="en-US" dirty="0"/>
          </a:p>
        </p:txBody>
      </p:sp>
      <p:sp>
        <p:nvSpPr>
          <p:cNvPr id="13" name="Rectangle 12"/>
          <p:cNvSpPr/>
          <p:nvPr/>
        </p:nvSpPr>
        <p:spPr>
          <a:xfrm rot="2700000">
            <a:off x="392262" y="4352121"/>
            <a:ext cx="137160" cy="1371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p:cNvGrpSpPr/>
          <p:nvPr/>
        </p:nvGrpSpPr>
        <p:grpSpPr>
          <a:xfrm>
            <a:off x="449580" y="4732806"/>
            <a:ext cx="8235315" cy="384810"/>
            <a:chOff x="449580" y="5271051"/>
            <a:chExt cx="8235315" cy="384810"/>
          </a:xfrm>
        </p:grpSpPr>
        <p:sp>
          <p:nvSpPr>
            <p:cNvPr id="7" name="Rectangle 6"/>
            <p:cNvSpPr/>
            <p:nvPr/>
          </p:nvSpPr>
          <p:spPr>
            <a:xfrm>
              <a:off x="451555" y="5271051"/>
              <a:ext cx="1070470" cy="36576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449580" y="5273784"/>
              <a:ext cx="1093469" cy="369332"/>
            </a:xfrm>
            <a:prstGeom prst="rect">
              <a:avLst/>
            </a:prstGeom>
            <a:noFill/>
          </p:spPr>
          <p:txBody>
            <a:bodyPr wrap="square" rtlCol="0">
              <a:spAutoFit/>
            </a:bodyPr>
            <a:lstStyle/>
            <a:p>
              <a:pPr algn="ctr"/>
              <a:r>
                <a:rPr lang="en-US" dirty="0" smtClean="0">
                  <a:solidFill>
                    <a:schemeClr val="bg1"/>
                  </a:solidFill>
                </a:rPr>
                <a:t>Release 5</a:t>
              </a:r>
              <a:endParaRPr lang="en-US" dirty="0">
                <a:solidFill>
                  <a:schemeClr val="bg1"/>
                </a:solidFill>
              </a:endParaRPr>
            </a:p>
          </p:txBody>
        </p:sp>
        <p:sp>
          <p:nvSpPr>
            <p:cNvPr id="14" name="Rectangle 13"/>
            <p:cNvSpPr/>
            <p:nvPr/>
          </p:nvSpPr>
          <p:spPr>
            <a:xfrm>
              <a:off x="1522095" y="5272956"/>
              <a:ext cx="7162800" cy="365760"/>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1219200" y="5274861"/>
              <a:ext cx="2057400" cy="381000"/>
            </a:xfrm>
            <a:prstGeom prst="rect">
              <a:avLst/>
            </a:prstGeom>
            <a:noFill/>
          </p:spPr>
          <p:txBody>
            <a:bodyPr wrap="square" rtlCol="0">
              <a:spAutoFit/>
            </a:bodyPr>
            <a:lstStyle/>
            <a:p>
              <a:pPr algn="ctr"/>
              <a:r>
                <a:rPr lang="en-US" dirty="0" smtClean="0"/>
                <a:t>Release 6</a:t>
              </a:r>
              <a:endParaRPr lang="en-US" dirty="0"/>
            </a:p>
          </p:txBody>
        </p:sp>
      </p:grpSp>
      <p:grpSp>
        <p:nvGrpSpPr>
          <p:cNvPr id="27" name="Group 26"/>
          <p:cNvGrpSpPr/>
          <p:nvPr/>
        </p:nvGrpSpPr>
        <p:grpSpPr>
          <a:xfrm>
            <a:off x="1661241" y="5298579"/>
            <a:ext cx="4129959" cy="382905"/>
            <a:chOff x="1661241" y="5736288"/>
            <a:chExt cx="4129959" cy="382905"/>
          </a:xfrm>
        </p:grpSpPr>
        <p:sp>
          <p:nvSpPr>
            <p:cNvPr id="19" name="Rectangle 18"/>
            <p:cNvSpPr/>
            <p:nvPr/>
          </p:nvSpPr>
          <p:spPr>
            <a:xfrm>
              <a:off x="1661241" y="5736288"/>
              <a:ext cx="4129959" cy="3657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2438400" y="5738193"/>
              <a:ext cx="1524000" cy="381000"/>
            </a:xfrm>
            <a:prstGeom prst="rect">
              <a:avLst/>
            </a:prstGeom>
            <a:noFill/>
          </p:spPr>
          <p:txBody>
            <a:bodyPr wrap="square" rtlCol="0">
              <a:spAutoFit/>
            </a:bodyPr>
            <a:lstStyle/>
            <a:p>
              <a:pPr algn="ctr"/>
              <a:r>
                <a:rPr lang="en-US" dirty="0" smtClean="0"/>
                <a:t>FRRS Pilot</a:t>
              </a:r>
              <a:endParaRPr lang="en-US" dirty="0"/>
            </a:p>
          </p:txBody>
        </p:sp>
      </p:grpSp>
      <p:grpSp>
        <p:nvGrpSpPr>
          <p:cNvPr id="54" name="Group 53"/>
          <p:cNvGrpSpPr/>
          <p:nvPr/>
        </p:nvGrpSpPr>
        <p:grpSpPr>
          <a:xfrm>
            <a:off x="4580664" y="6199101"/>
            <a:ext cx="2160102" cy="371237"/>
            <a:chOff x="4580664" y="6150420"/>
            <a:chExt cx="2160102" cy="371237"/>
          </a:xfrm>
        </p:grpSpPr>
        <p:sp>
          <p:nvSpPr>
            <p:cNvPr id="21" name="Rectangle 20"/>
            <p:cNvSpPr/>
            <p:nvPr/>
          </p:nvSpPr>
          <p:spPr>
            <a:xfrm>
              <a:off x="4708578" y="6150420"/>
              <a:ext cx="1406766" cy="36576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6113182" y="6152325"/>
              <a:ext cx="596675" cy="365760"/>
            </a:xfrm>
            <a:prstGeom prst="rect">
              <a:avLst/>
            </a:prstGeom>
            <a:pattFill prst="dkUpDiag">
              <a:fgClr>
                <a:schemeClr val="accent6">
                  <a:lumMod val="7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4580664" y="6152325"/>
              <a:ext cx="2160102" cy="369332"/>
            </a:xfrm>
            <a:prstGeom prst="rect">
              <a:avLst/>
            </a:prstGeom>
            <a:noFill/>
          </p:spPr>
          <p:txBody>
            <a:bodyPr wrap="square" rtlCol="0">
              <a:spAutoFit/>
            </a:bodyPr>
            <a:lstStyle/>
            <a:p>
              <a:pPr algn="ctr"/>
              <a:r>
                <a:rPr lang="en-US" dirty="0" smtClean="0"/>
                <a:t>NPRR 461 Unboxed</a:t>
              </a:r>
              <a:endParaRPr lang="en-US" dirty="0"/>
            </a:p>
          </p:txBody>
        </p:sp>
      </p:grpSp>
      <p:grpSp>
        <p:nvGrpSpPr>
          <p:cNvPr id="36" name="Group 35"/>
          <p:cNvGrpSpPr/>
          <p:nvPr/>
        </p:nvGrpSpPr>
        <p:grpSpPr>
          <a:xfrm>
            <a:off x="1087902" y="5971626"/>
            <a:ext cx="3689256" cy="140634"/>
            <a:chOff x="403539" y="5967048"/>
            <a:chExt cx="3689256" cy="140634"/>
          </a:xfrm>
        </p:grpSpPr>
        <p:sp>
          <p:nvSpPr>
            <p:cNvPr id="37" name="Rectangle 36"/>
            <p:cNvSpPr/>
            <p:nvPr/>
          </p:nvSpPr>
          <p:spPr>
            <a:xfrm rot="2700000">
              <a:off x="3955635" y="5967048"/>
              <a:ext cx="137160"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rot="2700000">
              <a:off x="403539" y="5970522"/>
              <a:ext cx="137160"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p:cNvCxnSpPr/>
            <p:nvPr/>
          </p:nvCxnSpPr>
          <p:spPr>
            <a:xfrm>
              <a:off x="476241" y="6034591"/>
              <a:ext cx="3530376" cy="0"/>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53" name="TextBox 52"/>
          <p:cNvSpPr txBox="1"/>
          <p:nvPr/>
        </p:nvSpPr>
        <p:spPr>
          <a:xfrm>
            <a:off x="3120596" y="5665305"/>
            <a:ext cx="1057135" cy="369332"/>
          </a:xfrm>
          <a:prstGeom prst="rect">
            <a:avLst/>
          </a:prstGeom>
          <a:noFill/>
        </p:spPr>
        <p:txBody>
          <a:bodyPr wrap="square" rtlCol="0">
            <a:spAutoFit/>
          </a:bodyPr>
          <a:lstStyle/>
          <a:p>
            <a:pPr algn="ctr"/>
            <a:r>
              <a:rPr lang="en-US" b="1" dirty="0" smtClean="0">
                <a:solidFill>
                  <a:srgbClr val="C00000"/>
                </a:solidFill>
              </a:rPr>
              <a:t>180 days</a:t>
            </a:r>
            <a:endParaRPr lang="en-US" b="1" dirty="0">
              <a:solidFill>
                <a:srgbClr val="C00000"/>
              </a:solidFill>
            </a:endParaRPr>
          </a:p>
        </p:txBody>
      </p:sp>
      <p:cxnSp>
        <p:nvCxnSpPr>
          <p:cNvPr id="62" name="Straight Connector 61"/>
          <p:cNvCxnSpPr/>
          <p:nvPr/>
        </p:nvCxnSpPr>
        <p:spPr>
          <a:xfrm>
            <a:off x="437302" y="6238137"/>
            <a:ext cx="1019941" cy="0"/>
          </a:xfrm>
          <a:prstGeom prst="line">
            <a:avLst/>
          </a:prstGeom>
          <a:ln w="76200">
            <a:solidFill>
              <a:srgbClr val="CC00CC"/>
            </a:solidFill>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rot="2700000">
            <a:off x="1441590" y="6174558"/>
            <a:ext cx="137160" cy="137160"/>
          </a:xfrm>
          <a:prstGeom prst="rect">
            <a:avLst/>
          </a:prstGeom>
          <a:solidFill>
            <a:srgbClr val="800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p:cNvSpPr txBox="1"/>
          <p:nvPr/>
        </p:nvSpPr>
        <p:spPr>
          <a:xfrm>
            <a:off x="76199" y="6300785"/>
            <a:ext cx="2002899" cy="338554"/>
          </a:xfrm>
          <a:prstGeom prst="rect">
            <a:avLst/>
          </a:prstGeom>
          <a:noFill/>
        </p:spPr>
        <p:txBody>
          <a:bodyPr wrap="square" rtlCol="0">
            <a:spAutoFit/>
          </a:bodyPr>
          <a:lstStyle/>
          <a:p>
            <a:pPr algn="ctr"/>
            <a:r>
              <a:rPr lang="en-US" sz="1600" b="1" dirty="0" smtClean="0">
                <a:solidFill>
                  <a:srgbClr val="800080"/>
                </a:solidFill>
              </a:rPr>
              <a:t>Unaddressed Gap</a:t>
            </a:r>
            <a:endParaRPr lang="en-US" sz="1600" b="1" dirty="0">
              <a:solidFill>
                <a:srgbClr val="800080"/>
              </a:solidFill>
            </a:endParaRPr>
          </a:p>
        </p:txBody>
      </p:sp>
      <p:sp>
        <p:nvSpPr>
          <p:cNvPr id="65" name="Rectangle 64"/>
          <p:cNvSpPr/>
          <p:nvPr/>
        </p:nvSpPr>
        <p:spPr>
          <a:xfrm rot="2700000">
            <a:off x="367833" y="6178914"/>
            <a:ext cx="137160" cy="137160"/>
          </a:xfrm>
          <a:prstGeom prst="rect">
            <a:avLst/>
          </a:prstGeom>
          <a:solidFill>
            <a:srgbClr val="800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p:cNvSpPr/>
          <p:nvPr/>
        </p:nvSpPr>
        <p:spPr>
          <a:xfrm rot="2700000">
            <a:off x="1085682" y="6175104"/>
            <a:ext cx="137160" cy="137160"/>
          </a:xfrm>
          <a:prstGeom prst="rect">
            <a:avLst/>
          </a:prstGeom>
          <a:solidFill>
            <a:srgbClr val="800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extBox 68"/>
          <p:cNvSpPr txBox="1"/>
          <p:nvPr/>
        </p:nvSpPr>
        <p:spPr>
          <a:xfrm>
            <a:off x="394251" y="5158200"/>
            <a:ext cx="1143000" cy="461665"/>
          </a:xfrm>
          <a:prstGeom prst="rect">
            <a:avLst/>
          </a:prstGeom>
          <a:noFill/>
        </p:spPr>
        <p:txBody>
          <a:bodyPr wrap="square" rtlCol="0">
            <a:spAutoFit/>
          </a:bodyPr>
          <a:lstStyle/>
          <a:p>
            <a:pPr algn="ctr"/>
            <a:r>
              <a:rPr lang="en-US" sz="1200" dirty="0" smtClean="0"/>
              <a:t>Double-coding window</a:t>
            </a:r>
            <a:endParaRPr lang="en-US" sz="1200" dirty="0"/>
          </a:p>
        </p:txBody>
      </p:sp>
    </p:spTree>
    <p:extLst>
      <p:ext uri="{BB962C8B-B14F-4D97-AF65-F5344CB8AC3E}">
        <p14:creationId xmlns:p14="http://schemas.microsoft.com/office/powerpoint/2010/main" val="30364004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Oval 33"/>
          <p:cNvSpPr/>
          <p:nvPr/>
        </p:nvSpPr>
        <p:spPr>
          <a:xfrm>
            <a:off x="1487671" y="5612298"/>
            <a:ext cx="1570609" cy="594472"/>
          </a:xfrm>
          <a:prstGeom prst="ellipse">
            <a:avLst/>
          </a:prstGeom>
          <a:solidFill>
            <a:schemeClr val="accent6">
              <a:lumMod val="60000"/>
              <a:lumOff val="4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145431"/>
            <a:ext cx="8229600" cy="792162"/>
          </a:xfrm>
        </p:spPr>
        <p:txBody>
          <a:bodyPr>
            <a:normAutofit/>
          </a:bodyPr>
          <a:lstStyle/>
          <a:p>
            <a:pPr algn="l"/>
            <a:r>
              <a:rPr lang="en-US" sz="4000" dirty="0" smtClean="0"/>
              <a:t>Timelines and Scenarios</a:t>
            </a:r>
            <a:r>
              <a:rPr lang="en-US" sz="2400" dirty="0">
                <a:solidFill>
                  <a:prstClr val="black"/>
                </a:solidFill>
              </a:rPr>
              <a:t> (cont.)</a:t>
            </a:r>
            <a:endParaRPr lang="en-US" sz="4000" dirty="0"/>
          </a:p>
        </p:txBody>
      </p:sp>
      <p:sp>
        <p:nvSpPr>
          <p:cNvPr id="3" name="Content Placeholder 2"/>
          <p:cNvSpPr>
            <a:spLocks noGrp="1"/>
          </p:cNvSpPr>
          <p:nvPr>
            <p:ph idx="1"/>
          </p:nvPr>
        </p:nvSpPr>
        <p:spPr>
          <a:xfrm>
            <a:off x="397566" y="933935"/>
            <a:ext cx="8213034" cy="2849563"/>
          </a:xfrm>
        </p:spPr>
        <p:txBody>
          <a:bodyPr/>
          <a:lstStyle/>
          <a:p>
            <a:r>
              <a:rPr lang="en-US" dirty="0" smtClean="0"/>
              <a:t>Key Variables and Dependencies</a:t>
            </a:r>
          </a:p>
          <a:p>
            <a:pPr lvl="1"/>
            <a:r>
              <a:rPr lang="en-US" dirty="0" smtClean="0"/>
              <a:t>Release 6 implementation date</a:t>
            </a:r>
          </a:p>
          <a:p>
            <a:pPr lvl="1"/>
            <a:r>
              <a:rPr lang="en-US" dirty="0" smtClean="0"/>
              <a:t>FRRS Pilot start date</a:t>
            </a:r>
          </a:p>
          <a:p>
            <a:pPr lvl="1"/>
            <a:r>
              <a:rPr lang="en-US" dirty="0" smtClean="0"/>
              <a:t>NPRR 461 systems implementation date</a:t>
            </a:r>
          </a:p>
          <a:p>
            <a:pPr lvl="1"/>
            <a:r>
              <a:rPr lang="en-US" dirty="0" smtClean="0"/>
              <a:t>NPRR 461 systems logic start date</a:t>
            </a:r>
            <a:endParaRPr lang="en-US" dirty="0"/>
          </a:p>
        </p:txBody>
      </p:sp>
      <p:cxnSp>
        <p:nvCxnSpPr>
          <p:cNvPr id="5" name="Straight Connector 4"/>
          <p:cNvCxnSpPr/>
          <p:nvPr/>
        </p:nvCxnSpPr>
        <p:spPr>
          <a:xfrm>
            <a:off x="457200" y="914400"/>
            <a:ext cx="8229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fld id="{F968A9EC-E404-45E6-BEDF-61143137CB7B}" type="slidenum">
              <a:rPr lang="en-US" smtClean="0"/>
              <a:t>7</a:t>
            </a:fld>
            <a:endParaRPr lang="en-US"/>
          </a:p>
        </p:txBody>
      </p:sp>
      <p:sp>
        <p:nvSpPr>
          <p:cNvPr id="8" name="TextBox 7"/>
          <p:cNvSpPr txBox="1"/>
          <p:nvPr/>
        </p:nvSpPr>
        <p:spPr>
          <a:xfrm>
            <a:off x="457200" y="3667545"/>
            <a:ext cx="8229600" cy="923330"/>
          </a:xfrm>
          <a:prstGeom prst="rect">
            <a:avLst/>
          </a:prstGeom>
          <a:noFill/>
        </p:spPr>
        <p:txBody>
          <a:bodyPr wrap="square" rtlCol="0">
            <a:spAutoFit/>
          </a:bodyPr>
          <a:lstStyle/>
          <a:p>
            <a:endParaRPr lang="en-US" dirty="0"/>
          </a:p>
          <a:p>
            <a:endParaRPr lang="en-US" dirty="0" smtClean="0"/>
          </a:p>
          <a:p>
            <a:endParaRPr lang="en-US" dirty="0" smtClean="0"/>
          </a:p>
        </p:txBody>
      </p:sp>
      <p:graphicFrame>
        <p:nvGraphicFramePr>
          <p:cNvPr id="9" name="Table 8"/>
          <p:cNvGraphicFramePr>
            <a:graphicFrameLocks noGrp="1"/>
          </p:cNvGraphicFramePr>
          <p:nvPr>
            <p:extLst>
              <p:ext uri="{D42A27DB-BD31-4B8C-83A1-F6EECF244321}">
                <p14:modId xmlns:p14="http://schemas.microsoft.com/office/powerpoint/2010/main" val="1674236443"/>
              </p:ext>
            </p:extLst>
          </p:nvPr>
        </p:nvGraphicFramePr>
        <p:xfrm>
          <a:off x="450574" y="3611223"/>
          <a:ext cx="8229600" cy="396240"/>
        </p:xfrm>
        <a:graphic>
          <a:graphicData uri="http://schemas.openxmlformats.org/drawingml/2006/table">
            <a:tbl>
              <a:tblPr firstRow="1" bandRow="1">
                <a:tableStyleId>{5C22544A-7EE6-4342-B048-85BDC9FD1C3A}</a:tableStyleId>
              </a:tblPr>
              <a:tblGrid>
                <a:gridCol w="685800"/>
                <a:gridCol w="685800"/>
                <a:gridCol w="685800"/>
                <a:gridCol w="685800"/>
                <a:gridCol w="685800"/>
                <a:gridCol w="685800"/>
                <a:gridCol w="685800"/>
                <a:gridCol w="685800"/>
                <a:gridCol w="685800"/>
                <a:gridCol w="685800"/>
                <a:gridCol w="685800"/>
                <a:gridCol w="685800"/>
              </a:tblGrid>
              <a:tr h="370840">
                <a:tc>
                  <a:txBody>
                    <a:bodyPr/>
                    <a:lstStyle/>
                    <a:p>
                      <a:pPr algn="ctr"/>
                      <a:r>
                        <a:rPr lang="en-US" sz="2000" dirty="0" smtClean="0"/>
                        <a:t>Jan</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000" dirty="0" smtClean="0"/>
                        <a:t>Feb</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000" dirty="0" smtClean="0"/>
                        <a:t>Mar</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000" dirty="0" smtClean="0"/>
                        <a:t>Apr</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000" dirty="0" smtClean="0"/>
                        <a:t>May</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000" dirty="0" smtClean="0"/>
                        <a:t>Jun</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000" dirty="0" smtClean="0"/>
                        <a:t>Jul</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000" dirty="0" smtClean="0"/>
                        <a:t>Aug</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000" dirty="0" smtClean="0"/>
                        <a:t>Sep</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000" dirty="0" smtClean="0"/>
                        <a:t>Oct</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000" dirty="0" smtClean="0"/>
                        <a:t>Nov</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2000" dirty="0" smtClean="0"/>
                        <a:t>Dec</a:t>
                      </a:r>
                      <a:endParaRPr lang="en-US" sz="2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r>
            </a:tbl>
          </a:graphicData>
        </a:graphic>
      </p:graphicFrame>
      <p:sp>
        <p:nvSpPr>
          <p:cNvPr id="11" name="TextBox 10"/>
          <p:cNvSpPr txBox="1"/>
          <p:nvPr/>
        </p:nvSpPr>
        <p:spPr>
          <a:xfrm>
            <a:off x="356316" y="4060578"/>
            <a:ext cx="3505200" cy="369332"/>
          </a:xfrm>
          <a:prstGeom prst="rect">
            <a:avLst/>
          </a:prstGeom>
          <a:noFill/>
        </p:spPr>
        <p:txBody>
          <a:bodyPr wrap="square" rtlCol="0">
            <a:spAutoFit/>
          </a:bodyPr>
          <a:lstStyle/>
          <a:p>
            <a:pPr algn="ctr"/>
            <a:r>
              <a:rPr lang="en-US" dirty="0" smtClean="0"/>
              <a:t>NPRR 461 Gray Box in Protocols</a:t>
            </a:r>
            <a:endParaRPr lang="en-US" dirty="0"/>
          </a:p>
        </p:txBody>
      </p:sp>
      <p:sp>
        <p:nvSpPr>
          <p:cNvPr id="13" name="Rectangle 12"/>
          <p:cNvSpPr/>
          <p:nvPr/>
        </p:nvSpPr>
        <p:spPr>
          <a:xfrm rot="2700000">
            <a:off x="392262" y="4173219"/>
            <a:ext cx="137160" cy="1371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p:cNvGrpSpPr/>
          <p:nvPr/>
        </p:nvGrpSpPr>
        <p:grpSpPr>
          <a:xfrm>
            <a:off x="449580" y="4553904"/>
            <a:ext cx="8235315" cy="384810"/>
            <a:chOff x="449580" y="5271051"/>
            <a:chExt cx="8235315" cy="384810"/>
          </a:xfrm>
        </p:grpSpPr>
        <p:sp>
          <p:nvSpPr>
            <p:cNvPr id="7" name="Rectangle 6"/>
            <p:cNvSpPr/>
            <p:nvPr/>
          </p:nvSpPr>
          <p:spPr>
            <a:xfrm>
              <a:off x="451555" y="5271051"/>
              <a:ext cx="1070470" cy="36576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449580" y="5273784"/>
              <a:ext cx="1093469" cy="369332"/>
            </a:xfrm>
            <a:prstGeom prst="rect">
              <a:avLst/>
            </a:prstGeom>
            <a:noFill/>
          </p:spPr>
          <p:txBody>
            <a:bodyPr wrap="square" rtlCol="0">
              <a:spAutoFit/>
            </a:bodyPr>
            <a:lstStyle/>
            <a:p>
              <a:pPr algn="ctr"/>
              <a:r>
                <a:rPr lang="en-US" dirty="0" smtClean="0">
                  <a:solidFill>
                    <a:schemeClr val="bg1"/>
                  </a:solidFill>
                </a:rPr>
                <a:t>Release 5</a:t>
              </a:r>
              <a:endParaRPr lang="en-US" dirty="0">
                <a:solidFill>
                  <a:schemeClr val="bg1"/>
                </a:solidFill>
              </a:endParaRPr>
            </a:p>
          </p:txBody>
        </p:sp>
        <p:sp>
          <p:nvSpPr>
            <p:cNvPr id="14" name="Rectangle 13"/>
            <p:cNvSpPr/>
            <p:nvPr/>
          </p:nvSpPr>
          <p:spPr>
            <a:xfrm>
              <a:off x="1522095" y="5272956"/>
              <a:ext cx="7162800" cy="365760"/>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1219200" y="5274861"/>
              <a:ext cx="2057400" cy="381000"/>
            </a:xfrm>
            <a:prstGeom prst="rect">
              <a:avLst/>
            </a:prstGeom>
            <a:noFill/>
          </p:spPr>
          <p:txBody>
            <a:bodyPr wrap="square" rtlCol="0">
              <a:spAutoFit/>
            </a:bodyPr>
            <a:lstStyle/>
            <a:p>
              <a:pPr algn="ctr"/>
              <a:r>
                <a:rPr lang="en-US" dirty="0" smtClean="0"/>
                <a:t>Release 6</a:t>
              </a:r>
              <a:endParaRPr lang="en-US" dirty="0"/>
            </a:p>
          </p:txBody>
        </p:sp>
      </p:grpSp>
      <p:grpSp>
        <p:nvGrpSpPr>
          <p:cNvPr id="27" name="Group 26"/>
          <p:cNvGrpSpPr/>
          <p:nvPr/>
        </p:nvGrpSpPr>
        <p:grpSpPr>
          <a:xfrm>
            <a:off x="1661241" y="5119677"/>
            <a:ext cx="4129959" cy="382905"/>
            <a:chOff x="1661241" y="5736288"/>
            <a:chExt cx="4129959" cy="382905"/>
          </a:xfrm>
        </p:grpSpPr>
        <p:sp>
          <p:nvSpPr>
            <p:cNvPr id="19" name="Rectangle 18"/>
            <p:cNvSpPr/>
            <p:nvPr/>
          </p:nvSpPr>
          <p:spPr>
            <a:xfrm>
              <a:off x="1661241" y="5736288"/>
              <a:ext cx="4129959" cy="3657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2438400" y="5738193"/>
              <a:ext cx="1524000" cy="381000"/>
            </a:xfrm>
            <a:prstGeom prst="rect">
              <a:avLst/>
            </a:prstGeom>
            <a:noFill/>
          </p:spPr>
          <p:txBody>
            <a:bodyPr wrap="square" rtlCol="0">
              <a:spAutoFit/>
            </a:bodyPr>
            <a:lstStyle/>
            <a:p>
              <a:pPr algn="ctr"/>
              <a:r>
                <a:rPr lang="en-US" dirty="0" smtClean="0"/>
                <a:t>FRRS Pilot</a:t>
              </a:r>
              <a:endParaRPr lang="en-US" dirty="0"/>
            </a:p>
          </p:txBody>
        </p:sp>
      </p:grpSp>
      <p:grpSp>
        <p:nvGrpSpPr>
          <p:cNvPr id="54" name="Group 53"/>
          <p:cNvGrpSpPr/>
          <p:nvPr/>
        </p:nvGrpSpPr>
        <p:grpSpPr>
          <a:xfrm>
            <a:off x="4580664" y="6020199"/>
            <a:ext cx="2160102" cy="371237"/>
            <a:chOff x="4580664" y="6150420"/>
            <a:chExt cx="2160102" cy="371237"/>
          </a:xfrm>
        </p:grpSpPr>
        <p:sp>
          <p:nvSpPr>
            <p:cNvPr id="21" name="Rectangle 20"/>
            <p:cNvSpPr/>
            <p:nvPr/>
          </p:nvSpPr>
          <p:spPr>
            <a:xfrm>
              <a:off x="4708578" y="6150420"/>
              <a:ext cx="1406766" cy="36576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6113182" y="6152325"/>
              <a:ext cx="596675" cy="365760"/>
            </a:xfrm>
            <a:prstGeom prst="rect">
              <a:avLst/>
            </a:prstGeom>
            <a:pattFill prst="dkUpDiag">
              <a:fgClr>
                <a:schemeClr val="accent6">
                  <a:lumMod val="7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4580664" y="6152325"/>
              <a:ext cx="2160102" cy="369332"/>
            </a:xfrm>
            <a:prstGeom prst="rect">
              <a:avLst/>
            </a:prstGeom>
            <a:noFill/>
          </p:spPr>
          <p:txBody>
            <a:bodyPr wrap="square" rtlCol="0">
              <a:spAutoFit/>
            </a:bodyPr>
            <a:lstStyle/>
            <a:p>
              <a:pPr algn="ctr"/>
              <a:r>
                <a:rPr lang="en-US" dirty="0" smtClean="0"/>
                <a:t>NPRR 461 Unboxed</a:t>
              </a:r>
              <a:endParaRPr lang="en-US" dirty="0"/>
            </a:p>
          </p:txBody>
        </p:sp>
      </p:grpSp>
      <p:grpSp>
        <p:nvGrpSpPr>
          <p:cNvPr id="49" name="Group 48"/>
          <p:cNvGrpSpPr/>
          <p:nvPr/>
        </p:nvGrpSpPr>
        <p:grpSpPr>
          <a:xfrm>
            <a:off x="3086688" y="5842425"/>
            <a:ext cx="3689256" cy="140634"/>
            <a:chOff x="403539" y="5967048"/>
            <a:chExt cx="3689256" cy="140634"/>
          </a:xfrm>
        </p:grpSpPr>
        <p:sp>
          <p:nvSpPr>
            <p:cNvPr id="50" name="Rectangle 49"/>
            <p:cNvSpPr/>
            <p:nvPr/>
          </p:nvSpPr>
          <p:spPr>
            <a:xfrm rot="2700000">
              <a:off x="3955635" y="5967048"/>
              <a:ext cx="137160"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rot="2700000">
              <a:off x="403539" y="5970522"/>
              <a:ext cx="137160"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2" name="Straight Connector 51"/>
            <p:cNvCxnSpPr/>
            <p:nvPr/>
          </p:nvCxnSpPr>
          <p:spPr>
            <a:xfrm>
              <a:off x="476241" y="6034591"/>
              <a:ext cx="3530376" cy="0"/>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53" name="TextBox 52"/>
          <p:cNvSpPr txBox="1"/>
          <p:nvPr/>
        </p:nvSpPr>
        <p:spPr>
          <a:xfrm>
            <a:off x="3591065" y="5516220"/>
            <a:ext cx="1057135" cy="369332"/>
          </a:xfrm>
          <a:prstGeom prst="rect">
            <a:avLst/>
          </a:prstGeom>
          <a:noFill/>
        </p:spPr>
        <p:txBody>
          <a:bodyPr wrap="square" rtlCol="0">
            <a:spAutoFit/>
          </a:bodyPr>
          <a:lstStyle/>
          <a:p>
            <a:pPr algn="ctr"/>
            <a:r>
              <a:rPr lang="en-US" b="1" dirty="0" smtClean="0">
                <a:solidFill>
                  <a:srgbClr val="C00000"/>
                </a:solidFill>
              </a:rPr>
              <a:t>180 days</a:t>
            </a:r>
            <a:endParaRPr lang="en-US" b="1" dirty="0">
              <a:solidFill>
                <a:srgbClr val="C00000"/>
              </a:solidFill>
            </a:endParaRPr>
          </a:p>
        </p:txBody>
      </p:sp>
      <p:cxnSp>
        <p:nvCxnSpPr>
          <p:cNvPr id="64" name="Straight Connector 63"/>
          <p:cNvCxnSpPr/>
          <p:nvPr/>
        </p:nvCxnSpPr>
        <p:spPr>
          <a:xfrm>
            <a:off x="437302" y="5909478"/>
            <a:ext cx="1019941" cy="0"/>
          </a:xfrm>
          <a:prstGeom prst="line">
            <a:avLst/>
          </a:prstGeom>
          <a:ln w="76200">
            <a:solidFill>
              <a:srgbClr val="CC00CC"/>
            </a:solidFill>
          </a:ln>
        </p:spPr>
        <p:style>
          <a:lnRef idx="1">
            <a:schemeClr val="accent1"/>
          </a:lnRef>
          <a:fillRef idx="0">
            <a:schemeClr val="accent1"/>
          </a:fillRef>
          <a:effectRef idx="0">
            <a:schemeClr val="accent1"/>
          </a:effectRef>
          <a:fontRef idx="minor">
            <a:schemeClr val="tx1"/>
          </a:fontRef>
        </p:style>
      </p:cxnSp>
      <p:sp>
        <p:nvSpPr>
          <p:cNvPr id="55" name="Rectangle 54"/>
          <p:cNvSpPr/>
          <p:nvPr/>
        </p:nvSpPr>
        <p:spPr>
          <a:xfrm rot="2700000">
            <a:off x="3058452" y="5842425"/>
            <a:ext cx="137160" cy="137160"/>
          </a:xfrm>
          <a:prstGeom prst="rect">
            <a:avLst/>
          </a:prstGeom>
          <a:solidFill>
            <a:srgbClr val="800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rot="2700000">
            <a:off x="1424694" y="5845899"/>
            <a:ext cx="137160" cy="137160"/>
          </a:xfrm>
          <a:prstGeom prst="rect">
            <a:avLst/>
          </a:prstGeom>
          <a:solidFill>
            <a:srgbClr val="800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1" name="Straight Connector 60"/>
          <p:cNvCxnSpPr/>
          <p:nvPr/>
        </p:nvCxnSpPr>
        <p:spPr>
          <a:xfrm>
            <a:off x="1504576" y="5909968"/>
            <a:ext cx="1619554" cy="0"/>
          </a:xfrm>
          <a:prstGeom prst="line">
            <a:avLst/>
          </a:prstGeom>
          <a:ln w="76200">
            <a:solidFill>
              <a:srgbClr val="800080"/>
            </a:solidFill>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rot="2700000">
            <a:off x="367833" y="5850255"/>
            <a:ext cx="137160" cy="137160"/>
          </a:xfrm>
          <a:prstGeom prst="rect">
            <a:avLst/>
          </a:prstGeom>
          <a:solidFill>
            <a:srgbClr val="800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p:cNvSpPr txBox="1"/>
          <p:nvPr/>
        </p:nvSpPr>
        <p:spPr>
          <a:xfrm>
            <a:off x="1118484" y="6217433"/>
            <a:ext cx="2310516" cy="461665"/>
          </a:xfrm>
          <a:prstGeom prst="rect">
            <a:avLst/>
          </a:prstGeom>
          <a:noFill/>
        </p:spPr>
        <p:txBody>
          <a:bodyPr wrap="square" rtlCol="0">
            <a:spAutoFit/>
          </a:bodyPr>
          <a:lstStyle/>
          <a:p>
            <a:pPr algn="ctr"/>
            <a:r>
              <a:rPr lang="en-US" sz="1200" dirty="0" smtClean="0"/>
              <a:t>Resettlement  Window</a:t>
            </a:r>
          </a:p>
          <a:p>
            <a:pPr algn="ctr"/>
            <a:r>
              <a:rPr lang="en-US" sz="1200" dirty="0" smtClean="0"/>
              <a:t>(if needed)</a:t>
            </a:r>
            <a:endParaRPr lang="en-US" sz="1600" dirty="0"/>
          </a:p>
        </p:txBody>
      </p:sp>
      <p:sp>
        <p:nvSpPr>
          <p:cNvPr id="36" name="TextBox 35"/>
          <p:cNvSpPr txBox="1"/>
          <p:nvPr/>
        </p:nvSpPr>
        <p:spPr>
          <a:xfrm>
            <a:off x="206902" y="5314122"/>
            <a:ext cx="1545698" cy="584775"/>
          </a:xfrm>
          <a:prstGeom prst="rect">
            <a:avLst/>
          </a:prstGeom>
          <a:noFill/>
        </p:spPr>
        <p:txBody>
          <a:bodyPr wrap="square" rtlCol="0">
            <a:spAutoFit/>
          </a:bodyPr>
          <a:lstStyle/>
          <a:p>
            <a:pPr algn="ctr"/>
            <a:r>
              <a:rPr lang="en-US" sz="1600" b="1" dirty="0" smtClean="0">
                <a:solidFill>
                  <a:srgbClr val="800080"/>
                </a:solidFill>
              </a:rPr>
              <a:t>Unaddressed</a:t>
            </a:r>
          </a:p>
          <a:p>
            <a:pPr algn="ctr"/>
            <a:r>
              <a:rPr lang="en-US" sz="1600" b="1" dirty="0" smtClean="0">
                <a:solidFill>
                  <a:srgbClr val="800080"/>
                </a:solidFill>
              </a:rPr>
              <a:t>Gap</a:t>
            </a:r>
            <a:endParaRPr lang="en-US" sz="1600" b="1" dirty="0">
              <a:solidFill>
                <a:srgbClr val="800080"/>
              </a:solidFill>
            </a:endParaRPr>
          </a:p>
        </p:txBody>
      </p:sp>
    </p:spTree>
    <p:extLst>
      <p:ext uri="{BB962C8B-B14F-4D97-AF65-F5344CB8AC3E}">
        <p14:creationId xmlns:p14="http://schemas.microsoft.com/office/powerpoint/2010/main" val="369675869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1356</TotalTime>
  <Words>434</Words>
  <Application>Microsoft Office PowerPoint</Application>
  <PresentationFormat>On-screen Show (4:3)</PresentationFormat>
  <Paragraphs>83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NPRR 461 Implementation Detail</vt:lpstr>
      <vt:lpstr>NPRR 461 Implementation Issue</vt:lpstr>
      <vt:lpstr>FRRS Pilot Participation Problematic</vt:lpstr>
      <vt:lpstr>Question posed to ERCOT and TAC</vt:lpstr>
      <vt:lpstr>Proposed Implementation Solution</vt:lpstr>
      <vt:lpstr>Timelines and Scenarios</vt:lpstr>
      <vt:lpstr>Timelines and Scenarios (cont.)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XP TAC Slides</dc:title>
  <dc:creator>Mark J. Bruce</dc:creator>
  <cp:lastModifiedBy>Mark J. Bruce</cp:lastModifiedBy>
  <cp:revision>54</cp:revision>
  <dcterms:created xsi:type="dcterms:W3CDTF">2012-12-20T21:03:15Z</dcterms:created>
  <dcterms:modified xsi:type="dcterms:W3CDTF">2013-01-03T15:05:47Z</dcterms:modified>
</cp:coreProperties>
</file>