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89" r:id="rId2"/>
    <p:sldId id="395" r:id="rId3"/>
    <p:sldId id="391" r:id="rId4"/>
    <p:sldId id="397" r:id="rId5"/>
    <p:sldId id="398" r:id="rId6"/>
    <p:sldId id="39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DDDDD"/>
    <a:srgbClr val="40949A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708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6F117B-80AE-4392-A950-89DA78913E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23764-7378-499C-B088-99CAEDF7E6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8FD4E-8A63-4278-972B-8C450A1BB1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63B9B-CAA8-42CB-ADBD-5F39F6EE7A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CB47C-1B53-4B03-946B-7D2A4287B8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C2679-D79C-45A8-9262-757EFB6FE3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963E6-7BF3-44C5-A913-162BF6D121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1897F-B12A-420C-AAA5-B369C82D33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3BA6F-527B-424D-8001-707DBFFAD2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69C95-232D-4B7A-AD6C-CC3AFC2822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88978-6519-49FC-B767-ED29300C7D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78DD-6C76-481B-A911-2517EFB950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8FA2AD-9277-4FF0-996B-CD6849B0F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89B5057-8FEB-4976-ADCD-63735874071D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lpgrr/025-049/048/index" TargetMode="External"/><Relationship Id="rId2" Type="http://schemas.openxmlformats.org/officeDocument/2006/relationships/hyperlink" Target="http://www.ercot.com/mktrules/issues/lpgrr/025-049/047/in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mktrules/issues/lpgrr/025-049/049/inde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lpgrr/025-049/047/inde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lpgrr/025-049/047/inde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lpgrr/025-049/047/inde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lpgrr/025-049/049/inde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8124825" cy="2438400"/>
          </a:xfrm>
        </p:spPr>
        <p:txBody>
          <a:bodyPr/>
          <a:lstStyle/>
          <a:p>
            <a:pPr algn="ctr"/>
            <a:r>
              <a:rPr lang="en-US" dirty="0" smtClean="0"/>
              <a:t>COPS JANUARY 2013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UPDATE </a:t>
            </a:r>
            <a:r>
              <a:rPr lang="en-US" dirty="0" smtClean="0"/>
              <a:t>TO TAC</a:t>
            </a:r>
            <a:br>
              <a:rPr lang="en-US" dirty="0" smtClean="0"/>
            </a:br>
            <a:r>
              <a:rPr lang="en-US" dirty="0" smtClean="0"/>
              <a:t>	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01/03/2013</a:t>
            </a:r>
            <a:endParaRPr lang="en-US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Harika Basaran, Chair</a:t>
            </a:r>
          </a:p>
          <a:p>
            <a:pPr algn="ctr"/>
            <a:r>
              <a:rPr lang="en-US" dirty="0" smtClean="0"/>
              <a:t>Tony  Marsh, Vice Chair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VOTING ITEMS FROM COPS TO TAC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229600" cy="5486400"/>
          </a:xfrm>
        </p:spPr>
        <p:txBody>
          <a:bodyPr/>
          <a:lstStyle/>
          <a:p>
            <a:endParaRPr lang="en-US" dirty="0" smtClean="0"/>
          </a:p>
          <a:p>
            <a:endParaRPr lang="en-US" b="0" dirty="0" smtClean="0">
              <a:hlinkClick r:id="rId2" action="ppaction://hlinkfile"/>
            </a:endParaRPr>
          </a:p>
          <a:p>
            <a:r>
              <a:rPr lang="en-US" b="0" dirty="0" smtClean="0">
                <a:hlinkClick r:id="rId2" action="ppaction://hlinkfile"/>
              </a:rPr>
              <a:t>COPMGRR033 </a:t>
            </a:r>
            <a:r>
              <a:rPr lang="en-US" b="0" dirty="0" smtClean="0"/>
              <a:t>Synchronization with NPRR454, Removal of Unfunded Project List Language, and Modification of Administrative COPMGRR Definition </a:t>
            </a:r>
            <a:endParaRPr lang="en-US" b="0" dirty="0" smtClean="0">
              <a:hlinkClick r:id="rId2" action="ppaction://hlinkfile"/>
            </a:endParaRPr>
          </a:p>
          <a:p>
            <a:endParaRPr lang="en-US" b="0" dirty="0" smtClean="0">
              <a:hlinkClick r:id="rId2" action="ppaction://hlinkfile"/>
            </a:endParaRPr>
          </a:p>
          <a:p>
            <a:r>
              <a:rPr lang="en-US" b="0" dirty="0" smtClean="0">
                <a:hlinkClick r:id="rId2" action="ppaction://hlinkfile"/>
              </a:rPr>
              <a:t>LPGRR047</a:t>
            </a:r>
            <a:r>
              <a:rPr lang="en-US" b="0" dirty="0" smtClean="0"/>
              <a:t> Automatic Yearly Update of Annual Validation Usage Window</a:t>
            </a:r>
          </a:p>
          <a:p>
            <a:pPr>
              <a:buFontTx/>
              <a:buNone/>
            </a:pPr>
            <a:r>
              <a:rPr lang="en-US" b="0" dirty="0" smtClean="0"/>
              <a:t> </a:t>
            </a:r>
          </a:p>
          <a:p>
            <a:r>
              <a:rPr lang="en-US" b="0" dirty="0" smtClean="0">
                <a:hlinkClick r:id="rId3" action="ppaction://hlinkfile"/>
              </a:rPr>
              <a:t>LPGRR048</a:t>
            </a:r>
            <a:r>
              <a:rPr lang="en-US" b="0" dirty="0" smtClean="0"/>
              <a:t> Synchronization with NPRR454, Removal of Unfunded Project List Language, and Modification of Administrative LPGRR Definition </a:t>
            </a:r>
          </a:p>
          <a:p>
            <a:endParaRPr lang="en-US" b="0" dirty="0" smtClean="0">
              <a:hlinkClick r:id="rId4" action="ppaction://hlinkfile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COPS MAJOR DISCUSSION  ITEMS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/>
          <a:lstStyle/>
          <a:p>
            <a:r>
              <a:rPr lang="en-US" b="0" smtClean="0">
                <a:hlinkClick r:id="rId2" action="ppaction://hlinkfile"/>
              </a:rPr>
              <a:t>NPRR 509 </a:t>
            </a:r>
            <a:r>
              <a:rPr lang="en-US" b="0" smtClean="0"/>
              <a:t>Shortened RTM Settlement Timeline</a:t>
            </a:r>
          </a:p>
          <a:p>
            <a:pPr lvl="1"/>
            <a:r>
              <a:rPr lang="en-US" smtClean="0"/>
              <a:t>Filed as Urgent for the January PRS meeting</a:t>
            </a:r>
          </a:p>
          <a:p>
            <a:pPr lvl="1"/>
            <a:r>
              <a:rPr lang="en-US" smtClean="0"/>
              <a:t>2 step approach reducing the initial settlement timeline from 9 to 8 days by April 1, 2013 and 90 days later by July 1, 2013 to 7 days</a:t>
            </a:r>
          </a:p>
          <a:p>
            <a:pPr lvl="1"/>
            <a:r>
              <a:rPr lang="en-US" smtClean="0"/>
              <a:t>Also reduces posting date of the Final settlement statement from 59 to 57 days after the trade date</a:t>
            </a:r>
          </a:p>
          <a:p>
            <a:pPr lvl="1"/>
            <a:endParaRPr lang="en-US" smtClean="0"/>
          </a:p>
          <a:p>
            <a:r>
              <a:rPr lang="en-US" b="0" smtClean="0">
                <a:hlinkClick r:id="rId2" action="ppaction://hlinkfile"/>
              </a:rPr>
              <a:t>NPRR 461 </a:t>
            </a:r>
            <a:r>
              <a:rPr lang="en-US" b="0" smtClean="0"/>
              <a:t>Energy Storage Settlements Consistent with PUCT Project No. 39917</a:t>
            </a:r>
          </a:p>
          <a:p>
            <a:pPr lvl="1"/>
            <a:r>
              <a:rPr lang="en-US" smtClean="0"/>
              <a:t>The market wide impact may not be big in dollar amounts</a:t>
            </a:r>
          </a:p>
          <a:p>
            <a:pPr lvl="1"/>
            <a:r>
              <a:rPr lang="en-US" smtClean="0"/>
              <a:t>COPS members have no objection if resettlements are aligned with the regular Final and True ups</a:t>
            </a:r>
          </a:p>
          <a:p>
            <a:pPr lvl="1"/>
            <a:r>
              <a:rPr lang="en-US" i="1" smtClean="0">
                <a:solidFill>
                  <a:srgbClr val="FF0000"/>
                </a:solidFill>
              </a:rPr>
              <a:t>Main and biggest concern is that this approach, that is any NPRR having an effective date earlier than the system implementation date, setting a precedent</a:t>
            </a:r>
          </a:p>
          <a:p>
            <a:pPr lvl="1">
              <a:buFontTx/>
              <a:buNone/>
            </a:pPr>
            <a:endParaRPr lang="en-US" i="1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b="0" i="1" smtClean="0">
              <a:solidFill>
                <a:srgbClr val="FF0000"/>
              </a:solidFill>
              <a:hlinkClick r:id="rId2" action="ppaction://hlinkfile"/>
            </a:endParaRPr>
          </a:p>
          <a:p>
            <a:pPr>
              <a:buFontTx/>
              <a:buNone/>
            </a:pPr>
            <a:endParaRPr lang="en-US" b="0" i="1" smtClean="0">
              <a:solidFill>
                <a:srgbClr val="FF0000"/>
              </a:solidFill>
              <a:hlinkClick r:id="rId2" action="ppaction://hlinkfile"/>
            </a:endParaRPr>
          </a:p>
          <a:p>
            <a:pPr>
              <a:buFontTx/>
              <a:buNone/>
            </a:pPr>
            <a:endParaRPr lang="en-US" b="0" i="1" smtClean="0">
              <a:solidFill>
                <a:srgbClr val="FF0000"/>
              </a:solidFill>
              <a:hlinkClick r:id="rId2" action="ppaction://hlinkfile"/>
            </a:endParaRPr>
          </a:p>
          <a:p>
            <a:pPr>
              <a:buFontTx/>
              <a:buNone/>
            </a:pPr>
            <a:endParaRPr lang="en-US" b="0" i="1" smtClean="0">
              <a:solidFill>
                <a:srgbClr val="FF0000"/>
              </a:solidFill>
              <a:hlinkClick r:id="rId2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COPS MAJOR DISCUSSION  ITEMS cont.</a:t>
            </a:r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62600"/>
          </a:xfrm>
        </p:spPr>
        <p:txBody>
          <a:bodyPr/>
          <a:lstStyle/>
          <a:p>
            <a:pPr>
              <a:buFontTx/>
              <a:buNone/>
            </a:pPr>
            <a:endParaRPr lang="en-US" b="0" i="1" smtClean="0">
              <a:solidFill>
                <a:srgbClr val="FF0000"/>
              </a:solidFill>
              <a:hlinkClick r:id="rId2" action="ppaction://hlinkfile"/>
            </a:endParaRPr>
          </a:p>
          <a:p>
            <a:r>
              <a:rPr lang="en-US" b="0" smtClean="0">
                <a:hlinkClick r:id="rId2" action="ppaction://hlinkfile"/>
              </a:rPr>
              <a:t>NPRR 491 </a:t>
            </a:r>
            <a:r>
              <a:rPr lang="en-US" b="0" smtClean="0"/>
              <a:t>Updated Distributed Generation (DG) and Demand Response (DR) Information for ERCOT</a:t>
            </a:r>
          </a:p>
          <a:p>
            <a:pPr lvl="1"/>
            <a:r>
              <a:rPr lang="en-US" smtClean="0"/>
              <a:t>The submitter attended COPS meeting and explained the reasons behind the NPRR</a:t>
            </a:r>
          </a:p>
          <a:p>
            <a:pPr lvl="1"/>
            <a:r>
              <a:rPr lang="en-US" smtClean="0"/>
              <a:t>There is not any publicly available regular report regarding DG and DR capacity in the market</a:t>
            </a:r>
          </a:p>
          <a:p>
            <a:pPr lvl="1"/>
            <a:r>
              <a:rPr lang="en-US" smtClean="0"/>
              <a:t>COPS is not against the concept as long as it does not create additional burden on the market participants that need to submit data for the report</a:t>
            </a:r>
          </a:p>
          <a:p>
            <a:pPr lvl="1"/>
            <a:r>
              <a:rPr lang="en-US" smtClean="0"/>
              <a:t>ERCOT may have already the data available and will work with the submitter to understand more what is needed</a:t>
            </a:r>
          </a:p>
          <a:p>
            <a:pPr lvl="1"/>
            <a:endParaRPr lang="en-US" smtClean="0"/>
          </a:p>
          <a:p>
            <a:endParaRPr lang="en-US" b="0" smtClean="0">
              <a:hlinkClick r:id="rId2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COPS MAJOR DISCUSSION  ITEMS cont.</a:t>
            </a:r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62600"/>
          </a:xfrm>
        </p:spPr>
        <p:txBody>
          <a:bodyPr/>
          <a:lstStyle/>
          <a:p>
            <a:pPr lvl="1"/>
            <a:endParaRPr lang="en-US" smtClean="0"/>
          </a:p>
          <a:p>
            <a:r>
              <a:rPr lang="en-US" b="0" smtClean="0">
                <a:hlinkClick r:id="rId2" action="ppaction://hlinkfile"/>
              </a:rPr>
              <a:t>NPRR 505 </a:t>
            </a:r>
            <a:r>
              <a:rPr lang="en-US" b="0" smtClean="0"/>
              <a:t>Emergency Response Service (ERS) Weather Sensitive Loads</a:t>
            </a:r>
          </a:p>
          <a:p>
            <a:pPr lvl="1"/>
            <a:r>
              <a:rPr lang="en-US" smtClean="0"/>
              <a:t>ERCOT Staff provided update especially on the Settlement impact</a:t>
            </a:r>
          </a:p>
          <a:p>
            <a:pPr lvl="1"/>
            <a:r>
              <a:rPr lang="en-US" smtClean="0"/>
              <a:t>COPS members requested this item to be brought back to next COPS meeting after members had a chance to review it </a:t>
            </a:r>
          </a:p>
          <a:p>
            <a:r>
              <a:rPr lang="en-US" b="0" smtClean="0">
                <a:hlinkClick r:id="rId2" action="ppaction://hlinkfile"/>
              </a:rPr>
              <a:t>Proposed changes to TAC procedures</a:t>
            </a:r>
          </a:p>
          <a:p>
            <a:pPr lvl="1"/>
            <a:r>
              <a:rPr lang="en-US" smtClean="0"/>
              <a:t>COPS members have no objection or comments</a:t>
            </a:r>
          </a:p>
          <a:p>
            <a:endParaRPr lang="en-US" b="0" smtClean="0"/>
          </a:p>
          <a:p>
            <a:r>
              <a:rPr lang="en-US" b="0" smtClean="0">
                <a:hlinkClick r:id="rId2" action="ppaction://hlinkfile"/>
              </a:rPr>
              <a:t>ERCOT outage 12/3/2012</a:t>
            </a:r>
          </a:p>
          <a:p>
            <a:pPr lvl="1"/>
            <a:r>
              <a:rPr lang="en-US" smtClean="0"/>
              <a:t>ERCOT held a Webex for the impacts of this outage on the Wholesale market</a:t>
            </a:r>
          </a:p>
          <a:p>
            <a:pPr lvl="1"/>
            <a:r>
              <a:rPr lang="en-US" smtClean="0"/>
              <a:t>Lessons learned and suggestions for improvement will be shared with the Board</a:t>
            </a:r>
          </a:p>
          <a:p>
            <a:endParaRPr lang="en-US" b="0" smtClean="0">
              <a:hlinkClick r:id="rId2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UPCOMING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229600" cy="5486400"/>
          </a:xfrm>
        </p:spPr>
        <p:txBody>
          <a:bodyPr/>
          <a:lstStyle/>
          <a:p>
            <a:endParaRPr lang="en-US" smtClean="0"/>
          </a:p>
          <a:p>
            <a:r>
              <a:rPr lang="en-US" b="0" smtClean="0">
                <a:hlinkClick r:id="rId2" action="ppaction://hlinkfile"/>
              </a:rPr>
              <a:t>LPGRR049</a:t>
            </a:r>
            <a:r>
              <a:rPr lang="en-US" b="0" smtClean="0"/>
              <a:t> Include AMS ESI IDs in the Annual Validation Process</a:t>
            </a:r>
          </a:p>
          <a:p>
            <a:endParaRPr lang="en-US" b="0" smtClean="0">
              <a:hlinkClick r:id="rId2" action="ppaction://hlinkfile"/>
            </a:endParaRPr>
          </a:p>
          <a:p>
            <a:r>
              <a:rPr lang="en-US" b="0" smtClean="0">
                <a:hlinkClick r:id="rId2" action="ppaction://hlinkfile"/>
              </a:rPr>
              <a:t>SLA 2013</a:t>
            </a:r>
            <a:r>
              <a:rPr lang="en-US" b="0" smtClean="0"/>
              <a:t>  Market Data Transparency System Level Agreement for 2013</a:t>
            </a:r>
            <a:endParaRPr lang="en-US" b="0" smtClean="0">
              <a:hlinkClick r:id="rId2" action="ppaction://hlinkfile"/>
            </a:endParaRPr>
          </a:p>
          <a:p>
            <a:endParaRPr lang="en-US" b="0" smtClean="0">
              <a:solidFill>
                <a:srgbClr val="FF0000"/>
              </a:solidFill>
            </a:endParaRPr>
          </a:p>
          <a:p>
            <a:r>
              <a:rPr lang="en-US" b="0" smtClean="0"/>
              <a:t>NEXT COPS MEETING IS ON JANUARY 8, 2013 TUESDAY</a:t>
            </a:r>
          </a:p>
          <a:p>
            <a:endParaRPr lang="en-US" b="0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3893</TotalTime>
  <Words>412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Arial Black</vt:lpstr>
      <vt:lpstr>Custom Design</vt:lpstr>
      <vt:lpstr>COPS JANUARY 2013  UPDATE TO TAC             01/03/2013</vt:lpstr>
      <vt:lpstr>VOTING ITEMS FROM COPS TO TAC</vt:lpstr>
      <vt:lpstr>COPS MAJOR DISCUSSION  ITEMS</vt:lpstr>
      <vt:lpstr>COPS MAJOR DISCUSSION  ITEMS cont.</vt:lpstr>
      <vt:lpstr>COPS MAJOR DISCUSSION  ITEMS cont.</vt:lpstr>
      <vt:lpstr>UPCOMING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rockcarbbit</dc:creator>
  <cp:lastModifiedBy>Tony Marsh</cp:lastModifiedBy>
  <cp:revision>459</cp:revision>
  <dcterms:created xsi:type="dcterms:W3CDTF">2005-04-21T14:28:35Z</dcterms:created>
  <dcterms:modified xsi:type="dcterms:W3CDTF">2013-01-02T15:59:08Z</dcterms:modified>
</cp:coreProperties>
</file>