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4"/>
  </p:notesMasterIdLst>
  <p:sldIdLst>
    <p:sldId id="362" r:id="rId2"/>
    <p:sldId id="358" r:id="rId3"/>
    <p:sldId id="359" r:id="rId4"/>
    <p:sldId id="351" r:id="rId5"/>
    <p:sldId id="343" r:id="rId6"/>
    <p:sldId id="356" r:id="rId7"/>
    <p:sldId id="357" r:id="rId8"/>
    <p:sldId id="352" r:id="rId9"/>
    <p:sldId id="353" r:id="rId10"/>
    <p:sldId id="354" r:id="rId11"/>
    <p:sldId id="355" r:id="rId12"/>
    <p:sldId id="361" r:id="rId13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CC"/>
    <a:srgbClr val="000099"/>
    <a:srgbClr val="FF3300"/>
    <a:srgbClr val="FF9900"/>
    <a:srgbClr val="40949A"/>
    <a:srgbClr val="5469A2"/>
    <a:srgbClr val="294171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54" autoAdjust="0"/>
    <p:restoredTop sz="93023" autoAdjust="0"/>
  </p:normalViewPr>
  <p:slideViewPr>
    <p:cSldViewPr>
      <p:cViewPr varScale="1">
        <p:scale>
          <a:sx n="98" d="100"/>
          <a:sy n="98" d="100"/>
        </p:scale>
        <p:origin x="-342" y="-108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400"/>
            </a:pPr>
            <a:r>
              <a:rPr lang="en-US" sz="2400"/>
              <a:t>RUC Effective MWh by Month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2522169103862016"/>
          <c:y val="0.13801192614081134"/>
          <c:w val="0.7946692210348707"/>
          <c:h val="0.59867983607312247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graph!$E$1</c:f>
              <c:strCache>
                <c:ptCount val="1"/>
                <c:pt idx="0">
                  <c:v>RUC LSL MWh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numRef>
              <c:f>graph!$A$2:$A$12</c:f>
              <c:numCache>
                <c:formatCode>General</c:formatCode>
                <c:ptCount val="11"/>
                <c:pt idx="0">
                  <c:v>201201</c:v>
                </c:pt>
                <c:pt idx="1">
                  <c:v>201202</c:v>
                </c:pt>
                <c:pt idx="2">
                  <c:v>201203</c:v>
                </c:pt>
                <c:pt idx="3">
                  <c:v>201204</c:v>
                </c:pt>
                <c:pt idx="4">
                  <c:v>201205</c:v>
                </c:pt>
                <c:pt idx="5">
                  <c:v>201206</c:v>
                </c:pt>
                <c:pt idx="6">
                  <c:v>201207</c:v>
                </c:pt>
                <c:pt idx="7">
                  <c:v>201208</c:v>
                </c:pt>
                <c:pt idx="8">
                  <c:v>201209</c:v>
                </c:pt>
                <c:pt idx="9">
                  <c:v>201210</c:v>
                </c:pt>
                <c:pt idx="10">
                  <c:v>201211</c:v>
                </c:pt>
              </c:numCache>
            </c:numRef>
          </c:cat>
          <c:val>
            <c:numRef>
              <c:f>graph!$E$2:$E$12</c:f>
              <c:numCache>
                <c:formatCode>General</c:formatCode>
                <c:ptCount val="11"/>
                <c:pt idx="0">
                  <c:v>855.62</c:v>
                </c:pt>
                <c:pt idx="1">
                  <c:v>0</c:v>
                </c:pt>
                <c:pt idx="2">
                  <c:v>2758.89</c:v>
                </c:pt>
                <c:pt idx="3">
                  <c:v>2929.94</c:v>
                </c:pt>
                <c:pt idx="4">
                  <c:v>573.03</c:v>
                </c:pt>
                <c:pt idx="5">
                  <c:v>378.99</c:v>
                </c:pt>
                <c:pt idx="6">
                  <c:v>22.01</c:v>
                </c:pt>
                <c:pt idx="7">
                  <c:v>0</c:v>
                </c:pt>
                <c:pt idx="8">
                  <c:v>1362.1</c:v>
                </c:pt>
                <c:pt idx="9">
                  <c:v>9512.33</c:v>
                </c:pt>
                <c:pt idx="10">
                  <c:v>15408.79</c:v>
                </c:pt>
              </c:numCache>
            </c:numRef>
          </c:val>
        </c:ser>
        <c:ser>
          <c:idx val="2"/>
          <c:order val="1"/>
          <c:tx>
            <c:strRef>
              <c:f>graph!$G$1</c:f>
              <c:strCache>
                <c:ptCount val="1"/>
                <c:pt idx="0">
                  <c:v>RUC BP MWh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numRef>
              <c:f>graph!$A$2:$A$12</c:f>
              <c:numCache>
                <c:formatCode>General</c:formatCode>
                <c:ptCount val="11"/>
                <c:pt idx="0">
                  <c:v>201201</c:v>
                </c:pt>
                <c:pt idx="1">
                  <c:v>201202</c:v>
                </c:pt>
                <c:pt idx="2">
                  <c:v>201203</c:v>
                </c:pt>
                <c:pt idx="3">
                  <c:v>201204</c:v>
                </c:pt>
                <c:pt idx="4">
                  <c:v>201205</c:v>
                </c:pt>
                <c:pt idx="5">
                  <c:v>201206</c:v>
                </c:pt>
                <c:pt idx="6">
                  <c:v>201207</c:v>
                </c:pt>
                <c:pt idx="7">
                  <c:v>201208</c:v>
                </c:pt>
                <c:pt idx="8">
                  <c:v>201209</c:v>
                </c:pt>
                <c:pt idx="9">
                  <c:v>201210</c:v>
                </c:pt>
                <c:pt idx="10">
                  <c:v>201211</c:v>
                </c:pt>
              </c:numCache>
            </c:numRef>
          </c:cat>
          <c:val>
            <c:numRef>
              <c:f>graph!$G$2:$G$12</c:f>
              <c:numCache>
                <c:formatCode>General</c:formatCode>
                <c:ptCount val="11"/>
                <c:pt idx="0">
                  <c:v>1122.5899999999999</c:v>
                </c:pt>
                <c:pt idx="1">
                  <c:v>0</c:v>
                </c:pt>
                <c:pt idx="2">
                  <c:v>3678.83</c:v>
                </c:pt>
                <c:pt idx="3">
                  <c:v>4367.7</c:v>
                </c:pt>
                <c:pt idx="4">
                  <c:v>1226.8</c:v>
                </c:pt>
                <c:pt idx="5">
                  <c:v>616.29</c:v>
                </c:pt>
                <c:pt idx="6">
                  <c:v>22.25</c:v>
                </c:pt>
                <c:pt idx="7">
                  <c:v>0</c:v>
                </c:pt>
                <c:pt idx="8">
                  <c:v>3569.22</c:v>
                </c:pt>
                <c:pt idx="9">
                  <c:v>11196.35</c:v>
                </c:pt>
                <c:pt idx="10">
                  <c:v>18898.900000000001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72461696"/>
        <c:axId val="74806784"/>
      </c:barChart>
      <c:catAx>
        <c:axId val="7246169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Month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txPr>
          <a:bodyPr rot="0" vert="horz"/>
          <a:lstStyle/>
          <a:p>
            <a:pPr>
              <a:defRPr sz="1400"/>
            </a:pPr>
            <a:endParaRPr lang="en-US"/>
          </a:p>
        </c:txPr>
        <c:crossAx val="74806784"/>
        <c:crosses val="autoZero"/>
        <c:auto val="1"/>
        <c:lblAlgn val="ctr"/>
        <c:lblOffset val="100"/>
        <c:noMultiLvlLbl val="0"/>
      </c:catAx>
      <c:valAx>
        <c:axId val="7480678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Effective MWh</a:t>
                </a:r>
              </a:p>
            </c:rich>
          </c:tx>
          <c:layout/>
          <c:overlay val="0"/>
        </c:title>
        <c:numFmt formatCode="#,##0" sourceLinked="0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7246169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29440042650918635"/>
          <c:y val="0.89375834599622428"/>
          <c:w val="0.44790532042869641"/>
          <c:h val="7.4077911313717368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600"/>
      </a:pPr>
      <a:endParaRPr lang="en-US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5809639F-FFB1-41C4-90B9-18260E280F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7870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0004374-C1FF-4DA6-A1A2-409D7CE2E40E}" type="slidenum">
              <a:rPr lang="en-US" smtClean="0"/>
              <a:pPr eaLnBrk="1" hangingPunct="1"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mtClean="0"/>
              <a:t>RN LMP = System lambda &amp; BP&gt; LDL =&gt; Resource is moved up for capacity since there is no congestion</a:t>
            </a:r>
          </a:p>
          <a:p>
            <a:r>
              <a:rPr lang="en-US" smtClean="0"/>
              <a:t>RN LMP &gt; System lambda &amp; BP&gt; LDL =&gt; Resource can contribute to reducing congestion and hence could be moved up for transmission.</a:t>
            </a:r>
          </a:p>
          <a:p>
            <a:endParaRPr 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8F4C080-5B93-4F2B-B036-7E9B5FF50BCA}" type="slidenum">
              <a:rPr lang="en-US" smtClean="0"/>
              <a:pPr eaLnBrk="1" hangingPunct="1"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mtClean="0"/>
              <a:t>Offer floor could increase the system lambda for all intervals with Capacity Headroom &lt;=0</a:t>
            </a:r>
          </a:p>
          <a:p>
            <a:endParaRPr 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CD0FB7C-788C-44F9-B01E-C67D3D68C788}" type="slidenum">
              <a:rPr lang="en-US" smtClean="0"/>
              <a:pPr eaLnBrk="1" hangingPunct="1"/>
              <a:t>8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December 20, 2011</a:t>
            </a:r>
            <a:endParaRPr lang="en-US" dirty="0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3960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21D84B-2AB1-42FD-975A-2A0DA16B60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December 20,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6171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FF82A9-05F1-4520-B400-638776190D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December 20,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065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C6E457-1689-4A97-97C8-65DE477F65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December 20,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7910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358A1C-AA02-4D25-810D-3DF4034801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December 20,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3597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39F7DE-C610-494E-90EC-8D3E7F4A10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December 20,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6921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D3AA39-A86E-4DA0-A70B-1EADFD23BA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endParaRPr lang="en-US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December 20,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547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F6EB3D-D049-4A90-B682-8F4BED12CD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December 20,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811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9D68EA-039E-4DB4-A21B-B780895FBD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December 20,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1519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5924B2-0E5A-4FD4-A80C-506CA696D4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December 20,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019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BA6B1-A6DF-4817-A37F-E3D5D162FC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December 20,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2479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CC7BD90C-1FC6-457E-B519-2720A493F7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 </a:t>
            </a:r>
            <a:endParaRPr lang="en-US" dirty="0"/>
          </a:p>
        </p:txBody>
      </p:sp>
      <p:sp>
        <p:nvSpPr>
          <p:cNvPr id="1032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December 20, 2011</a:t>
            </a:r>
            <a:endParaRPr lang="en-US" dirty="0"/>
          </a:p>
        </p:txBody>
      </p:sp>
      <p:sp>
        <p:nvSpPr>
          <p:cNvPr id="103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A4BD3610-D781-49ED-B3DF-8DBA1FDB9615}" type="slidenum">
              <a:rPr lang="en-US" sz="1200"/>
              <a:pPr algn="ctr"/>
              <a:t>‹#›</a:t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2362200" y="4495800"/>
            <a:ext cx="6343650" cy="609600"/>
          </a:xfrm>
        </p:spPr>
        <p:txBody>
          <a:bodyPr/>
          <a:lstStyle/>
          <a:p>
            <a:r>
              <a:rPr lang="en-US" dirty="0" smtClean="0"/>
              <a:t>ERCOT Market Analysis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Annual TAC Review of the Market Impacts of Reliability Unit Commitments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January 3</a:t>
            </a:r>
            <a:r>
              <a:rPr lang="en-US" baseline="30000" dirty="0" smtClean="0"/>
              <a:t>rd</a:t>
            </a:r>
            <a:r>
              <a:rPr lang="en-US" dirty="0" smtClean="0"/>
              <a:t>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</a:t>
            </a:r>
            <a:endParaRPr lang="en-US" dirty="0"/>
          </a:p>
        </p:txBody>
      </p:sp>
      <p:sp>
        <p:nvSpPr>
          <p:cNvPr id="6" name="Subtitle 1"/>
          <p:cNvSpPr txBox="1">
            <a:spLocks/>
          </p:cNvSpPr>
          <p:nvPr/>
        </p:nvSpPr>
        <p:spPr bwMode="auto">
          <a:xfrm>
            <a:off x="2362200" y="3352800"/>
            <a:ext cx="634365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2000" b="0">
                <a:solidFill>
                  <a:schemeClr val="tx1"/>
                </a:solidFill>
                <a:latin typeface="Arial Black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 smtClean="0"/>
              <a:t>Analysis of 1/1/12 through 11/30/12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09187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763000" cy="685800"/>
          </a:xfrm>
        </p:spPr>
        <p:txBody>
          <a:bodyPr/>
          <a:lstStyle/>
          <a:p>
            <a:r>
              <a:rPr lang="en-US" dirty="0"/>
              <a:t>RUC Committed Resources -  Relationship to Real-time Prices </a:t>
            </a:r>
            <a:endParaRPr lang="en-US" dirty="0" smtClean="0"/>
          </a:p>
        </p:txBody>
      </p:sp>
      <p:sp>
        <p:nvSpPr>
          <p:cNvPr id="1126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 </a:t>
            </a:r>
          </a:p>
        </p:txBody>
      </p:sp>
      <p:sp>
        <p:nvSpPr>
          <p:cNvPr id="11268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January 3, 2013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1" y="738396"/>
            <a:ext cx="7378700" cy="547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763000" cy="685800"/>
          </a:xfrm>
        </p:spPr>
        <p:txBody>
          <a:bodyPr/>
          <a:lstStyle/>
          <a:p>
            <a:r>
              <a:rPr lang="en-US" dirty="0"/>
              <a:t>RUC Committed Resources -  Relationship to Real-time Prices </a:t>
            </a:r>
            <a:endParaRPr lang="en-US" dirty="0" smtClean="0"/>
          </a:p>
        </p:txBody>
      </p:sp>
      <p:sp>
        <p:nvSpPr>
          <p:cNvPr id="1229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 </a:t>
            </a:r>
          </a:p>
        </p:txBody>
      </p:sp>
      <p:sp>
        <p:nvSpPr>
          <p:cNvPr id="12292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January 3, 2013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742853"/>
            <a:ext cx="7391400" cy="5453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Estimated PNM Impact of RUC Committed Resources</a:t>
            </a: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 </a:t>
            </a:r>
          </a:p>
        </p:txBody>
      </p:sp>
      <p:sp>
        <p:nvSpPr>
          <p:cNvPr id="14340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January 3, 2013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5611468"/>
              </p:ext>
            </p:extLst>
          </p:nvPr>
        </p:nvGraphicFramePr>
        <p:xfrm>
          <a:off x="5486400" y="914400"/>
          <a:ext cx="3429000" cy="4930388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914400"/>
                <a:gridCol w="1241379"/>
                <a:gridCol w="1273221"/>
              </a:tblGrid>
              <a:tr h="5960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Month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Actual Incremental PNM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Incremental PNM Adder from Study</a:t>
                      </a:r>
                    </a:p>
                  </a:txBody>
                  <a:tcPr marL="9525" marR="9525" marT="9525" marB="0" anchor="ctr"/>
                </a:tc>
              </a:tr>
              <a:tr h="32929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1428.39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</a:tr>
              <a:tr h="32929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195.14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</a:tr>
              <a:tr h="32929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7509.02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</a:tr>
              <a:tr h="32929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4525.34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</a:tr>
              <a:tr h="32929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1495.18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0.48</a:t>
                      </a:r>
                    </a:p>
                  </a:txBody>
                  <a:tcPr marL="9525" marR="9525" marT="9525" marB="0" anchor="ctr"/>
                </a:tc>
              </a:tr>
              <a:tr h="32929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6309.35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</a:tr>
              <a:tr h="32929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2012.48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0.05</a:t>
                      </a:r>
                    </a:p>
                  </a:txBody>
                  <a:tcPr marL="9525" marR="9525" marT="9525" marB="0" anchor="ctr"/>
                </a:tc>
              </a:tr>
              <a:tr h="32929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3621.49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</a:tr>
              <a:tr h="32929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1782.58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9.44</a:t>
                      </a:r>
                    </a:p>
                  </a:txBody>
                  <a:tcPr marL="9525" marR="9525" marT="9525" marB="0" anchor="ctr"/>
                </a:tc>
              </a:tr>
              <a:tr h="32929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2181.55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0.59</a:t>
                      </a:r>
                    </a:p>
                  </a:txBody>
                  <a:tcPr marL="9525" marR="9525" marT="9525" marB="0" anchor="ctr"/>
                </a:tc>
              </a:tr>
              <a:tr h="32929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1777.33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10.84</a:t>
                      </a:r>
                    </a:p>
                  </a:txBody>
                  <a:tcPr marL="9525" marR="9525" marT="9525" marB="0" anchor="ctr"/>
                </a:tc>
              </a:tr>
              <a:tr h="32929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Total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32837.85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21.41</a:t>
                      </a:r>
                    </a:p>
                  </a:txBody>
                  <a:tcPr marL="9525" marR="9525" marT="9525" marB="0" anchor="ctr"/>
                </a:tc>
              </a:tr>
              <a:tr h="32929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New PNM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32859.26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295400"/>
            <a:ext cx="4953000" cy="4572000"/>
          </a:xfrm>
        </p:spPr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sz="2200" b="1" dirty="0" smtClean="0"/>
              <a:t>The monthly incremental </a:t>
            </a:r>
            <a:r>
              <a:rPr lang="en-US" sz="2200" b="1" dirty="0" err="1" smtClean="0"/>
              <a:t>Peaker</a:t>
            </a:r>
            <a:r>
              <a:rPr lang="en-US" sz="2200" b="1" dirty="0" smtClean="0"/>
              <a:t> Net Margin (PNM) was analyzed by relaxing the LSL to 0 for all RUC committed Resources and simulating the SCED solution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en-US" sz="2200" b="1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200" b="1" dirty="0" smtClean="0"/>
              <a:t>The results indicate that the LSL of these Resources did not have a significant impact on the PNM for 2012 thru November</a:t>
            </a:r>
            <a:endParaRPr lang="en-US" sz="22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RUC Effective </a:t>
            </a:r>
            <a:r>
              <a:rPr lang="en-US" dirty="0" err="1" smtClean="0"/>
              <a:t>MWh</a:t>
            </a:r>
            <a:r>
              <a:rPr lang="en-US" dirty="0" smtClean="0"/>
              <a:t> by Month</a:t>
            </a:r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 </a:t>
            </a:r>
          </a:p>
        </p:txBody>
      </p:sp>
      <p:sp>
        <p:nvSpPr>
          <p:cNvPr id="3076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January 3, 2013</a:t>
            </a: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77381316"/>
              </p:ext>
            </p:extLst>
          </p:nvPr>
        </p:nvGraphicFramePr>
        <p:xfrm>
          <a:off x="304800" y="990600"/>
          <a:ext cx="85344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RUC Commitments and Offers</a:t>
            </a:r>
            <a:endParaRPr lang="en-US" sz="1200" dirty="0" smtClean="0"/>
          </a:p>
        </p:txBody>
      </p:sp>
      <p:sp>
        <p:nvSpPr>
          <p:cNvPr id="614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 </a:t>
            </a:r>
          </a:p>
        </p:txBody>
      </p:sp>
      <p:sp>
        <p:nvSpPr>
          <p:cNvPr id="6149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January 3, 2013</a:t>
            </a:r>
          </a:p>
        </p:txBody>
      </p:sp>
      <p:sp>
        <p:nvSpPr>
          <p:cNvPr id="7" name="Content Placeholder 2"/>
          <p:cNvSpPr>
            <a:spLocks noGrp="1"/>
          </p:cNvSpPr>
          <p:nvPr/>
        </p:nvSpPr>
        <p:spPr bwMode="auto">
          <a:xfrm>
            <a:off x="419100" y="1028700"/>
            <a:ext cx="83058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en-US" sz="2400" dirty="0" smtClean="0"/>
              <a:t>267 </a:t>
            </a:r>
            <a:r>
              <a:rPr lang="en-US" sz="2400" b="0" dirty="0" smtClean="0"/>
              <a:t>Instructed Effective RUC Unit Hours in 2012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174 </a:t>
            </a:r>
            <a:r>
              <a:rPr lang="en-US" sz="2000" dirty="0" err="1" smtClean="0"/>
              <a:t>hrs</a:t>
            </a:r>
            <a:r>
              <a:rPr lang="en-US" sz="2000" dirty="0" smtClean="0"/>
              <a:t> (65.17%) for Voltage/Reactive Support</a:t>
            </a:r>
          </a:p>
          <a:p>
            <a:pPr lvl="1">
              <a:buFont typeface="Arial" pitchFamily="34" charset="0"/>
              <a:buChar char="•"/>
            </a:pPr>
            <a:r>
              <a:rPr lang="en-US" sz="2000" b="0" dirty="0" smtClean="0"/>
              <a:t>86 </a:t>
            </a:r>
            <a:r>
              <a:rPr lang="en-US" sz="2000" b="0" dirty="0" err="1" smtClean="0"/>
              <a:t>hrs</a:t>
            </a:r>
            <a:r>
              <a:rPr lang="en-US" sz="2000" b="0" dirty="0" smtClean="0"/>
              <a:t> (32.21%) for Congestion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7 </a:t>
            </a:r>
            <a:r>
              <a:rPr lang="en-US" sz="2000" dirty="0" err="1" smtClean="0"/>
              <a:t>hrs</a:t>
            </a:r>
            <a:r>
              <a:rPr lang="en-US" sz="2000" dirty="0" smtClean="0"/>
              <a:t> (2.62%) for Capacity</a:t>
            </a:r>
            <a:endParaRPr lang="en-US" sz="2000" b="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251</a:t>
            </a:r>
            <a:r>
              <a:rPr lang="en-US" sz="2400" b="0" dirty="0" smtClean="0"/>
              <a:t> Instructed Effective RUC Unit Hours were required to have an Energy Offer Curve priced at SWCAP for MW above LSL (required since March 1, 2012)</a:t>
            </a:r>
          </a:p>
          <a:p>
            <a:pPr>
              <a:buFont typeface="Arial" pitchFamily="34" charset="0"/>
              <a:buChar char="•"/>
            </a:pPr>
            <a:r>
              <a:rPr lang="en-US" sz="2400" b="0" dirty="0" smtClean="0"/>
              <a:t>Energy Offer Curve Compliance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64 </a:t>
            </a:r>
            <a:r>
              <a:rPr lang="en-US" sz="2000" dirty="0" err="1" smtClean="0"/>
              <a:t>hrs</a:t>
            </a:r>
            <a:r>
              <a:rPr lang="en-US" sz="2000" dirty="0" smtClean="0"/>
              <a:t> (25.50%) properly priced at SWCAP above LSL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27 </a:t>
            </a:r>
            <a:r>
              <a:rPr lang="en-US" sz="2000" dirty="0" err="1" smtClean="0"/>
              <a:t>hrs</a:t>
            </a:r>
            <a:r>
              <a:rPr lang="en-US" sz="2000" dirty="0" smtClean="0"/>
              <a:t> (10.76%) not priced at SWCAP above LSL with less than an hours notice to update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160 </a:t>
            </a:r>
            <a:r>
              <a:rPr lang="en-US" sz="2000" dirty="0" err="1" smtClean="0"/>
              <a:t>hrs</a:t>
            </a:r>
            <a:r>
              <a:rPr lang="en-US" sz="2000" dirty="0" smtClean="0"/>
              <a:t> (63.75%) not priced at SWCAP above LSL with more than an hours notice to update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RUC Committed Resources Dispatched for Capacity</a:t>
            </a:r>
            <a:endParaRPr lang="en-US" sz="1200" dirty="0" smtClean="0"/>
          </a:p>
        </p:txBody>
      </p:sp>
      <p:sp>
        <p:nvSpPr>
          <p:cNvPr id="4099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8305800" cy="4800600"/>
          </a:xfrm>
        </p:spPr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b="1" dirty="0" smtClean="0"/>
              <a:t>260.18</a:t>
            </a:r>
            <a:r>
              <a:rPr lang="en-US" dirty="0" smtClean="0"/>
              <a:t> Effective RUC Unit Hours</a:t>
            </a:r>
          </a:p>
          <a:p>
            <a:pPr marL="742950" lvl="2" indent="-342900">
              <a:buFont typeface="Arial" pitchFamily="34" charset="0"/>
              <a:buChar char="•"/>
            </a:pPr>
            <a:r>
              <a:rPr lang="en-US" dirty="0" smtClean="0"/>
              <a:t>Difference between this number and the 267 is a result of Resources starting up, shutting down, or still being Off-Line for some portion of the RUC committed hours 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b="1" dirty="0" smtClean="0"/>
              <a:t>LMP&lt;=System Lambda+2 </a:t>
            </a:r>
            <a:r>
              <a:rPr lang="en-US" dirty="0" smtClean="0"/>
              <a:t>and </a:t>
            </a:r>
            <a:r>
              <a:rPr lang="en-US" b="1" dirty="0" smtClean="0"/>
              <a:t>BP&gt;=LDL+2 </a:t>
            </a:r>
            <a:r>
              <a:rPr lang="en-US" dirty="0" smtClean="0"/>
              <a:t>used to determine dispatch for capacity</a:t>
            </a:r>
          </a:p>
          <a:p>
            <a:pPr lvl="1">
              <a:buFont typeface="Arial" pitchFamily="34" charset="0"/>
              <a:buChar char="•"/>
            </a:pPr>
            <a:r>
              <a:rPr lang="en-US" sz="2000" b="1" dirty="0" smtClean="0"/>
              <a:t>82.07</a:t>
            </a:r>
            <a:r>
              <a:rPr lang="en-US" sz="2000" dirty="0" smtClean="0"/>
              <a:t> </a:t>
            </a:r>
            <a:r>
              <a:rPr lang="en-US" sz="2000" dirty="0" err="1" smtClean="0"/>
              <a:t>hrs</a:t>
            </a:r>
            <a:r>
              <a:rPr lang="en-US" sz="2000" dirty="0" smtClean="0"/>
              <a:t> (31.54%) were dispatched above LSL </a:t>
            </a:r>
            <a:r>
              <a:rPr lang="en-US" sz="2000" b="1" dirty="0" smtClean="0"/>
              <a:t>for capacity</a:t>
            </a:r>
            <a:r>
              <a:rPr lang="en-US" sz="2000" dirty="0" smtClean="0"/>
              <a:t> during which:</a:t>
            </a:r>
            <a:r>
              <a:rPr lang="en-US" sz="2000" b="1" dirty="0" smtClean="0"/>
              <a:t> </a:t>
            </a:r>
            <a:endParaRPr lang="en-US" sz="2000" dirty="0" smtClean="0"/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81.98 </a:t>
            </a:r>
            <a:r>
              <a:rPr lang="en-US" dirty="0" err="1" smtClean="0"/>
              <a:t>hrs</a:t>
            </a:r>
            <a:r>
              <a:rPr lang="en-US" dirty="0" smtClean="0"/>
              <a:t> (31.51%) had prices below $100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0 </a:t>
            </a:r>
            <a:r>
              <a:rPr lang="en-US" dirty="0" err="1" smtClean="0"/>
              <a:t>hrs</a:t>
            </a:r>
            <a:r>
              <a:rPr lang="en-US" dirty="0" smtClean="0"/>
              <a:t> (0%) had prices between $100 &amp; $500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0.08 </a:t>
            </a:r>
            <a:r>
              <a:rPr lang="en-US" dirty="0" err="1" smtClean="0"/>
              <a:t>hrs</a:t>
            </a:r>
            <a:r>
              <a:rPr lang="en-US" dirty="0" smtClean="0"/>
              <a:t> (0.03%) had prices between $500 and $3000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0  </a:t>
            </a:r>
            <a:r>
              <a:rPr lang="en-US" dirty="0" err="1" smtClean="0"/>
              <a:t>hrs</a:t>
            </a:r>
            <a:r>
              <a:rPr lang="en-US" dirty="0" smtClean="0"/>
              <a:t> (0%) had prices greater than or equal to $3000</a:t>
            </a:r>
          </a:p>
        </p:txBody>
      </p:sp>
      <p:sp>
        <p:nvSpPr>
          <p:cNvPr id="410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 </a:t>
            </a:r>
          </a:p>
        </p:txBody>
      </p:sp>
      <p:sp>
        <p:nvSpPr>
          <p:cNvPr id="4101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January 3, 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0 to LSL Energy from ONRUC Resources</a:t>
            </a:r>
            <a:endParaRPr lang="en-US" dirty="0" smtClean="0"/>
          </a:p>
        </p:txBody>
      </p:sp>
      <p:sp>
        <p:nvSpPr>
          <p:cNvPr id="512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762000"/>
            <a:ext cx="8686800" cy="54102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200" dirty="0" smtClean="0"/>
              <a:t>260.18 </a:t>
            </a:r>
            <a:r>
              <a:rPr lang="en-US" sz="2200" b="0" dirty="0" smtClean="0"/>
              <a:t>Effective RUC Unit Hours</a:t>
            </a:r>
          </a:p>
          <a:p>
            <a:pPr lvl="2">
              <a:buFont typeface="Arial" pitchFamily="34" charset="0"/>
              <a:buChar char="•"/>
            </a:pPr>
            <a:r>
              <a:rPr lang="en-US" sz="1800" dirty="0" smtClean="0"/>
              <a:t>Average ONRUC LDL is 142MW,LSL is 130 MW,BP is 172 MW, HSL is 283 MW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 smtClean="0"/>
              <a:t>144.59 </a:t>
            </a:r>
            <a:r>
              <a:rPr lang="en-US" sz="1800" dirty="0" err="1" smtClean="0"/>
              <a:t>hrs</a:t>
            </a:r>
            <a:r>
              <a:rPr lang="en-US" sz="1800" dirty="0" smtClean="0"/>
              <a:t> </a:t>
            </a:r>
            <a:r>
              <a:rPr lang="en-US" sz="1800" b="1" dirty="0" smtClean="0"/>
              <a:t>(55.57%) are at or below LDL </a:t>
            </a:r>
            <a:r>
              <a:rPr lang="en-US" sz="1800" dirty="0" smtClean="0"/>
              <a:t>(BP-LDL&lt;2MW)</a:t>
            </a:r>
          </a:p>
          <a:p>
            <a:pPr lvl="2">
              <a:buFont typeface="Arial" pitchFamily="34" charset="0"/>
              <a:buChar char="•"/>
            </a:pPr>
            <a:r>
              <a:rPr lang="en-US" sz="1800" dirty="0" smtClean="0"/>
              <a:t>Average ONRUC LDL is 103 MW, LSL is 96 MW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 smtClean="0"/>
              <a:t>115.59 </a:t>
            </a:r>
            <a:r>
              <a:rPr lang="en-US" sz="1800" dirty="0" err="1" smtClean="0"/>
              <a:t>hrs</a:t>
            </a:r>
            <a:r>
              <a:rPr lang="en-US" sz="1800" dirty="0" smtClean="0"/>
              <a:t> </a:t>
            </a:r>
            <a:r>
              <a:rPr lang="en-US" sz="1800" b="1" dirty="0" smtClean="0"/>
              <a:t>(44.43%) are above LDL </a:t>
            </a:r>
            <a:r>
              <a:rPr lang="en-US" sz="1800" dirty="0" smtClean="0"/>
              <a:t>for transmission or capacity</a:t>
            </a:r>
          </a:p>
          <a:p>
            <a:pPr lvl="2">
              <a:buFont typeface="Arial" pitchFamily="34" charset="0"/>
              <a:buChar char="•"/>
            </a:pPr>
            <a:r>
              <a:rPr lang="en-US" sz="1800" dirty="0" smtClean="0"/>
              <a:t>Average ONRUC LDL is 192 MW, LSL is 173 MW</a:t>
            </a:r>
            <a:endParaRPr lang="en-US" sz="1200" b="1" dirty="0" smtClean="0"/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232.34 </a:t>
            </a:r>
            <a:r>
              <a:rPr lang="en-US" sz="2200" b="0" dirty="0" smtClean="0"/>
              <a:t>Effective RUC Hours with at least one resource on ONRUC status</a:t>
            </a:r>
          </a:p>
          <a:p>
            <a:pPr lvl="2">
              <a:buFont typeface="Arial" pitchFamily="34" charset="0"/>
              <a:buChar char="•"/>
            </a:pPr>
            <a:r>
              <a:rPr lang="en-US" sz="1800" dirty="0" smtClean="0"/>
              <a:t>Average system total ONRUC capacity for only these hours:</a:t>
            </a:r>
          </a:p>
          <a:p>
            <a:pPr lvl="3">
              <a:buFont typeface="Arial" pitchFamily="34" charset="0"/>
              <a:buChar char="•"/>
            </a:pPr>
            <a:r>
              <a:rPr lang="en-US" dirty="0" smtClean="0"/>
              <a:t>LDL is 159 MW</a:t>
            </a:r>
          </a:p>
          <a:p>
            <a:pPr lvl="3">
              <a:buFont typeface="Arial" pitchFamily="34" charset="0"/>
              <a:buChar char="•"/>
            </a:pPr>
            <a:r>
              <a:rPr lang="en-US" dirty="0" smtClean="0"/>
              <a:t>LSL is 146 MW </a:t>
            </a:r>
          </a:p>
          <a:p>
            <a:pPr lvl="3">
              <a:buFont typeface="Arial" pitchFamily="34" charset="0"/>
              <a:buChar char="•"/>
            </a:pPr>
            <a:r>
              <a:rPr lang="en-US" dirty="0" smtClean="0"/>
              <a:t>HSL is 316 MW </a:t>
            </a:r>
          </a:p>
          <a:p>
            <a:pPr lvl="3">
              <a:buFont typeface="Arial" pitchFamily="34" charset="0"/>
              <a:buChar char="•"/>
            </a:pPr>
            <a:r>
              <a:rPr lang="en-US" dirty="0" smtClean="0"/>
              <a:t>BP is 193 MW</a:t>
            </a:r>
          </a:p>
          <a:p>
            <a:pPr marL="0" indent="0">
              <a:buFontTx/>
              <a:buNone/>
            </a:pPr>
            <a:r>
              <a:rPr lang="en-US" sz="1100" dirty="0" smtClean="0"/>
              <a:t>‘Effective RUC Unit Hours’ is SCED duration, summed up to hour level,  for each RUC committed Resource when it was On-</a:t>
            </a:r>
            <a:r>
              <a:rPr lang="en-US" sz="1100" dirty="0"/>
              <a:t>L</a:t>
            </a:r>
            <a:r>
              <a:rPr lang="en-US" sz="1100" dirty="0" smtClean="0"/>
              <a:t>ine. ‘Effective RUC Unit Hours’ considers multiple Resources committed for the same hour as different unit hours while ‘Effective RUC Hours’ considers it as single hour.</a:t>
            </a:r>
          </a:p>
          <a:p>
            <a:pPr lvl="3"/>
            <a:endParaRPr lang="en-US" sz="2000" dirty="0" smtClean="0"/>
          </a:p>
          <a:p>
            <a:endParaRPr lang="en-US" dirty="0" smtClean="0"/>
          </a:p>
        </p:txBody>
      </p:sp>
      <p:sp>
        <p:nvSpPr>
          <p:cNvPr id="512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 </a:t>
            </a:r>
          </a:p>
        </p:txBody>
      </p:sp>
      <p:sp>
        <p:nvSpPr>
          <p:cNvPr id="5125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January 3, 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RUC Committed Resources - Histogram of RUC LSL</a:t>
            </a:r>
          </a:p>
        </p:txBody>
      </p:sp>
      <p:sp>
        <p:nvSpPr>
          <p:cNvPr id="717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 </a:t>
            </a:r>
          </a:p>
        </p:txBody>
      </p:sp>
      <p:sp>
        <p:nvSpPr>
          <p:cNvPr id="7172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January 3, 2013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100" y="737515"/>
            <a:ext cx="7368751" cy="5485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RUC Committed Resources - Histogram of RUC BP</a:t>
            </a:r>
          </a:p>
        </p:txBody>
      </p:sp>
      <p:sp>
        <p:nvSpPr>
          <p:cNvPr id="819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 </a:t>
            </a:r>
          </a:p>
        </p:txBody>
      </p:sp>
      <p:sp>
        <p:nvSpPr>
          <p:cNvPr id="8196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January 3, 2013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1" y="742951"/>
            <a:ext cx="7239000" cy="5429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763000" cy="685800"/>
          </a:xfrm>
        </p:spPr>
        <p:txBody>
          <a:bodyPr/>
          <a:lstStyle/>
          <a:p>
            <a:r>
              <a:rPr lang="en-US" dirty="0" smtClean="0"/>
              <a:t>RUC Committed Resources -  Relationship to Real-time Prices </a:t>
            </a:r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 </a:t>
            </a:r>
          </a:p>
        </p:txBody>
      </p:sp>
      <p:sp>
        <p:nvSpPr>
          <p:cNvPr id="9220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January 3, 2013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747625"/>
            <a:ext cx="7382468" cy="543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763000" cy="685800"/>
          </a:xfrm>
        </p:spPr>
        <p:txBody>
          <a:bodyPr/>
          <a:lstStyle/>
          <a:p>
            <a:r>
              <a:rPr lang="en-US" dirty="0"/>
              <a:t>RUC Committed Resources -  Relationship to Real-time Prices </a:t>
            </a:r>
            <a:endParaRPr lang="en-US" dirty="0" smtClean="0"/>
          </a:p>
        </p:txBody>
      </p:sp>
      <p:sp>
        <p:nvSpPr>
          <p:cNvPr id="1024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 </a:t>
            </a:r>
          </a:p>
        </p:txBody>
      </p:sp>
      <p:sp>
        <p:nvSpPr>
          <p:cNvPr id="10244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January 3, 2013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827" y="736600"/>
            <a:ext cx="7430306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13948</TotalTime>
  <Words>712</Words>
  <Application>Microsoft Office PowerPoint</Application>
  <PresentationFormat>On-screen Show (4:3)</PresentationFormat>
  <Paragraphs>121</Paragraphs>
  <Slides>12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Custom Design</vt:lpstr>
      <vt:lpstr>Annual TAC Review of the Market Impacts of Reliability Unit Commitments</vt:lpstr>
      <vt:lpstr>RUC Effective MWh by Month</vt:lpstr>
      <vt:lpstr>RUC Commitments and Offers</vt:lpstr>
      <vt:lpstr>RUC Committed Resources Dispatched for Capacity</vt:lpstr>
      <vt:lpstr>0 to LSL Energy from ONRUC Resources</vt:lpstr>
      <vt:lpstr>RUC Committed Resources - Histogram of RUC LSL</vt:lpstr>
      <vt:lpstr>RUC Committed Resources - Histogram of RUC BP</vt:lpstr>
      <vt:lpstr>RUC Committed Resources -  Relationship to Real-time Prices </vt:lpstr>
      <vt:lpstr>RUC Committed Resources -  Relationship to Real-time Prices </vt:lpstr>
      <vt:lpstr>RUC Committed Resources -  Relationship to Real-time Prices </vt:lpstr>
      <vt:lpstr>RUC Committed Resources -  Relationship to Real-time Prices </vt:lpstr>
      <vt:lpstr>Estimated PNM Impact of RUC Committed Resources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Lao Shu</dc:creator>
  <cp:lastModifiedBy>ERCOT</cp:lastModifiedBy>
  <cp:revision>647</cp:revision>
  <dcterms:created xsi:type="dcterms:W3CDTF">2005-04-21T14:28:35Z</dcterms:created>
  <dcterms:modified xsi:type="dcterms:W3CDTF">2012-12-27T22:10:08Z</dcterms:modified>
</cp:coreProperties>
</file>