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67" r:id="rId4"/>
    <p:sldId id="268" r:id="rId5"/>
    <p:sldId id="269" r:id="rId6"/>
    <p:sldId id="258" r:id="rId7"/>
  </p:sldIdLst>
  <p:sldSz cx="9144000" cy="6858000" type="screen4x3"/>
  <p:notesSz cx="6881813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153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7AF6AE-9737-4858-9339-9FD5ECA5CB6A}" type="datetimeFigureOut">
              <a:rPr lang="en-US" smtClean="0"/>
              <a:pPr/>
              <a:t>12/31/2012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2A6F64-5B37-4796-ABA7-DB7BFC30FC6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7AF6AE-9737-4858-9339-9FD5ECA5CB6A}" type="datetimeFigureOut">
              <a:rPr lang="en-US" smtClean="0"/>
              <a:pPr/>
              <a:t>12/31/2012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2A6F64-5B37-4796-ABA7-DB7BFC30FC6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7AF6AE-9737-4858-9339-9FD5ECA5CB6A}" type="datetimeFigureOut">
              <a:rPr lang="en-US" smtClean="0"/>
              <a:pPr/>
              <a:t>12/31/2012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2A6F64-5B37-4796-ABA7-DB7BFC30FC6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7AF6AE-9737-4858-9339-9FD5ECA5CB6A}" type="datetimeFigureOut">
              <a:rPr lang="en-US" smtClean="0"/>
              <a:pPr/>
              <a:t>12/31/2012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2A6F64-5B37-4796-ABA7-DB7BFC30FC6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7AF6AE-9737-4858-9339-9FD5ECA5CB6A}" type="datetimeFigureOut">
              <a:rPr lang="en-US" smtClean="0"/>
              <a:pPr/>
              <a:t>12/31/2012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2A6F64-5B37-4796-ABA7-DB7BFC30FC6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7AF6AE-9737-4858-9339-9FD5ECA5CB6A}" type="datetimeFigureOut">
              <a:rPr lang="en-US" smtClean="0"/>
              <a:pPr/>
              <a:t>12/31/2012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2A6F64-5B37-4796-ABA7-DB7BFC30FC6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7AF6AE-9737-4858-9339-9FD5ECA5CB6A}" type="datetimeFigureOut">
              <a:rPr lang="en-US" smtClean="0"/>
              <a:pPr/>
              <a:t>12/31/2012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2A6F64-5B37-4796-ABA7-DB7BFC30FC6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7AF6AE-9737-4858-9339-9FD5ECA5CB6A}" type="datetimeFigureOut">
              <a:rPr lang="en-US" smtClean="0"/>
              <a:pPr/>
              <a:t>12/31/2012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2A6F64-5B37-4796-ABA7-DB7BFC30FC6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7AF6AE-9737-4858-9339-9FD5ECA5CB6A}" type="datetimeFigureOut">
              <a:rPr lang="en-US" smtClean="0"/>
              <a:pPr/>
              <a:t>12/31/2012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2A6F64-5B37-4796-ABA7-DB7BFC30FC6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7AF6AE-9737-4858-9339-9FD5ECA5CB6A}" type="datetimeFigureOut">
              <a:rPr lang="en-US" smtClean="0"/>
              <a:pPr/>
              <a:t>12/31/2012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2A6F64-5B37-4796-ABA7-DB7BFC30FC6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7AF6AE-9737-4858-9339-9FD5ECA5CB6A}" type="datetimeFigureOut">
              <a:rPr lang="en-US" smtClean="0"/>
              <a:pPr/>
              <a:t>12/31/2012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2A6F64-5B37-4796-ABA7-DB7BFC30FC6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7AF6AE-9737-4858-9339-9FD5ECA5CB6A}" type="datetimeFigureOut">
              <a:rPr lang="en-US" smtClean="0"/>
              <a:pPr/>
              <a:t>12/31/2012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2A6F64-5B37-4796-ABA7-DB7BFC30FC6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 smtClean="0"/>
              <a:t>Reliability and Operations Subcommittee Report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572000"/>
            <a:ext cx="6400800" cy="1066800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01/03/2013</a:t>
            </a:r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20762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Credible </a:t>
            </a:r>
            <a:r>
              <a:rPr lang="en-US" b="1" dirty="0" smtClean="0"/>
              <a:t>Single </a:t>
            </a:r>
            <a:r>
              <a:rPr lang="en-US" b="1" dirty="0" smtClean="0"/>
              <a:t>Contingency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3100" dirty="0" smtClean="0"/>
              <a:t>for Transmission Planning</a:t>
            </a:r>
            <a:endParaRPr lang="en-US" sz="3100" dirty="0" smtClean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600200"/>
            <a:ext cx="8839200" cy="5257800"/>
          </a:xfrm>
        </p:spPr>
        <p:txBody>
          <a:bodyPr rtlCol="0">
            <a:normAutofit fontScale="92500" lnSpcReduction="20000"/>
          </a:bodyPr>
          <a:lstStyle/>
          <a:p>
            <a:pPr marL="514350" indent="-514350" fontAlgn="auto">
              <a:spcBef>
                <a:spcPts val="0"/>
              </a:spcBef>
              <a:spcAft>
                <a:spcPts val="2400"/>
              </a:spcAft>
              <a:buNone/>
              <a:defRPr/>
            </a:pPr>
            <a:r>
              <a:rPr lang="en-US" sz="2600" dirty="0" smtClean="0"/>
              <a:t>(1)	A </a:t>
            </a:r>
            <a:r>
              <a:rPr lang="en-US" sz="2600" dirty="0" smtClean="0"/>
              <a:t>single facility, comprised of transmission line, auto transformer, or other associated pieces of equipment.  This includes multiple equipment </a:t>
            </a:r>
            <a:r>
              <a:rPr lang="en-US" sz="2600" dirty="0" err="1" smtClean="0"/>
              <a:t>Outaged</a:t>
            </a:r>
            <a:r>
              <a:rPr lang="en-US" sz="2600" dirty="0" smtClean="0"/>
              <a:t> or interrupted during a single fault (SFME</a:t>
            </a:r>
            <a:r>
              <a:rPr lang="en-US" sz="2600" dirty="0" smtClean="0"/>
              <a:t>).</a:t>
            </a:r>
          </a:p>
          <a:p>
            <a:pPr marL="514350" indent="-514350">
              <a:spcBef>
                <a:spcPts val="0"/>
              </a:spcBef>
              <a:spcAft>
                <a:spcPts val="2400"/>
              </a:spcAft>
              <a:buNone/>
              <a:defRPr/>
            </a:pPr>
            <a:r>
              <a:rPr lang="en-US" sz="2600" dirty="0" smtClean="0"/>
              <a:t>(2)	The </a:t>
            </a:r>
            <a:r>
              <a:rPr lang="en-US" sz="2600" dirty="0" smtClean="0"/>
              <a:t>Forced Outage of a DCKT in excess of 0.5 miles in length (either without a fault or subsequent to a normally-cleared non-three-phase fault) with all other facilities normal</a:t>
            </a:r>
            <a:r>
              <a:rPr lang="en-US" sz="2600" dirty="0" smtClean="0"/>
              <a:t>.</a:t>
            </a:r>
          </a:p>
          <a:p>
            <a:pPr marL="514350" indent="-514350">
              <a:buNone/>
              <a:defRPr/>
            </a:pPr>
            <a:r>
              <a:rPr lang="en-US" sz="2600" dirty="0" smtClean="0"/>
              <a:t>(3)</a:t>
            </a:r>
            <a:r>
              <a:rPr lang="en-US" sz="2600" dirty="0" smtClean="0"/>
              <a:t>	Any Generation Resource:</a:t>
            </a:r>
          </a:p>
          <a:p>
            <a:pPr marL="857250" lvl="1" indent="-457200">
              <a:buNone/>
              <a:defRPr/>
            </a:pPr>
            <a:r>
              <a:rPr lang="en-US" sz="2600" dirty="0" smtClean="0"/>
              <a:t>(a)	A combined-cycle facility shall be considered a single Generation Resource; or</a:t>
            </a:r>
          </a:p>
          <a:p>
            <a:pPr marL="857250" lvl="1" indent="-457200">
              <a:buNone/>
              <a:defRPr/>
            </a:pPr>
            <a:r>
              <a:rPr lang="en-US" sz="2600" dirty="0" smtClean="0"/>
              <a:t>(b)	Each unit of a combined-cycle facility will be considered a single Generation Resource if the combustion turbine and the steam turbine can operate separately, as stated in the Resource registration on the Market Information System (MIS) Public Area</a:t>
            </a:r>
            <a:r>
              <a:rPr lang="en-US" sz="2600" dirty="0" smtClean="0"/>
              <a:t>.</a:t>
            </a:r>
            <a:endParaRPr lang="en-US" sz="2600" dirty="0" smtClean="0"/>
          </a:p>
          <a:p>
            <a:pPr marL="514350" indent="-514350" fontAlgn="auto">
              <a:spcAft>
                <a:spcPts val="0"/>
              </a:spcAft>
              <a:buFont typeface="Arial" pitchFamily="34" charset="0"/>
              <a:buAutoNum type="arabicParenBoth"/>
              <a:defRPr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20762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Credible </a:t>
            </a:r>
            <a:r>
              <a:rPr lang="en-US" b="1" dirty="0" smtClean="0"/>
              <a:t>Single </a:t>
            </a:r>
            <a:r>
              <a:rPr lang="en-US" b="1" dirty="0" smtClean="0"/>
              <a:t>Contingency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3100" dirty="0" smtClean="0"/>
              <a:t>for Transmission Planning</a:t>
            </a:r>
            <a:endParaRPr lang="en-US" sz="3100" dirty="0" smtClean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600200"/>
            <a:ext cx="8839200" cy="5257800"/>
          </a:xfrm>
        </p:spPr>
        <p:txBody>
          <a:bodyPr rtlCol="0">
            <a:normAutofit/>
          </a:bodyPr>
          <a:lstStyle/>
          <a:p>
            <a:pPr marL="514350" indent="-514350" fontAlgn="auto">
              <a:spcBef>
                <a:spcPts val="0"/>
              </a:spcBef>
              <a:spcAft>
                <a:spcPts val="2400"/>
              </a:spcAft>
              <a:buNone/>
              <a:defRPr/>
            </a:pPr>
            <a:r>
              <a:rPr lang="en-US" sz="2400" dirty="0" smtClean="0"/>
              <a:t>(4)	With </a:t>
            </a:r>
            <a:r>
              <a:rPr lang="en-US" sz="2400" dirty="0" smtClean="0"/>
              <a:t>any single Generation Resource unavailable, and with any other generation preemptively </a:t>
            </a:r>
            <a:r>
              <a:rPr lang="en-US" sz="2400" dirty="0" err="1" smtClean="0"/>
              <a:t>redispatched</a:t>
            </a:r>
            <a:r>
              <a:rPr lang="en-US" sz="2400" dirty="0" smtClean="0"/>
              <a:t>, the contingency loss of a single </a:t>
            </a:r>
            <a:r>
              <a:rPr lang="en-US" sz="2400" b="1" dirty="0" smtClean="0">
                <a:solidFill>
                  <a:srgbClr val="FF0000"/>
                </a:solidFill>
              </a:rPr>
              <a:t>Transmission Facility </a:t>
            </a:r>
            <a:r>
              <a:rPr lang="en-US" sz="2400" dirty="0" smtClean="0"/>
              <a:t>(either without a fault or subsequent to a normally-cleared non-three-phase fault) with all other facilities normal</a:t>
            </a:r>
            <a:r>
              <a:rPr lang="en-US" sz="2400" dirty="0" smtClean="0"/>
              <a:t>.</a:t>
            </a:r>
          </a:p>
          <a:p>
            <a:pPr marL="514350" indent="-514350">
              <a:spcBef>
                <a:spcPts val="0"/>
              </a:spcBef>
              <a:spcAft>
                <a:spcPts val="2400"/>
              </a:spcAft>
              <a:buNone/>
              <a:defRPr/>
            </a:pPr>
            <a:r>
              <a:rPr lang="en-US" sz="2400" dirty="0" smtClean="0"/>
              <a:t>(5)	Single contingency conditions defined in North American Electric Reliability Corporation (NERC) Reliability Standards and any subsequent revisions.</a:t>
            </a:r>
          </a:p>
          <a:p>
            <a:pPr marL="514350" indent="-514350" fontAlgn="auto">
              <a:spcBef>
                <a:spcPts val="0"/>
              </a:spcBef>
              <a:spcAft>
                <a:spcPts val="2400"/>
              </a:spcAft>
              <a:buNone/>
              <a:defRPr/>
            </a:pPr>
            <a:endParaRPr 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20762"/>
          </a:xfrm>
        </p:spPr>
        <p:txBody>
          <a:bodyPr>
            <a:normAutofit/>
          </a:bodyPr>
          <a:lstStyle/>
          <a:p>
            <a:r>
              <a:rPr lang="en-US" b="1" dirty="0" smtClean="0"/>
              <a:t>Transmission Facilities</a:t>
            </a:r>
            <a:endParaRPr lang="en-US" sz="3100" dirty="0" smtClean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600200"/>
            <a:ext cx="8839200" cy="5257800"/>
          </a:xfrm>
        </p:spPr>
        <p:txBody>
          <a:bodyPr rtlCol="0">
            <a:normAutofit/>
          </a:bodyPr>
          <a:lstStyle/>
          <a:p>
            <a:pPr marL="457200" indent="-457200">
              <a:spcBef>
                <a:spcPts val="0"/>
              </a:spcBef>
              <a:spcAft>
                <a:spcPts val="2400"/>
              </a:spcAft>
              <a:buNone/>
              <a:defRPr/>
            </a:pPr>
            <a:r>
              <a:rPr lang="en-US" sz="2400" dirty="0" smtClean="0"/>
              <a:t>(1)	Power lines, </a:t>
            </a:r>
            <a:r>
              <a:rPr lang="en-US" sz="2400" b="1" u="sng" dirty="0" smtClean="0"/>
              <a:t>substations</a:t>
            </a:r>
            <a:r>
              <a:rPr lang="en-US" sz="2400" dirty="0" smtClean="0"/>
              <a:t>, and associated facilities, operated at 60 kV or above, including radial lines operated at or above 60 kV;</a:t>
            </a:r>
          </a:p>
          <a:p>
            <a:pPr marL="457200" indent="-457200">
              <a:spcBef>
                <a:spcPts val="0"/>
              </a:spcBef>
              <a:spcAft>
                <a:spcPts val="2400"/>
              </a:spcAft>
              <a:buNone/>
              <a:defRPr/>
            </a:pPr>
            <a:r>
              <a:rPr lang="en-US" sz="2400" dirty="0" smtClean="0"/>
              <a:t>(2)	</a:t>
            </a:r>
            <a:r>
              <a:rPr lang="en-US" sz="2400" b="1" u="sng" dirty="0" smtClean="0"/>
              <a:t>Substation facilities</a:t>
            </a:r>
            <a:r>
              <a:rPr lang="en-US" sz="2400" dirty="0" smtClean="0"/>
              <a:t> on the high voltage side of the transformer, in a substation where power is transformed from a voltage higher than 60 kV to a voltage lower than 60 kV </a:t>
            </a:r>
            <a:r>
              <a:rPr lang="en-US" sz="2400" i="1" dirty="0" smtClean="0">
                <a:solidFill>
                  <a:srgbClr val="FF0000"/>
                </a:solidFill>
              </a:rPr>
              <a:t>(DISTRIBUTION SUBSTATION) </a:t>
            </a:r>
            <a:r>
              <a:rPr lang="en-US" sz="2400" dirty="0" smtClean="0"/>
              <a:t>or is transformed from a voltage lower than 60 kV to a voltage higher than 60 </a:t>
            </a:r>
            <a:r>
              <a:rPr lang="en-US" sz="2400" dirty="0" err="1" smtClean="0"/>
              <a:t>Kv</a:t>
            </a:r>
            <a:r>
              <a:rPr lang="en-US" sz="2400" dirty="0" smtClean="0"/>
              <a:t> </a:t>
            </a:r>
            <a:r>
              <a:rPr lang="en-US" sz="2400" i="1" dirty="0" smtClean="0">
                <a:solidFill>
                  <a:srgbClr val="FF0000"/>
                </a:solidFill>
              </a:rPr>
              <a:t>(GENERATION SWITCHYARD)</a:t>
            </a:r>
            <a:r>
              <a:rPr lang="en-US" sz="2400" dirty="0" smtClean="0"/>
              <a:t>; and</a:t>
            </a:r>
          </a:p>
          <a:p>
            <a:pPr marL="457200" indent="-457200">
              <a:spcBef>
                <a:spcPts val="0"/>
              </a:spcBef>
              <a:spcAft>
                <a:spcPts val="2400"/>
              </a:spcAft>
              <a:buNone/>
              <a:defRPr/>
            </a:pPr>
            <a:r>
              <a:rPr lang="en-US" sz="2400" dirty="0" smtClean="0"/>
              <a:t>(3)	The direct current interconnections between ERCOT and the Southwest Power Pool or </a:t>
            </a:r>
            <a:r>
              <a:rPr lang="en-US" sz="2400" dirty="0" err="1" smtClean="0"/>
              <a:t>Comision</a:t>
            </a:r>
            <a:r>
              <a:rPr lang="en-US" sz="2400" dirty="0" smtClean="0"/>
              <a:t> Federal de </a:t>
            </a:r>
            <a:r>
              <a:rPr lang="en-US" sz="2400" dirty="0" err="1" smtClean="0"/>
              <a:t>Electricidad</a:t>
            </a:r>
            <a:r>
              <a:rPr lang="en-US" sz="2400" dirty="0" smtClean="0"/>
              <a:t> (CFE).</a:t>
            </a:r>
          </a:p>
          <a:p>
            <a:pPr marL="514350" indent="-514350" fontAlgn="auto">
              <a:spcBef>
                <a:spcPts val="0"/>
              </a:spcBef>
              <a:spcAft>
                <a:spcPts val="2400"/>
              </a:spcAft>
              <a:buNone/>
              <a:defRPr/>
            </a:pPr>
            <a:endParaRPr 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020762"/>
          </a:xfrm>
        </p:spPr>
        <p:txBody>
          <a:bodyPr>
            <a:normAutofit/>
          </a:bodyPr>
          <a:lstStyle/>
          <a:p>
            <a:r>
              <a:rPr lang="en-US" b="1" dirty="0" smtClean="0"/>
              <a:t>PLWG </a:t>
            </a:r>
            <a:r>
              <a:rPr lang="en-US" b="1" dirty="0" smtClean="0"/>
              <a:t>Directive </a:t>
            </a:r>
            <a:endParaRPr lang="en-US" b="1" dirty="0" smtClean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295400"/>
            <a:ext cx="8839200" cy="5562600"/>
          </a:xfrm>
        </p:spPr>
        <p:txBody>
          <a:bodyPr rtlCol="0">
            <a:normAutofit fontScale="85000" lnSpcReduction="20000"/>
          </a:bodyPr>
          <a:lstStyle/>
          <a:p>
            <a:pPr marL="0" indent="0">
              <a:spcBef>
                <a:spcPts val="0"/>
              </a:spcBef>
              <a:spcAft>
                <a:spcPts val="1200"/>
              </a:spcAft>
              <a:buNone/>
              <a:defRPr/>
            </a:pPr>
            <a:r>
              <a:rPr lang="en-US" sz="3300" dirty="0" smtClean="0"/>
              <a:t>Continue efforts to reformat the Transmission Planning Criteria in Section 4 of the Planning Guide:</a:t>
            </a:r>
          </a:p>
          <a:p>
            <a:pPr marL="458788">
              <a:defRPr/>
            </a:pPr>
            <a:r>
              <a:rPr lang="en-US" sz="2800" dirty="0" smtClean="0"/>
              <a:t>Credible Single Contingency</a:t>
            </a:r>
          </a:p>
          <a:p>
            <a:pPr lvl="1">
              <a:defRPr/>
            </a:pPr>
            <a:r>
              <a:rPr lang="en-US" dirty="0" smtClean="0"/>
              <a:t>Eliminate the use of Credible Single Contingency for Transmission Planning by explicitly stating system conditions, contingencies and performance requirements in the Planning Guide; or</a:t>
            </a:r>
          </a:p>
          <a:p>
            <a:pPr lvl="1">
              <a:defRPr/>
            </a:pPr>
            <a:r>
              <a:rPr lang="en-US" dirty="0" smtClean="0"/>
              <a:t>Modify the definition to accurately state the contingencies.  Consider renaming the defined term from Credible Single Contingency… to Planning Contingencies.</a:t>
            </a:r>
          </a:p>
          <a:p>
            <a:pPr marL="458788">
              <a:spcBef>
                <a:spcPts val="1200"/>
              </a:spcBef>
              <a:defRPr/>
            </a:pPr>
            <a:r>
              <a:rPr lang="en-US" sz="2800" dirty="0" smtClean="0"/>
              <a:t>Structure the criteria such that it is clearly understood and can easily be modified to incorporate ROS-directed OPSTF Issues.</a:t>
            </a:r>
          </a:p>
          <a:p>
            <a:pPr marL="0" indent="0">
              <a:spcBef>
                <a:spcPts val="1800"/>
              </a:spcBef>
              <a:buNone/>
              <a:defRPr/>
            </a:pPr>
            <a:r>
              <a:rPr lang="en-US" sz="3300" dirty="0" smtClean="0"/>
              <a:t>Only substantive changes to reflect current practices should be included.</a:t>
            </a:r>
          </a:p>
          <a:p>
            <a:pPr marL="514350" indent="-514350" fontAlgn="auto">
              <a:spcBef>
                <a:spcPts val="0"/>
              </a:spcBef>
              <a:spcAft>
                <a:spcPts val="2400"/>
              </a:spcAft>
              <a:buNone/>
              <a:defRPr/>
            </a:pPr>
            <a:endParaRPr 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304800"/>
            <a:ext cx="8839200" cy="6553200"/>
          </a:xfrm>
        </p:spPr>
        <p:txBody>
          <a:bodyPr>
            <a:normAutofit/>
          </a:bodyPr>
          <a:lstStyle/>
          <a:p>
            <a:pPr lvl="0" algn="ctr" hangingPunct="0">
              <a:spcBef>
                <a:spcPts val="600"/>
              </a:spcBef>
              <a:spcAft>
                <a:spcPts val="1800"/>
              </a:spcAft>
              <a:buNone/>
            </a:pPr>
            <a:r>
              <a:rPr lang="en-US" b="1" u="sng" dirty="0" smtClean="0"/>
              <a:t>Unopposed Recommendations for Approval</a:t>
            </a:r>
          </a:p>
          <a:p>
            <a:pPr lvl="0" hangingPunct="0">
              <a:spcBef>
                <a:spcPts val="1800"/>
              </a:spcBef>
            </a:pPr>
            <a:r>
              <a:rPr lang="en-US" sz="2800" b="1" dirty="0" smtClean="0"/>
              <a:t>PGRR024, </a:t>
            </a:r>
            <a:r>
              <a:rPr lang="en-US" sz="2800" dirty="0" smtClean="0"/>
              <a:t>Clarify Planning Assumptions and Performance Criteria </a:t>
            </a:r>
            <a:endParaRPr lang="en-US" sz="2800" dirty="0" smtClean="0"/>
          </a:p>
          <a:p>
            <a:pPr marL="627063" lvl="1">
              <a:spcBef>
                <a:spcPts val="1800"/>
              </a:spcBef>
            </a:pPr>
            <a:r>
              <a:rPr lang="en-US" sz="2400" dirty="0" smtClean="0"/>
              <a:t>Clarifies </a:t>
            </a:r>
            <a:r>
              <a:rPr lang="en-US" sz="2400" dirty="0" smtClean="0"/>
              <a:t>assumptions allowed for planning studies and planning performance </a:t>
            </a:r>
            <a:r>
              <a:rPr lang="en-US" sz="2400" dirty="0" smtClean="0"/>
              <a:t>criteria.</a:t>
            </a:r>
          </a:p>
          <a:p>
            <a:pPr marL="627063" lvl="1">
              <a:spcBef>
                <a:spcPts val="1800"/>
              </a:spcBef>
            </a:pPr>
            <a:r>
              <a:rPr lang="en-US" sz="2400" dirty="0" smtClean="0"/>
              <a:t>Better </a:t>
            </a:r>
            <a:r>
              <a:rPr lang="en-US" sz="2400" dirty="0" smtClean="0"/>
              <a:t>reflects current planning practices.</a:t>
            </a:r>
          </a:p>
          <a:p>
            <a:pPr marL="627063" lvl="1">
              <a:spcBef>
                <a:spcPts val="1800"/>
              </a:spcBef>
            </a:pPr>
            <a:r>
              <a:rPr lang="en-US" sz="2400" dirty="0" smtClean="0"/>
              <a:t>Simplifies </a:t>
            </a:r>
            <a:r>
              <a:rPr lang="en-US" sz="2400" dirty="0" smtClean="0"/>
              <a:t>the format to more efficiently incorporate future ERCOT-specific criteria additions. </a:t>
            </a:r>
          </a:p>
          <a:p>
            <a:pPr lvl="0" hangingPunct="0">
              <a:spcBef>
                <a:spcPts val="1800"/>
              </a:spcBef>
            </a:pPr>
            <a:endParaRPr lang="en-US" sz="2800" dirty="0" smtClean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887</TotalTime>
  <Words>165</Words>
  <Application>Microsoft Office PowerPoint</Application>
  <PresentationFormat>On-screen Show (4:3)</PresentationFormat>
  <Paragraphs>27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Reliability and Operations Subcommittee Report</vt:lpstr>
      <vt:lpstr>Credible Single Contingency for Transmission Planning</vt:lpstr>
      <vt:lpstr>Credible Single Contingency for Transmission Planning</vt:lpstr>
      <vt:lpstr>Transmission Facilities</vt:lpstr>
      <vt:lpstr>PLWG Directive </vt:lpstr>
      <vt:lpstr>Slide 6</vt:lpstr>
    </vt:vector>
  </TitlesOfParts>
  <Company>CPS Energy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Reliability and Operations Subcommittee Report</dc:title>
  <dc:creator>bawilliams</dc:creator>
  <cp:lastModifiedBy>bawilliams</cp:lastModifiedBy>
  <cp:revision>91</cp:revision>
  <dcterms:created xsi:type="dcterms:W3CDTF">2012-01-23T16:48:56Z</dcterms:created>
  <dcterms:modified xsi:type="dcterms:W3CDTF">2012-12-31T14:33:27Z</dcterms:modified>
</cp:coreProperties>
</file>