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372" r:id="rId2"/>
    <p:sldId id="302" r:id="rId3"/>
    <p:sldId id="382" r:id="rId4"/>
    <p:sldId id="428" r:id="rId5"/>
    <p:sldId id="429" r:id="rId6"/>
    <p:sldId id="420" r:id="rId7"/>
    <p:sldId id="406" r:id="rId8"/>
    <p:sldId id="395" r:id="rId9"/>
    <p:sldId id="396" r:id="rId10"/>
    <p:sldId id="397" r:id="rId11"/>
    <p:sldId id="398" r:id="rId12"/>
    <p:sldId id="399" r:id="rId13"/>
    <p:sldId id="430" r:id="rId14"/>
    <p:sldId id="431" r:id="rId15"/>
    <p:sldId id="432" r:id="rId16"/>
    <p:sldId id="433" r:id="rId17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7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  <a:ea typeface="+mj-ea"/>
                <a:cs typeface="+mj-cs"/>
              </a:rPr>
              <a:t>Business Integration Update to PRS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December 13, </a:t>
            </a:r>
            <a:r>
              <a:rPr lang="en-US" sz="2000" kern="0" dirty="0">
                <a:latin typeface="+mn-lt"/>
              </a:rPr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12/7/2012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79980"/>
            <a:ext cx="8877282" cy="5568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12/7/2012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875481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12/7/2012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863565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12/7/2012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85800"/>
            <a:ext cx="8856097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12/7/2012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85800"/>
            <a:ext cx="8753899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12/7/2012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83238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12/7/2012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33" y="663046"/>
            <a:ext cx="8892324" cy="5585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0010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3-6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Upcoming 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2012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Spending Update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7-16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672138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Upcoming Project Implementations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181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Due to ERCOT systems outage and subsequent restoration activities, the R6 release was postponed.  ERCOT is assessing a new release date and will communicate the revised date as soon as it is available.  </a:t>
            </a:r>
          </a:p>
          <a:p>
            <a:pPr eaLnBrk="1" hangingPunct="1"/>
            <a:endParaRPr lang="en-US" sz="1600" dirty="0"/>
          </a:p>
          <a:p>
            <a:pPr eaLnBrk="1" hangingPunct="1"/>
            <a:r>
              <a:rPr lang="en-US" sz="1600" dirty="0" smtClean="0"/>
              <a:t>Release 6 Go-Lives	</a:t>
            </a:r>
            <a:r>
              <a:rPr lang="en-US" sz="1600" dirty="0"/>
              <a:t>	</a:t>
            </a:r>
            <a:r>
              <a:rPr lang="en-US" sz="1600" i="1" dirty="0" smtClean="0"/>
              <a:t>(Date now TBD)</a:t>
            </a:r>
            <a:endParaRPr lang="en-US" sz="1600" i="1" dirty="0"/>
          </a:p>
          <a:p>
            <a:pPr lvl="1" eaLnBrk="1" hangingPunct="1"/>
            <a:r>
              <a:rPr lang="en-US" sz="1400" dirty="0"/>
              <a:t>NPRR260 – MIS Secure Access</a:t>
            </a:r>
          </a:p>
          <a:p>
            <a:pPr lvl="1" eaLnBrk="1" hangingPunct="1"/>
            <a:r>
              <a:rPr lang="en-US" sz="1400" dirty="0" smtClean="0"/>
              <a:t>NPRR322 </a:t>
            </a:r>
            <a:r>
              <a:rPr lang="en-US" sz="1400" dirty="0"/>
              <a:t>– Real-Time PTP Option Modeling</a:t>
            </a:r>
          </a:p>
          <a:p>
            <a:pPr lvl="1" eaLnBrk="1" hangingPunct="1"/>
            <a:r>
              <a:rPr lang="en-US" sz="1400" dirty="0"/>
              <a:t>NPRR377 – Alternate Inputs to Base Point Deviation Charge</a:t>
            </a:r>
          </a:p>
          <a:p>
            <a:pPr lvl="1" eaLnBrk="1" hangingPunct="1"/>
            <a:r>
              <a:rPr lang="en-US" sz="1400" dirty="0"/>
              <a:t>NPRR397 – Balance of the Day Ancillary Service Market</a:t>
            </a:r>
          </a:p>
          <a:p>
            <a:pPr lvl="1" eaLnBrk="1" hangingPunct="1"/>
            <a:r>
              <a:rPr lang="en-US" sz="1400" dirty="0"/>
              <a:t>NPRR407 – Credit Monitoring Posting Requirements (MMS/CDR portion)</a:t>
            </a:r>
          </a:p>
          <a:p>
            <a:pPr lvl="1" eaLnBrk="1" hangingPunct="1"/>
            <a:r>
              <a:rPr lang="en-US" sz="1400" dirty="0"/>
              <a:t>NPRR464 – SASM Procurement Reporting</a:t>
            </a:r>
          </a:p>
          <a:p>
            <a:pPr lvl="1" eaLnBrk="1" hangingPunct="1"/>
            <a:r>
              <a:rPr lang="en-US" sz="1400" dirty="0"/>
              <a:t>NPRR469 – Modifications to CCTs</a:t>
            </a:r>
          </a:p>
          <a:p>
            <a:pPr lvl="1" eaLnBrk="1" hangingPunct="1"/>
            <a:r>
              <a:rPr lang="en-US" sz="1400" dirty="0"/>
              <a:t>SCR768 – Automatic Non-Spin Redeployment and Deployment Based on Resource Availability</a:t>
            </a:r>
          </a:p>
          <a:p>
            <a:pPr lvl="1" eaLnBrk="1" hangingPunct="1"/>
            <a:r>
              <a:rPr lang="en-US" sz="1400" dirty="0"/>
              <a:t>Security and Reliability Compliance Business Enterprise Tracking and Support Software</a:t>
            </a:r>
          </a:p>
          <a:p>
            <a:pPr lvl="1" eaLnBrk="1" hangingPunct="1"/>
            <a:r>
              <a:rPr lang="en-US" sz="1400" dirty="0" smtClean="0"/>
              <a:t>Cyber </a:t>
            </a:r>
            <a:r>
              <a:rPr lang="en-US" sz="1400" dirty="0"/>
              <a:t>Security Project #1</a:t>
            </a:r>
          </a:p>
          <a:p>
            <a:pPr lvl="1" eaLnBrk="1" hangingPunct="1"/>
            <a:r>
              <a:rPr lang="en-US" sz="1400" dirty="0" err="1"/>
              <a:t>Macomber</a:t>
            </a:r>
            <a:r>
              <a:rPr lang="en-US" sz="1400" dirty="0"/>
              <a:t> Map NERC/SA Compliance </a:t>
            </a:r>
            <a:r>
              <a:rPr lang="en-US" sz="1400" dirty="0" smtClean="0"/>
              <a:t>Enhancements</a:t>
            </a:r>
          </a:p>
          <a:p>
            <a:pPr lvl="1" eaLnBrk="1" hangingPunct="1"/>
            <a:r>
              <a:rPr lang="en-US" sz="1400" dirty="0" smtClean="0"/>
              <a:t>MAI Conversion to </a:t>
            </a:r>
            <a:r>
              <a:rPr lang="en-US" sz="1400" dirty="0" err="1" smtClean="0"/>
              <a:t>iGrid</a:t>
            </a:r>
            <a:endParaRPr lang="en-US" sz="1400" dirty="0"/>
          </a:p>
          <a:p>
            <a:pPr marL="0" indent="0" eaLnBrk="1" hangingPunct="1">
              <a:buNone/>
            </a:pPr>
            <a:endParaRPr lang="en-US" sz="1200" dirty="0" smtClean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62484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2012 Release Targets – Board-Approved NPRRs/SCRs/xGRRs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541656077"/>
              </p:ext>
            </p:extLst>
          </p:nvPr>
        </p:nvGraphicFramePr>
        <p:xfrm>
          <a:off x="110064" y="762000"/>
          <a:ext cx="8957735" cy="4851199"/>
        </p:xfrm>
        <a:graphic>
          <a:graphicData uri="http://schemas.openxmlformats.org/drawingml/2006/table">
            <a:tbl>
              <a:tblPr/>
              <a:tblGrid>
                <a:gridCol w="1168107"/>
                <a:gridCol w="1148548"/>
                <a:gridCol w="1081106"/>
                <a:gridCol w="1152584"/>
                <a:gridCol w="1164072"/>
                <a:gridCol w="1033519"/>
                <a:gridCol w="1143000"/>
                <a:gridCol w="106679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(e)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RMGRR100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41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6148" name="TextBox 6"/>
          <p:cNvSpPr txBox="1">
            <a:spLocks noChangeArrowheads="1"/>
          </p:cNvSpPr>
          <p:nvPr/>
        </p:nvSpPr>
        <p:spPr bwMode="auto">
          <a:xfrm>
            <a:off x="244475" y="5715000"/>
            <a:ext cx="2346325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 dirty="0"/>
              <a:t>Bold indicates inclusion in the original Board-approved 2012 PPL</a:t>
            </a:r>
          </a:p>
        </p:txBody>
      </p:sp>
      <p:sp>
        <p:nvSpPr>
          <p:cNvPr id="6149" name="TextBox 8"/>
          <p:cNvSpPr txBox="1">
            <a:spLocks noChangeArrowheads="1"/>
          </p:cNvSpPr>
          <p:nvPr/>
        </p:nvSpPr>
        <p:spPr bwMode="auto">
          <a:xfrm>
            <a:off x="2773363" y="5716588"/>
            <a:ext cx="2381250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(a), (b), etc. indicates multiple release phases</a:t>
            </a:r>
          </a:p>
        </p:txBody>
      </p:sp>
      <p:sp>
        <p:nvSpPr>
          <p:cNvPr id="6150" name="TextBox 9"/>
          <p:cNvSpPr txBox="1">
            <a:spLocks noChangeArrowheads="1"/>
          </p:cNvSpPr>
          <p:nvPr/>
        </p:nvSpPr>
        <p:spPr bwMode="auto">
          <a:xfrm>
            <a:off x="2419350" y="6254750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6151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6152" name="TextBox 14"/>
          <p:cNvSpPr txBox="1">
            <a:spLocks noChangeArrowheads="1"/>
          </p:cNvSpPr>
          <p:nvPr/>
        </p:nvSpPr>
        <p:spPr bwMode="auto">
          <a:xfrm>
            <a:off x="6866283" y="3532188"/>
            <a:ext cx="1124712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November</a:t>
            </a:r>
          </a:p>
        </p:txBody>
      </p:sp>
      <p:sp>
        <p:nvSpPr>
          <p:cNvPr id="6153" name="TextBox 17"/>
          <p:cNvSpPr txBox="1">
            <a:spLocks noChangeArrowheads="1"/>
          </p:cNvSpPr>
          <p:nvPr/>
        </p:nvSpPr>
        <p:spPr bwMode="auto">
          <a:xfrm>
            <a:off x="4656138" y="3532188"/>
            <a:ext cx="1168400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Mid-Sept</a:t>
            </a:r>
          </a:p>
        </p:txBody>
      </p:sp>
      <p:sp>
        <p:nvSpPr>
          <p:cNvPr id="6154" name="TextBox 18"/>
          <p:cNvSpPr txBox="1">
            <a:spLocks noChangeArrowheads="1"/>
          </p:cNvSpPr>
          <p:nvPr/>
        </p:nvSpPr>
        <p:spPr bwMode="auto">
          <a:xfrm>
            <a:off x="3505200" y="3532188"/>
            <a:ext cx="1152525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Early June</a:t>
            </a:r>
          </a:p>
        </p:txBody>
      </p:sp>
      <p:sp>
        <p:nvSpPr>
          <p:cNvPr id="6155" name="TextBox 19"/>
          <p:cNvSpPr txBox="1">
            <a:spLocks noChangeArrowheads="1"/>
          </p:cNvSpPr>
          <p:nvPr/>
        </p:nvSpPr>
        <p:spPr bwMode="auto">
          <a:xfrm>
            <a:off x="1279525" y="3532188"/>
            <a:ext cx="1143000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6156" name="TextBox 20"/>
          <p:cNvSpPr txBox="1">
            <a:spLocks noChangeArrowheads="1"/>
          </p:cNvSpPr>
          <p:nvPr/>
        </p:nvSpPr>
        <p:spPr bwMode="auto">
          <a:xfrm>
            <a:off x="5824538" y="3532188"/>
            <a:ext cx="1033272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Early Oct</a:t>
            </a:r>
          </a:p>
        </p:txBody>
      </p:sp>
      <p:sp>
        <p:nvSpPr>
          <p:cNvPr id="6157" name="TextBox 16"/>
          <p:cNvSpPr txBox="1">
            <a:spLocks noChangeArrowheads="1"/>
          </p:cNvSpPr>
          <p:nvPr/>
        </p:nvSpPr>
        <p:spPr bwMode="auto">
          <a:xfrm>
            <a:off x="2419350" y="3532188"/>
            <a:ext cx="1087438" cy="227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6158" name="TextBox 15"/>
          <p:cNvSpPr txBox="1">
            <a:spLocks noChangeArrowheads="1"/>
          </p:cNvSpPr>
          <p:nvPr/>
        </p:nvSpPr>
        <p:spPr bwMode="auto">
          <a:xfrm>
            <a:off x="8001000" y="3265488"/>
            <a:ext cx="1050925" cy="265112"/>
          </a:xfrm>
          <a:prstGeom prst="rect">
            <a:avLst/>
          </a:prstGeom>
          <a:solidFill>
            <a:srgbClr val="F3F9A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/>
              <a:t>Deleted</a:t>
            </a:r>
          </a:p>
        </p:txBody>
      </p:sp>
      <p:sp>
        <p:nvSpPr>
          <p:cNvPr id="6159" name="TextBox 21"/>
          <p:cNvSpPr txBox="1">
            <a:spLocks noChangeArrowheads="1"/>
          </p:cNvSpPr>
          <p:nvPr/>
        </p:nvSpPr>
        <p:spPr bwMode="auto">
          <a:xfrm>
            <a:off x="5334000" y="5692016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Red Text:  New additions and target release changes</a:t>
            </a:r>
          </a:p>
        </p:txBody>
      </p:sp>
      <p:sp>
        <p:nvSpPr>
          <p:cNvPr id="6160" name="TextBox 22"/>
          <p:cNvSpPr txBox="1">
            <a:spLocks noChangeArrowheads="1"/>
          </p:cNvSpPr>
          <p:nvPr/>
        </p:nvSpPr>
        <p:spPr bwMode="auto">
          <a:xfrm>
            <a:off x="5334000" y="5953608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Strike-Through Text:  Previous target release changes</a:t>
            </a:r>
          </a:p>
        </p:txBody>
      </p:sp>
    </p:spTree>
    <p:extLst>
      <p:ext uri="{BB962C8B-B14F-4D97-AF65-F5344CB8AC3E}">
        <p14:creationId xmlns:p14="http://schemas.microsoft.com/office/powerpoint/2010/main" val="297008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2013 Release Targets – Board-Approved NPRRs/SCRs/xGRRs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702181374"/>
              </p:ext>
            </p:extLst>
          </p:nvPr>
        </p:nvGraphicFramePr>
        <p:xfrm>
          <a:off x="76200" y="762000"/>
          <a:ext cx="8915399" cy="4144371"/>
        </p:xfrm>
        <a:graphic>
          <a:graphicData uri="http://schemas.openxmlformats.org/drawingml/2006/table">
            <a:tbl>
              <a:tblPr/>
              <a:tblGrid>
                <a:gridCol w="1066800"/>
                <a:gridCol w="1066800"/>
                <a:gridCol w="1185964"/>
                <a:gridCol w="1043291"/>
                <a:gridCol w="1232981"/>
                <a:gridCol w="1043291"/>
                <a:gridCol w="1138136"/>
                <a:gridCol w="1138136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NPRR463</a:t>
                      </a: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NOGRR093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NPRR467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23063" y="3464452"/>
            <a:ext cx="1125537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09800" y="3464452"/>
            <a:ext cx="11938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445000" y="3464452"/>
            <a:ext cx="1227138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403600" y="3464452"/>
            <a:ext cx="10414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43000" y="3464452"/>
            <a:ext cx="1066800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72138" y="3464452"/>
            <a:ext cx="1050925" cy="227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898525" y="5562600"/>
            <a:ext cx="739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0" name="TextBox 19"/>
          <p:cNvSpPr txBox="1">
            <a:spLocks noChangeArrowheads="1"/>
          </p:cNvSpPr>
          <p:nvPr/>
        </p:nvSpPr>
        <p:spPr bwMode="auto">
          <a:xfrm>
            <a:off x="7848600" y="2887132"/>
            <a:ext cx="1125538" cy="584200"/>
          </a:xfrm>
          <a:prstGeom prst="rect">
            <a:avLst/>
          </a:prstGeom>
          <a:solidFill>
            <a:srgbClr val="F3F9A5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1000" dirty="0"/>
          </a:p>
          <a:p>
            <a:pPr eaLnBrk="1" hangingPunct="1"/>
            <a:r>
              <a:rPr lang="en-US" sz="1400" dirty="0"/>
              <a:t>2014 TBD</a:t>
            </a:r>
          </a:p>
          <a:p>
            <a:pPr eaLnBrk="1" hangingPunct="1"/>
            <a:endParaRPr lang="en-US" sz="1000" dirty="0"/>
          </a:p>
        </p:txBody>
      </p:sp>
      <p:sp>
        <p:nvSpPr>
          <p:cNvPr id="7181" name="TextBox 20"/>
          <p:cNvSpPr txBox="1">
            <a:spLocks noChangeArrowheads="1"/>
          </p:cNvSpPr>
          <p:nvPr/>
        </p:nvSpPr>
        <p:spPr bwMode="auto">
          <a:xfrm>
            <a:off x="238125" y="4981238"/>
            <a:ext cx="2346325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 dirty="0"/>
              <a:t>Bold indicates inclusion in the original Board-approved 2012 PPL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2767013" y="4981238"/>
            <a:ext cx="2381250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(a), (b), etc. indicates multiple release phases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2584450" y="5929313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5327650" y="4955545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Red Text:  New 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5327650" y="5217137"/>
            <a:ext cx="3581400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/>
              <a:t>Strike-Through Text:  Previous target release changes</a:t>
            </a:r>
          </a:p>
        </p:txBody>
      </p:sp>
    </p:spTree>
    <p:extLst>
      <p:ext uri="{BB962C8B-B14F-4D97-AF65-F5344CB8AC3E}">
        <p14:creationId xmlns:p14="http://schemas.microsoft.com/office/powerpoint/2010/main" val="111746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Project Spending Update</a:t>
            </a:r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97812271"/>
              </p:ext>
            </p:extLst>
          </p:nvPr>
        </p:nvGraphicFramePr>
        <p:xfrm>
          <a:off x="185738" y="842963"/>
          <a:ext cx="8729662" cy="3660777"/>
        </p:xfrm>
        <a:graphic>
          <a:graphicData uri="http://schemas.openxmlformats.org/drawingml/2006/table">
            <a:tbl>
              <a:tblPr/>
              <a:tblGrid>
                <a:gridCol w="2176462"/>
                <a:gridCol w="1600200"/>
                <a:gridCol w="1676400"/>
                <a:gridCol w="1676400"/>
                <a:gridCol w="1600200"/>
              </a:tblGrid>
              <a:tr h="1286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Project Categories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(effective 1/1/2012)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YTD Actual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11/30/2012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Spending Projection of     In-Flight Projects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11/30/2012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2012 Demand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(as of 10/31/2012)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5,502,231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5,800,000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5,952,739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1,038,475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1,100,000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1,071,169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2,660,217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2,700,000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2,741,620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5,941,874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6,600,000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6,618,368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9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marT="45728" marB="4572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15,142,797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16,200,000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16,383,896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8239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240" name="TextBox 4"/>
          <p:cNvSpPr txBox="1">
            <a:spLocks noChangeArrowheads="1"/>
          </p:cNvSpPr>
          <p:nvPr/>
        </p:nvSpPr>
        <p:spPr bwMode="auto">
          <a:xfrm>
            <a:off x="228600" y="4876800"/>
            <a:ext cx="86868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Definitions:</a:t>
            </a:r>
          </a:p>
        </p:txBody>
      </p:sp>
      <p:sp>
        <p:nvSpPr>
          <p:cNvPr id="8241" name="TextBox 5"/>
          <p:cNvSpPr txBox="1">
            <a:spLocks noChangeArrowheads="1"/>
          </p:cNvSpPr>
          <p:nvPr/>
        </p:nvSpPr>
        <p:spPr bwMode="auto">
          <a:xfrm>
            <a:off x="533400" y="5106988"/>
            <a:ext cx="8382000" cy="227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Portfolio Budget</a:t>
            </a:r>
            <a:r>
              <a:rPr lang="en-US" sz="1100" b="0"/>
              <a:t>: 2012 project budget approved as a part of the 2012 ERCOT budget </a:t>
            </a:r>
          </a:p>
        </p:txBody>
      </p:sp>
      <p:sp>
        <p:nvSpPr>
          <p:cNvPr id="8242" name="TextBox 6"/>
          <p:cNvSpPr txBox="1">
            <a:spLocks noChangeArrowheads="1"/>
          </p:cNvSpPr>
          <p:nvPr/>
        </p:nvSpPr>
        <p:spPr bwMode="auto">
          <a:xfrm>
            <a:off x="533400" y="55626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2012 Spending Projection of In-Flight Projects</a:t>
            </a:r>
            <a:r>
              <a:rPr lang="en-US" sz="1100" b="0"/>
              <a:t>: Projected total 2012 spend for all projects that are </a:t>
            </a:r>
            <a:r>
              <a:rPr lang="en-US" sz="1100" b="0" u="sng"/>
              <a:t>in-flight</a:t>
            </a:r>
            <a:r>
              <a:rPr lang="en-US" sz="1100" b="0"/>
              <a:t> or are </a:t>
            </a:r>
            <a:r>
              <a:rPr lang="en-US" sz="1100" b="0" u="sng"/>
              <a:t>complete</a:t>
            </a:r>
          </a:p>
        </p:txBody>
      </p:sp>
      <p:sp>
        <p:nvSpPr>
          <p:cNvPr id="8243" name="TextBox 8"/>
          <p:cNvSpPr txBox="1">
            <a:spLocks noChangeArrowheads="1"/>
          </p:cNvSpPr>
          <p:nvPr/>
        </p:nvSpPr>
        <p:spPr bwMode="auto">
          <a:xfrm>
            <a:off x="533400" y="57912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Current 2012 Demand</a:t>
            </a:r>
            <a:r>
              <a:rPr lang="en-US" sz="1100" b="0"/>
              <a:t>: Total cost of all 2012 candidate projects (</a:t>
            </a:r>
            <a:r>
              <a:rPr lang="en-US" sz="1100" b="0" u="sng"/>
              <a:t>completed</a:t>
            </a:r>
            <a:r>
              <a:rPr lang="en-US" sz="1100" b="0"/>
              <a:t>, </a:t>
            </a:r>
            <a:r>
              <a:rPr lang="en-US" sz="1100" b="0" u="sng"/>
              <a:t>in-flight</a:t>
            </a:r>
            <a:r>
              <a:rPr lang="en-US" sz="1100" b="0"/>
              <a:t>, and </a:t>
            </a:r>
            <a:r>
              <a:rPr lang="en-US" sz="1100" b="0" u="sng"/>
              <a:t>not started</a:t>
            </a:r>
            <a:r>
              <a:rPr lang="en-US" sz="1100" b="0"/>
              <a:t>)</a:t>
            </a:r>
          </a:p>
        </p:txBody>
      </p:sp>
      <p:sp>
        <p:nvSpPr>
          <p:cNvPr id="8244" name="TextBox 9"/>
          <p:cNvSpPr txBox="1">
            <a:spLocks noChangeArrowheads="1"/>
          </p:cNvSpPr>
          <p:nvPr/>
        </p:nvSpPr>
        <p:spPr bwMode="auto">
          <a:xfrm>
            <a:off x="533400" y="5334000"/>
            <a:ext cx="8382000" cy="227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100"/>
              <a:t>2012 YTD Actual</a:t>
            </a:r>
            <a:r>
              <a:rPr lang="en-US" sz="1100" b="0"/>
              <a:t>: Actual year to date charges recorded in the financial system at the end of the previous month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12/7/2012 </a:t>
            </a:r>
            <a:r>
              <a:rPr lang="en-US" dirty="0" smtClean="0"/>
              <a:t>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12/7/2012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66" y="685800"/>
            <a:ext cx="8863565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2292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12/7/2012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685800"/>
            <a:ext cx="8851681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43732</TotalTime>
  <Words>642</Words>
  <Application>Microsoft Office PowerPoint</Application>
  <PresentationFormat>On-screen Show (4:3)</PresentationFormat>
  <Paragraphs>267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Custom Design</vt:lpstr>
      <vt:lpstr>PowerPoint Presentation</vt:lpstr>
      <vt:lpstr>Business Integration Update – Agenda</vt:lpstr>
      <vt:lpstr>Upcoming Project Implementations</vt:lpstr>
      <vt:lpstr>2012 Release Targets – Board-Approved NPRRs/SCRs/xGRRs</vt:lpstr>
      <vt:lpstr>2013 Release Targets – Board-Approved NPRRs/SCRs/xGRRs</vt:lpstr>
      <vt:lpstr>Project Spending Update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1214</cp:revision>
  <cp:lastPrinted>2012-12-12T19:32:23Z</cp:lastPrinted>
  <dcterms:created xsi:type="dcterms:W3CDTF">2005-04-21T14:28:35Z</dcterms:created>
  <dcterms:modified xsi:type="dcterms:W3CDTF">2012-12-12T19:57:56Z</dcterms:modified>
</cp:coreProperties>
</file>