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72" r:id="rId2"/>
    <p:sldId id="431" r:id="rId3"/>
    <p:sldId id="430" r:id="rId4"/>
    <p:sldId id="432" r:id="rId5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96" d="100"/>
          <a:sy n="96" d="100"/>
        </p:scale>
        <p:origin x="-1236" y="-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  <a:ea typeface="+mj-ea"/>
                <a:cs typeface="+mj-cs"/>
              </a:rPr>
              <a:t>Periodic Revision Request Implementation Review – Q4 2012</a:t>
            </a:r>
            <a:endParaRPr lang="en-US" sz="2800" b="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December 13, </a:t>
            </a:r>
            <a:r>
              <a:rPr lang="en-US" sz="2000" kern="0" dirty="0"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PPL Prioritization Discussion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1295400"/>
            <a:ext cx="86868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On a </a:t>
            </a:r>
            <a:r>
              <a:rPr lang="en-US" sz="1800" dirty="0" smtClean="0"/>
              <a:t>periodic basis</a:t>
            </a:r>
            <a:r>
              <a:rPr lang="en-US" sz="1800" dirty="0" smtClean="0"/>
              <a:t>, PRS conducts a review of upcoming revision request project efforts in order to get stakeholder input on the priority of items in the project queue</a:t>
            </a:r>
            <a:endParaRPr lang="en-US" sz="1800" dirty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Today’s discussion will center on the timing of </a:t>
            </a:r>
            <a:r>
              <a:rPr lang="en-US" sz="1800" dirty="0" smtClean="0"/>
              <a:t>14 </a:t>
            </a:r>
            <a:r>
              <a:rPr lang="en-US" sz="1800" dirty="0" smtClean="0"/>
              <a:t>upcoming efforts</a:t>
            </a:r>
          </a:p>
          <a:p>
            <a:pPr lvl="1" eaLnBrk="1" hangingPunct="1">
              <a:defRPr/>
            </a:pPr>
            <a:r>
              <a:rPr lang="en-US" sz="1600" dirty="0" smtClean="0"/>
              <a:t>14 </a:t>
            </a:r>
            <a:r>
              <a:rPr lang="en-US" sz="1600" dirty="0" smtClean="0"/>
              <a:t>NPRRs, SCRs and NOGRRs that are Board-approved with PPL projects that have not yet started and are planned to start between </a:t>
            </a:r>
            <a:r>
              <a:rPr lang="en-US" sz="1600" dirty="0" smtClean="0"/>
              <a:t>1/2013 </a:t>
            </a:r>
            <a:r>
              <a:rPr lang="en-US" sz="1600" dirty="0" smtClean="0"/>
              <a:t>and </a:t>
            </a:r>
            <a:r>
              <a:rPr lang="en-US" sz="1600" dirty="0" smtClean="0"/>
              <a:t>4/2013</a:t>
            </a:r>
            <a:endParaRPr lang="en-US" sz="1600" dirty="0" smtClean="0"/>
          </a:p>
          <a:p>
            <a:pPr marL="0" indent="0" eaLnBrk="1" hangingPunct="1">
              <a:buFontTx/>
              <a:buNone/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324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Revision Request Funding Reconciliation</a:t>
            </a:r>
          </a:p>
        </p:txBody>
      </p:sp>
      <p:sp>
        <p:nvSpPr>
          <p:cNvPr id="9219" name="Content Placeholder 16"/>
          <p:cNvSpPr>
            <a:spLocks noGrp="1"/>
          </p:cNvSpPr>
          <p:nvPr>
            <p:ph idx="1"/>
          </p:nvPr>
        </p:nvSpPr>
        <p:spPr>
          <a:xfrm>
            <a:off x="304800" y="762000"/>
            <a:ext cx="8610600" cy="54864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2013 Target Funding for Revision Requests 	=  $3.0M</a:t>
            </a:r>
          </a:p>
          <a:p>
            <a:pPr eaLnBrk="1" hangingPunct="1">
              <a:tabLst>
                <a:tab pos="6862763" algn="l"/>
              </a:tabLst>
            </a:pPr>
            <a:endParaRPr lang="en-US" sz="10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/>
              <a:t>Board Approved – </a:t>
            </a:r>
            <a:r>
              <a:rPr lang="en-US" sz="1800" dirty="0" smtClean="0"/>
              <a:t>In Flight   </a:t>
            </a:r>
            <a:r>
              <a:rPr lang="en-US" sz="1800" dirty="0" smtClean="0"/>
              <a:t>(10)</a:t>
            </a:r>
            <a:r>
              <a:rPr lang="en-US" sz="1800" dirty="0"/>
              <a:t>	= </a:t>
            </a:r>
            <a:r>
              <a:rPr lang="en-US" sz="1800" dirty="0" smtClean="0"/>
              <a:t>($1.3M</a:t>
            </a:r>
            <a:r>
              <a:rPr lang="en-US" sz="1800" dirty="0"/>
              <a:t>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/>
              <a:t>NPRRs: 	</a:t>
            </a:r>
            <a:r>
              <a:rPr lang="en-US" sz="1600" dirty="0" smtClean="0"/>
              <a:t>260, </a:t>
            </a:r>
            <a:r>
              <a:rPr lang="en-US" sz="1600" dirty="0" smtClean="0"/>
              <a:t>272, 313</a:t>
            </a:r>
            <a:r>
              <a:rPr lang="en-US" sz="1600" dirty="0" smtClean="0"/>
              <a:t>, </a:t>
            </a:r>
            <a:r>
              <a:rPr lang="en-US" sz="1600" dirty="0"/>
              <a:t>327, </a:t>
            </a:r>
            <a:r>
              <a:rPr lang="en-US" sz="1600" dirty="0" smtClean="0"/>
              <a:t>393, 416, 456, 463</a:t>
            </a:r>
            <a:endParaRPr lang="en-US" sz="1600" dirty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</a:t>
            </a:r>
            <a:r>
              <a:rPr lang="en-US" sz="1600" dirty="0"/>
              <a:t>: 	</a:t>
            </a:r>
            <a:r>
              <a:rPr lang="en-US" sz="1600" dirty="0" smtClean="0"/>
              <a:t>760, 770</a:t>
            </a:r>
            <a:endParaRPr lang="en-US" sz="1600" dirty="0"/>
          </a:p>
          <a:p>
            <a:pPr eaLnBrk="1" hangingPunct="1">
              <a:tabLst>
                <a:tab pos="6862763" algn="l"/>
              </a:tabLst>
            </a:pPr>
            <a:endParaRPr lang="en-US" sz="9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Board Approved – Not Yet Started   (</a:t>
            </a:r>
            <a:r>
              <a:rPr lang="en-US" sz="1800" dirty="0" smtClean="0"/>
              <a:t>19)</a:t>
            </a:r>
            <a:r>
              <a:rPr lang="en-US" sz="1800" dirty="0" smtClean="0"/>
              <a:t>	= ($</a:t>
            </a:r>
            <a:r>
              <a:rPr lang="en-US" sz="1800" dirty="0" smtClean="0"/>
              <a:t>1.9M</a:t>
            </a:r>
            <a:r>
              <a:rPr lang="en-US" sz="1800" dirty="0" smtClean="0"/>
              <a:t>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</a:t>
            </a:r>
            <a:r>
              <a:rPr lang="en-US" sz="1600" dirty="0" smtClean="0"/>
              <a:t>153, 207</a:t>
            </a:r>
            <a:r>
              <a:rPr lang="en-US" sz="1600" dirty="0" smtClean="0"/>
              <a:t>, 240, 256</a:t>
            </a:r>
            <a:r>
              <a:rPr lang="en-US" sz="1600" dirty="0" smtClean="0"/>
              <a:t>, 385, 407, </a:t>
            </a:r>
            <a:r>
              <a:rPr lang="en-US" sz="1600" dirty="0" smtClean="0"/>
              <a:t>419, </a:t>
            </a:r>
            <a:r>
              <a:rPr lang="en-US" sz="1600" dirty="0" smtClean="0"/>
              <a:t>425, 439, 457, 461, 467, 476, 479, 481</a:t>
            </a:r>
            <a:endParaRPr lang="en-US" sz="1600" dirty="0" smtClean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</a:t>
            </a:r>
            <a:r>
              <a:rPr lang="en-US" sz="1600" dirty="0" smtClean="0"/>
              <a:t>084, 093</a:t>
            </a:r>
            <a:endParaRPr lang="en-US" sz="1600" dirty="0" smtClean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769</a:t>
            </a:r>
            <a:r>
              <a:rPr lang="en-US" sz="1600" dirty="0" smtClean="0"/>
              <a:t>, </a:t>
            </a:r>
            <a:r>
              <a:rPr lang="en-US" sz="1600" dirty="0" smtClean="0"/>
              <a:t>771</a:t>
            </a:r>
          </a:p>
          <a:p>
            <a:pPr lvl="1" eaLnBrk="1" hangingPunct="1">
              <a:tabLst>
                <a:tab pos="6862763" algn="l"/>
              </a:tabLst>
            </a:pPr>
            <a:endParaRPr lang="en-US" sz="9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In Stakeholder Process   (</a:t>
            </a:r>
            <a:r>
              <a:rPr lang="en-US" sz="1800" dirty="0" smtClean="0"/>
              <a:t>10)</a:t>
            </a:r>
            <a:r>
              <a:rPr lang="en-US" sz="1800" dirty="0" smtClean="0"/>
              <a:t>	= </a:t>
            </a:r>
            <a:r>
              <a:rPr lang="en-US" sz="1800" dirty="0" smtClean="0"/>
              <a:t>($1.6M</a:t>
            </a:r>
            <a:r>
              <a:rPr lang="en-US" sz="1800" dirty="0" smtClean="0"/>
              <a:t>)</a:t>
            </a:r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NPRRs: 	</a:t>
            </a:r>
            <a:r>
              <a:rPr lang="en-US" sz="1600" dirty="0" smtClean="0"/>
              <a:t>210</a:t>
            </a:r>
            <a:r>
              <a:rPr lang="en-US" sz="1600" dirty="0" smtClean="0"/>
              <a:t>, 340</a:t>
            </a:r>
            <a:r>
              <a:rPr lang="en-US" sz="1600" dirty="0" smtClean="0"/>
              <a:t>, 484, 487, 492, 493, 494, 495</a:t>
            </a:r>
            <a:endParaRPr lang="en-US" sz="1600" dirty="0" smtClean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NOGRRs: 	</a:t>
            </a:r>
            <a:r>
              <a:rPr lang="en-US" sz="1600" dirty="0" smtClean="0"/>
              <a:t>101</a:t>
            </a:r>
            <a:endParaRPr lang="en-US" sz="1600" dirty="0" smtClean="0"/>
          </a:p>
          <a:p>
            <a:pPr lvl="1" eaLnBrk="1" hangingPunct="1">
              <a:tabLst>
                <a:tab pos="1716088" algn="l"/>
                <a:tab pos="6862763" algn="l"/>
              </a:tabLst>
            </a:pPr>
            <a:r>
              <a:rPr lang="en-US" sz="1600" dirty="0" smtClean="0"/>
              <a:t>SCRs: 	756</a:t>
            </a:r>
          </a:p>
          <a:p>
            <a:pPr eaLnBrk="1" hangingPunct="1">
              <a:tabLst>
                <a:tab pos="6862763" algn="l"/>
              </a:tabLst>
            </a:pPr>
            <a:endParaRPr lang="en-US" sz="900" dirty="0"/>
          </a:p>
          <a:p>
            <a:pPr eaLnBrk="1" hangingPunct="1">
              <a:tabLst>
                <a:tab pos="6862763" algn="l"/>
              </a:tabLst>
            </a:pPr>
            <a:r>
              <a:rPr lang="en-US" sz="1800" dirty="0" smtClean="0"/>
              <a:t>“Remaining” 2013 Revision Request Funding	=  </a:t>
            </a:r>
            <a:r>
              <a:rPr lang="en-US" sz="1800" dirty="0" smtClean="0"/>
              <a:t>($</a:t>
            </a:r>
            <a:r>
              <a:rPr lang="en-US" sz="1800" dirty="0" smtClean="0"/>
              <a:t>1</a:t>
            </a:r>
            <a:r>
              <a:rPr lang="en-US" sz="1800" dirty="0" smtClean="0"/>
              <a:t>.8M)</a:t>
            </a:r>
            <a:endParaRPr lang="en-US" sz="1800" dirty="0" smtClean="0"/>
          </a:p>
          <a:p>
            <a:pPr eaLnBrk="1" hangingPunct="1">
              <a:tabLst>
                <a:tab pos="6862763" algn="l"/>
              </a:tabLst>
            </a:pPr>
            <a:endParaRPr lang="en-US" sz="1000" dirty="0"/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sz="1600" dirty="0" smtClean="0"/>
              <a:t>Summary:  </a:t>
            </a:r>
            <a:r>
              <a:rPr lang="en-US" sz="1600" b="0" dirty="0" smtClean="0"/>
              <a:t>Close oversight of 2013 project initiations will be needed.</a:t>
            </a:r>
          </a:p>
          <a:p>
            <a:pPr marL="0" indent="0" algn="ctr" eaLnBrk="1" hangingPunct="1">
              <a:buNone/>
              <a:tabLst>
                <a:tab pos="6862763" algn="l"/>
              </a:tabLst>
            </a:pPr>
            <a:r>
              <a:rPr lang="en-US" sz="1600" b="0" dirty="0" smtClean="0"/>
              <a:t>ERCOT will strive to work on the most important projects by confirming priorities with PRS.</a:t>
            </a:r>
          </a:p>
          <a:p>
            <a:pPr eaLnBrk="1" hangingPunct="1">
              <a:tabLst>
                <a:tab pos="6862763" algn="l"/>
              </a:tabLst>
            </a:pPr>
            <a:endParaRPr lang="en-US" sz="1800" dirty="0" smtClean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202556" y="5076435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7202556" y="5465902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7202556" y="5516217"/>
            <a:ext cx="10668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7178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/>
              <a:t>Revision </a:t>
            </a:r>
            <a:r>
              <a:rPr lang="en-US" sz="1800" dirty="0" smtClean="0"/>
              <a:t>Requests “Not Started</a:t>
            </a:r>
            <a:r>
              <a:rPr lang="en-US" sz="1800" dirty="0"/>
              <a:t>” – </a:t>
            </a:r>
            <a:r>
              <a:rPr lang="en-US" sz="1800" dirty="0" smtClean="0"/>
              <a:t>Scheduled to Start by 4/2013 </a:t>
            </a:r>
            <a:endParaRPr lang="en-US" sz="18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468792"/>
              </p:ext>
            </p:extLst>
          </p:nvPr>
        </p:nvGraphicFramePr>
        <p:xfrm>
          <a:off x="112644" y="846118"/>
          <a:ext cx="8955156" cy="50300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16368"/>
                <a:gridCol w="1095788"/>
                <a:gridCol w="1143000"/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Revision Request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Start Date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Cost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NPRR256 </a:t>
                      </a:r>
                      <a:r>
                        <a:rPr lang="en-US" sz="1400" dirty="0" smtClean="0"/>
                        <a:t>– Sync</a:t>
                      </a:r>
                      <a:r>
                        <a:rPr lang="en-US" sz="1400" baseline="0" dirty="0" smtClean="0"/>
                        <a:t> PRR787, Add Non-Compliance Lang. to QSE </a:t>
                      </a:r>
                      <a:r>
                        <a:rPr lang="en-US" sz="1400" baseline="0" dirty="0" err="1" smtClean="0"/>
                        <a:t>Perf</a:t>
                      </a:r>
                      <a:r>
                        <a:rPr lang="en-US" sz="1400" baseline="0" dirty="0" smtClean="0"/>
                        <a:t>. Standards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Jan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NPRR425 </a:t>
                      </a:r>
                      <a:r>
                        <a:rPr lang="en-US" sz="1400" dirty="0" smtClean="0"/>
                        <a:t>– Creation of a WGR Group for GREDP and Base Point Deviation…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Jan </a:t>
                      </a:r>
                      <a:r>
                        <a:rPr lang="en-US" sz="1400" dirty="0" smtClean="0"/>
                        <a:t>2013</a:t>
                      </a:r>
                      <a:endParaRPr lang="en-US" sz="1400" dirty="0" smtClean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$250k-$350k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NPRR461 </a:t>
                      </a:r>
                      <a:r>
                        <a:rPr lang="en-US" sz="1400" dirty="0" smtClean="0"/>
                        <a:t>– Energy</a:t>
                      </a:r>
                      <a:r>
                        <a:rPr lang="en-US" sz="1400" baseline="0" dirty="0" smtClean="0"/>
                        <a:t> Storage Settlement Consistent with PUCT Project 39917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Jan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/>
                        <a:t>$200k-$300k</a:t>
                      </a:r>
                      <a:endParaRPr lang="en-US" sz="13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NOGRR093 </a:t>
                      </a:r>
                      <a:r>
                        <a:rPr lang="en-US" sz="1400" dirty="0" smtClean="0"/>
                        <a:t>– Synchronization with NPRR365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Jan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$20k-$25k</a:t>
                      </a:r>
                      <a:endParaRPr lang="en-US" sz="1300" dirty="0"/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NOGRR084 </a:t>
                      </a:r>
                      <a:r>
                        <a:rPr lang="en-US" sz="1400" dirty="0" smtClean="0"/>
                        <a:t>– Daily Grid Operations Summary Report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Feb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NPRR153 </a:t>
                      </a:r>
                      <a:r>
                        <a:rPr lang="en-US" sz="1400" dirty="0" smtClean="0"/>
                        <a:t>– Generation Resource</a:t>
                      </a:r>
                      <a:r>
                        <a:rPr lang="en-US" sz="1400" baseline="0" dirty="0" smtClean="0"/>
                        <a:t> Fixed Quantity Block Offer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Mar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$12k-$16k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NPRR407 </a:t>
                      </a:r>
                      <a:r>
                        <a:rPr lang="en-US" sz="1400" dirty="0" smtClean="0"/>
                        <a:t>– Credit Monitoring Posting</a:t>
                      </a:r>
                      <a:r>
                        <a:rPr lang="en-US" sz="1400" baseline="0" dirty="0" smtClean="0"/>
                        <a:t> Requirements – CRR Portion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Mar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SCR769 </a:t>
                      </a:r>
                      <a:r>
                        <a:rPr lang="en-US" sz="1400" dirty="0" smtClean="0"/>
                        <a:t>– CRRAH Digital Certificate New Role for Read Only Access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Mar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SCR771 </a:t>
                      </a:r>
                      <a:r>
                        <a:rPr lang="en-US" sz="1400" dirty="0" smtClean="0"/>
                        <a:t>– Allow Independent Master QSE to Represent Split Gen. Resources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Mar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NPRR207 </a:t>
                      </a:r>
                      <a:r>
                        <a:rPr lang="en-US" sz="1400" dirty="0" smtClean="0"/>
                        <a:t>– Unit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Deselection</a:t>
                      </a:r>
                      <a:endParaRPr lang="en-US" sz="16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Apr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NPRR439 </a:t>
                      </a:r>
                      <a:r>
                        <a:rPr lang="en-US" sz="1400" dirty="0" smtClean="0"/>
                        <a:t>– Updating a Counter-Party's Avail. Credit Limit for Current Day DAM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Apr 2013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NPRR476 </a:t>
                      </a:r>
                      <a:r>
                        <a:rPr lang="en-US" sz="1400" dirty="0" smtClean="0"/>
                        <a:t>– </a:t>
                      </a:r>
                      <a:r>
                        <a:rPr lang="en-US" sz="1400" dirty="0" smtClean="0"/>
                        <a:t>Market</a:t>
                      </a:r>
                      <a:r>
                        <a:rPr lang="en-US" sz="1400" baseline="0" dirty="0" smtClean="0"/>
                        <a:t> Submitted Energy Offer Curves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Apr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</a:t>
                      </a: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NPRR479 </a:t>
                      </a:r>
                      <a:r>
                        <a:rPr lang="en-US" sz="1400" dirty="0" smtClean="0"/>
                        <a:t>– Daily</a:t>
                      </a:r>
                      <a:r>
                        <a:rPr lang="en-US" sz="1400" baseline="0" dirty="0" smtClean="0"/>
                        <a:t> Net Outage MW Report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Apr 2013</a:t>
                      </a:r>
                      <a:endParaRPr lang="en-US" sz="1400" dirty="0" smtClean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$50k-$60k</a:t>
                      </a:r>
                    </a:p>
                  </a:txBody>
                  <a:tcPr marT="45732" marB="45732"/>
                </a:tc>
              </a:tr>
              <a:tr h="335341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NPRR481 </a:t>
                      </a:r>
                      <a:r>
                        <a:rPr lang="en-US" sz="1400" dirty="0" smtClean="0"/>
                        <a:t>– </a:t>
                      </a:r>
                      <a:r>
                        <a:rPr lang="en-US" sz="1400" baseline="0" dirty="0" smtClean="0"/>
                        <a:t>Report Hourly Actual System Load</a:t>
                      </a:r>
                      <a:endParaRPr lang="en-US" sz="14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Apr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  <a:endParaRPr lang="en-US" sz="13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6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44059</TotalTime>
  <Words>323</Words>
  <Application>Microsoft Office PowerPoint</Application>
  <PresentationFormat>On-screen Show (4:3)</PresentationFormat>
  <Paragraphs>79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PowerPoint Presentation</vt:lpstr>
      <vt:lpstr>PPL Prioritization Discussion</vt:lpstr>
      <vt:lpstr>2013 Revision Request Funding Reconciliation</vt:lpstr>
      <vt:lpstr>Revision Requests “Not Started” – Scheduled to Start by 4/2013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1234</cp:revision>
  <cp:lastPrinted>2012-11-12T21:11:51Z</cp:lastPrinted>
  <dcterms:created xsi:type="dcterms:W3CDTF">2005-04-21T14:28:35Z</dcterms:created>
  <dcterms:modified xsi:type="dcterms:W3CDTF">2012-12-13T05:36:58Z</dcterms:modified>
</cp:coreProperties>
</file>