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"/>
  </p:notesMasterIdLst>
  <p:handoutMasterIdLst>
    <p:handoutMasterId r:id="rId5"/>
  </p:handoutMasterIdLst>
  <p:sldIdLst>
    <p:sldId id="258" r:id="rId2"/>
    <p:sldId id="292" r:id="rId3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4171"/>
    <a:srgbClr val="40949A"/>
    <a:srgbClr val="0000CC"/>
    <a:srgbClr val="FF3300"/>
    <a:srgbClr val="FF9900"/>
    <a:srgbClr val="5469A2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600" autoAdjust="0"/>
  </p:normalViewPr>
  <p:slideViewPr>
    <p:cSldViewPr>
      <p:cViewPr>
        <p:scale>
          <a:sx n="70" d="100"/>
          <a:sy n="70" d="100"/>
        </p:scale>
        <p:origin x="-1164" y="-840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B34C419-8211-49AF-B4F5-4F302B6B0448}" type="datetimeFigureOut">
              <a:rPr lang="en-US"/>
              <a:pPr>
                <a:defRPr/>
              </a:pPr>
              <a:t>11/27/2012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AA18CC50-141F-4AFD-B964-47B06F25B5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0527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4355F30-0602-4AE1-8A1E-414DF06F14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9917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March 10, 2009</a:t>
            </a:r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COPS</a:t>
            </a:r>
          </a:p>
        </p:txBody>
      </p:sp>
    </p:spTree>
    <p:extLst>
      <p:ext uri="{BB962C8B-B14F-4D97-AF65-F5344CB8AC3E}">
        <p14:creationId xmlns:p14="http://schemas.microsoft.com/office/powerpoint/2010/main" val="2335746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B528B5-B1DC-4650-9553-65A9BAF4F2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10, 2009</a:t>
            </a:r>
          </a:p>
        </p:txBody>
      </p:sp>
    </p:spTree>
    <p:extLst>
      <p:ext uri="{BB962C8B-B14F-4D97-AF65-F5344CB8AC3E}">
        <p14:creationId xmlns:p14="http://schemas.microsoft.com/office/powerpoint/2010/main" val="1823299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D531E7-0F48-4667-BD82-3736368563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10, 2009</a:t>
            </a:r>
          </a:p>
        </p:txBody>
      </p:sp>
    </p:spTree>
    <p:extLst>
      <p:ext uri="{BB962C8B-B14F-4D97-AF65-F5344CB8AC3E}">
        <p14:creationId xmlns:p14="http://schemas.microsoft.com/office/powerpoint/2010/main" val="10322936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3EB1A5-086D-4757-948B-A4A2D388E8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10, 2009</a:t>
            </a:r>
          </a:p>
        </p:txBody>
      </p:sp>
    </p:spTree>
    <p:extLst>
      <p:ext uri="{BB962C8B-B14F-4D97-AF65-F5344CB8AC3E}">
        <p14:creationId xmlns:p14="http://schemas.microsoft.com/office/powerpoint/2010/main" val="2146687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ABC8C2-146B-4F9F-9B23-AF2583C713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10, 2009</a:t>
            </a:r>
          </a:p>
        </p:txBody>
      </p:sp>
    </p:spTree>
    <p:extLst>
      <p:ext uri="{BB962C8B-B14F-4D97-AF65-F5344CB8AC3E}">
        <p14:creationId xmlns:p14="http://schemas.microsoft.com/office/powerpoint/2010/main" val="2523704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0ADC8C-E4D7-4350-B663-90684F7350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10, 2009</a:t>
            </a:r>
          </a:p>
        </p:txBody>
      </p:sp>
    </p:spTree>
    <p:extLst>
      <p:ext uri="{BB962C8B-B14F-4D97-AF65-F5344CB8AC3E}">
        <p14:creationId xmlns:p14="http://schemas.microsoft.com/office/powerpoint/2010/main" val="1500765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C618CA-C875-419A-ACCE-411DDC0A72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10, 2009</a:t>
            </a:r>
          </a:p>
        </p:txBody>
      </p:sp>
    </p:spTree>
    <p:extLst>
      <p:ext uri="{BB962C8B-B14F-4D97-AF65-F5344CB8AC3E}">
        <p14:creationId xmlns:p14="http://schemas.microsoft.com/office/powerpoint/2010/main" val="1677118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E1B74E-1479-4BCB-B5AF-EC5B23A209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10, 2009</a:t>
            </a:r>
          </a:p>
        </p:txBody>
      </p:sp>
    </p:spTree>
    <p:extLst>
      <p:ext uri="{BB962C8B-B14F-4D97-AF65-F5344CB8AC3E}">
        <p14:creationId xmlns:p14="http://schemas.microsoft.com/office/powerpoint/2010/main" val="2868642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BCB794-5ACE-493D-9FA3-49E218A475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10, 2009</a:t>
            </a:r>
          </a:p>
        </p:txBody>
      </p:sp>
    </p:spTree>
    <p:extLst>
      <p:ext uri="{BB962C8B-B14F-4D97-AF65-F5344CB8AC3E}">
        <p14:creationId xmlns:p14="http://schemas.microsoft.com/office/powerpoint/2010/main" val="4284659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3FAEE5-1D28-4459-9627-D316153A5A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10, 2009</a:t>
            </a:r>
          </a:p>
        </p:txBody>
      </p:sp>
    </p:spTree>
    <p:extLst>
      <p:ext uri="{BB962C8B-B14F-4D97-AF65-F5344CB8AC3E}">
        <p14:creationId xmlns:p14="http://schemas.microsoft.com/office/powerpoint/2010/main" val="762435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B0B5A3-EEA0-4109-BACB-0CC75C78DD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10, 2009</a:t>
            </a:r>
          </a:p>
        </p:txBody>
      </p:sp>
    </p:spTree>
    <p:extLst>
      <p:ext uri="{BB962C8B-B14F-4D97-AF65-F5344CB8AC3E}">
        <p14:creationId xmlns:p14="http://schemas.microsoft.com/office/powerpoint/2010/main" val="368152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AB9BBC-8C6A-4D7D-9CBF-BF35461139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10, 2009</a:t>
            </a:r>
          </a:p>
        </p:txBody>
      </p:sp>
    </p:spTree>
    <p:extLst>
      <p:ext uri="{BB962C8B-B14F-4D97-AF65-F5344CB8AC3E}">
        <p14:creationId xmlns:p14="http://schemas.microsoft.com/office/powerpoint/2010/main" val="1926519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4591C89-B67D-4317-8E2F-D9D195C747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February 10, 2009</a:t>
            </a:r>
          </a:p>
        </p:txBody>
      </p:sp>
      <p:sp>
        <p:nvSpPr>
          <p:cNvPr id="1035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6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9AEA7A66-E784-40C6-BEC2-AD9CAC12BC5A}" type="slidenum">
              <a:rPr lang="en-US" sz="1200"/>
              <a:pPr algn="ctr"/>
              <a:t>‹#›</a:t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9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  <p:sldLayoutId id="2147483868" r:id="rId12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"/>
          <p:cNvSpPr>
            <a:spLocks noGrp="1" noChangeArrowheads="1"/>
          </p:cNvSpPr>
          <p:nvPr>
            <p:ph type="dt" sz="quarter" idx="10"/>
          </p:nvPr>
        </p:nvSpPr>
        <p:spPr>
          <a:xfrm>
            <a:off x="2333625" y="5467350"/>
            <a:ext cx="6276975" cy="62865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11/29/2012</a:t>
            </a:r>
          </a:p>
        </p:txBody>
      </p:sp>
      <p:sp>
        <p:nvSpPr>
          <p:cNvPr id="3075" name="Rectangle 1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TAC</a:t>
            </a:r>
          </a:p>
        </p:txBody>
      </p:sp>
      <p:sp>
        <p:nvSpPr>
          <p:cNvPr id="3076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609601" y="1905000"/>
            <a:ext cx="8153400" cy="1238250"/>
          </a:xfrm>
        </p:spPr>
        <p:txBody>
          <a:bodyPr/>
          <a:lstStyle/>
          <a:p>
            <a:pPr lvl="1"/>
            <a:r>
              <a:rPr lang="en-US" sz="2400" dirty="0" smtClean="0"/>
              <a:t>Value of q TAC Review</a:t>
            </a:r>
          </a:p>
        </p:txBody>
      </p:sp>
      <p:sp>
        <p:nvSpPr>
          <p:cNvPr id="3077" name="Rectangle 2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ERCOT</a:t>
            </a:r>
          </a:p>
          <a:p>
            <a:pPr eaLnBrk="1" hangingPunct="1"/>
            <a:r>
              <a:rPr lang="en-US" dirty="0" smtClean="0"/>
              <a:t>Matthew Tozer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dirty="0" smtClean="0"/>
              <a:t>Value of q 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76200" y="762000"/>
            <a:ext cx="8763000" cy="5486400"/>
          </a:xfrm>
        </p:spPr>
        <p:txBody>
          <a:bodyPr/>
          <a:lstStyle/>
          <a:p>
            <a:r>
              <a:rPr lang="en-US" dirty="0" smtClean="0"/>
              <a:t>Protocol Section 3.8.3</a:t>
            </a:r>
          </a:p>
          <a:p>
            <a:pPr lvl="1"/>
            <a:r>
              <a:rPr lang="en-US" sz="1800" b="0" dirty="0"/>
              <a:t>If a QSGR comes On-Line as a result of a Base Point less than its COP LSL, the QSE representing the QSGR may request a manual override from the ERCOT Operator within the first ten minutes after the SCED time stamp</a:t>
            </a:r>
            <a:r>
              <a:rPr lang="en-US" sz="1800" b="0" dirty="0" smtClean="0"/>
              <a:t>…</a:t>
            </a:r>
          </a:p>
          <a:p>
            <a:pPr lvl="1"/>
            <a:r>
              <a:rPr lang="en-US" sz="1800" b="0" dirty="0"/>
              <a:t>If the manual override is requested, the first </a:t>
            </a:r>
            <a:r>
              <a:rPr lang="en-US" sz="1800" i="1" dirty="0">
                <a:solidFill>
                  <a:srgbClr val="FF0000"/>
                </a:solidFill>
              </a:rPr>
              <a:t>q</a:t>
            </a:r>
            <a:r>
              <a:rPr lang="en-US" sz="1800" b="0" dirty="0"/>
              <a:t> consecutive Settlement Intervals beginning with the Settlement Interval in which the Base Point less than the QSGR’s COP LSL is given shall be settled pursuant to Section </a:t>
            </a:r>
            <a:r>
              <a:rPr lang="en-US" sz="1800" b="0" dirty="0" smtClean="0"/>
              <a:t>6.6.9 (Emergency Operations Settlements)</a:t>
            </a:r>
          </a:p>
          <a:p>
            <a:pPr lvl="1"/>
            <a:r>
              <a:rPr lang="en-US" sz="1800" b="0" dirty="0" smtClean="0"/>
              <a:t>The value of q shall be reviewed as least annually by TAC</a:t>
            </a:r>
          </a:p>
          <a:p>
            <a:pPr lvl="1"/>
            <a:endParaRPr lang="en-US" sz="1800" b="0" dirty="0"/>
          </a:p>
          <a:p>
            <a:pPr lvl="0"/>
            <a:r>
              <a:rPr lang="en-US" dirty="0"/>
              <a:t>The value of q was originally defined as 2 and is currently defined as 2</a:t>
            </a:r>
          </a:p>
          <a:p>
            <a:pPr lvl="0"/>
            <a:r>
              <a:rPr lang="en-US" dirty="0"/>
              <a:t>TAC last reviewed the value of q December 1, 2011 and did not change the value</a:t>
            </a:r>
          </a:p>
          <a:p>
            <a:pPr lvl="0"/>
            <a:r>
              <a:rPr lang="en-US" dirty="0"/>
              <a:t>ERCOT recommends that the value of q remain the same (2)</a:t>
            </a:r>
          </a:p>
          <a:p>
            <a:pPr lvl="0"/>
            <a:r>
              <a:rPr lang="en-US" dirty="0"/>
              <a:t>If TAC would like additional time to review the value of q, ERCOT would request that TAC vote to direct WMS to review.</a:t>
            </a:r>
          </a:p>
          <a:p>
            <a:endParaRPr lang="en-US" sz="1800" b="0" dirty="0" smtClean="0"/>
          </a:p>
          <a:p>
            <a:pPr lvl="1"/>
            <a:endParaRPr lang="en-US" b="0" dirty="0" smtClean="0"/>
          </a:p>
          <a:p>
            <a:endParaRPr lang="en-US" b="0" dirty="0" smtClean="0"/>
          </a:p>
          <a:p>
            <a:pPr>
              <a:buFontTx/>
              <a:buNone/>
            </a:pPr>
            <a:endParaRPr lang="en-US" b="0" dirty="0" smtClean="0"/>
          </a:p>
        </p:txBody>
      </p:sp>
      <p:sp>
        <p:nvSpPr>
          <p:cNvPr id="9220" name="Date Placeholder 3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February 27, 2012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16456</TotalTime>
  <Words>188</Words>
  <Application>Microsoft Office PowerPoint</Application>
  <PresentationFormat>On-screen Show (4:3)</PresentationFormat>
  <Paragraphs>18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Custom Design</vt:lpstr>
      <vt:lpstr>Value of q TAC Review</vt:lpstr>
      <vt:lpstr>Value of q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Hanks, David</dc:creator>
  <cp:lastModifiedBy>Tozer, Matt</cp:lastModifiedBy>
  <cp:revision>811</cp:revision>
  <dcterms:created xsi:type="dcterms:W3CDTF">2005-04-21T14:28:35Z</dcterms:created>
  <dcterms:modified xsi:type="dcterms:W3CDTF">2012-11-27T18:46:41Z</dcterms:modified>
</cp:coreProperties>
</file>