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2" r:id="rId2"/>
    <p:sldId id="431" r:id="rId3"/>
    <p:sldId id="430" r:id="rId4"/>
    <p:sldId id="432" r:id="rId5"/>
    <p:sldId id="436" r:id="rId6"/>
    <p:sldId id="433" r:id="rId7"/>
    <p:sldId id="435" r:id="rId8"/>
    <p:sldId id="434" r:id="rId9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96" d="100"/>
          <a:sy n="96" d="100"/>
        </p:scale>
        <p:origin x="-1236" y="-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5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rules/issues/nprr/326-350/327/index" TargetMode="External"/><Relationship Id="rId2" Type="http://schemas.openxmlformats.org/officeDocument/2006/relationships/hyperlink" Target="http://www.ercot.com/mktrules/issues/scr/750-774/760/inde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rcot.com/mktrules/issues/nprr/451-475/463/index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rcot.com/mktrules/issues/scr/750-774/769/index" TargetMode="External"/><Relationship Id="rId13" Type="http://schemas.openxmlformats.org/officeDocument/2006/relationships/hyperlink" Target="http://www.ercot.com/mktrules/issues/nprr/451-475/457/index" TargetMode="External"/><Relationship Id="rId18" Type="http://schemas.openxmlformats.org/officeDocument/2006/relationships/hyperlink" Target="http://www.ercot.com/mktrules/issues/nprr/151-175/153/index" TargetMode="External"/><Relationship Id="rId3" Type="http://schemas.openxmlformats.org/officeDocument/2006/relationships/hyperlink" Target="http://www.ercot.com/mktrules/issues/nprr/401-425/425/index" TargetMode="External"/><Relationship Id="rId7" Type="http://schemas.openxmlformats.org/officeDocument/2006/relationships/hyperlink" Target="http://www.ercot.com/mktrules/issues/nprr/426-450/439/index" TargetMode="External"/><Relationship Id="rId12" Type="http://schemas.openxmlformats.org/officeDocument/2006/relationships/hyperlink" Target="http://www.ercot.com/mktrules/issues/nprr/376-400/393/index" TargetMode="External"/><Relationship Id="rId17" Type="http://schemas.openxmlformats.org/officeDocument/2006/relationships/hyperlink" Target="http://www.ercot.com/mktrules/issues/nprr/401-425/419/index" TargetMode="External"/><Relationship Id="rId2" Type="http://schemas.openxmlformats.org/officeDocument/2006/relationships/hyperlink" Target="http://www.ercot.com/mktrules/issues/nogrr/076-100/084/index" TargetMode="External"/><Relationship Id="rId16" Type="http://schemas.openxmlformats.org/officeDocument/2006/relationships/hyperlink" Target="http://www.ercot.com/mktrules/issues/nogrr/076-100/093/inde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rcot.com/mktrules/issues/nprr/251-275/272/index" TargetMode="External"/><Relationship Id="rId11" Type="http://schemas.openxmlformats.org/officeDocument/2006/relationships/hyperlink" Target="http://www.ercot.com/mktrules/issues/scr/750-774/770/index" TargetMode="External"/><Relationship Id="rId5" Type="http://schemas.openxmlformats.org/officeDocument/2006/relationships/hyperlink" Target="http://www.ercot.com/mktrules/issues/nprr/251-275/256/index" TargetMode="External"/><Relationship Id="rId15" Type="http://schemas.openxmlformats.org/officeDocument/2006/relationships/hyperlink" Target="http://www.ercot.com/mktrules/issues/nprr/226-250/240/index" TargetMode="External"/><Relationship Id="rId10" Type="http://schemas.openxmlformats.org/officeDocument/2006/relationships/hyperlink" Target="http://www.ercot.com/mktrules/issues/nprr/401-425/407/index" TargetMode="External"/><Relationship Id="rId4" Type="http://schemas.openxmlformats.org/officeDocument/2006/relationships/hyperlink" Target="http://www.ercot.com/mktrules/issues/nprr/401-425/416/index" TargetMode="External"/><Relationship Id="rId9" Type="http://schemas.openxmlformats.org/officeDocument/2006/relationships/hyperlink" Target="http://www.ercot.com/mktrules/issues/scr/750-774/771/index" TargetMode="External"/><Relationship Id="rId14" Type="http://schemas.openxmlformats.org/officeDocument/2006/relationships/hyperlink" Target="http://www.ercot.com/mktrules/issues/nprr/201-225/207/inde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rules/issues/nprr/201-225/210/index" TargetMode="External"/><Relationship Id="rId2" Type="http://schemas.openxmlformats.org/officeDocument/2006/relationships/hyperlink" Target="http://www.ercot.com/mktrules/issues/scr/750-774/756/inde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rcot.com/mktrules/issues/nprr/326-350/340/inde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  <a:ea typeface="+mj-ea"/>
                <a:cs typeface="+mj-cs"/>
              </a:rPr>
              <a:t>Periodic Revision Request Implementation Review – Q4 2012</a:t>
            </a:r>
            <a:endParaRPr lang="en-US" sz="2800" b="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November 15, </a:t>
            </a:r>
            <a:r>
              <a:rPr lang="en-US" sz="2000" kern="0" dirty="0">
                <a:latin typeface="+mn-lt"/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PPL Prioritization Discussion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0292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On a quarterly basis, PRS conducts a review of upcoming revision request project efforts in order to get stakeholder input on the priority of items in the project queue</a:t>
            </a:r>
            <a:endParaRPr lang="en-US" sz="1800" dirty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r>
              <a:rPr lang="en-US" sz="1800" dirty="0" smtClean="0"/>
              <a:t>We now </a:t>
            </a:r>
            <a:r>
              <a:rPr lang="en-US" sz="1800" dirty="0" smtClean="0"/>
              <a:t>have </a:t>
            </a:r>
            <a:r>
              <a:rPr lang="en-US" sz="1800" dirty="0" smtClean="0"/>
              <a:t>a total demand for 2013 projects that nearly meets our projected target for revision request work</a:t>
            </a:r>
            <a:endParaRPr lang="en-US" sz="1800" dirty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r>
              <a:rPr lang="en-US" sz="1800" dirty="0" smtClean="0"/>
              <a:t>Today’s discussion will center on the timing of 16 upcoming efforts</a:t>
            </a:r>
          </a:p>
          <a:p>
            <a:pPr lvl="1" eaLnBrk="1" hangingPunct="1">
              <a:defRPr/>
            </a:pPr>
            <a:r>
              <a:rPr lang="en-US" sz="1600" dirty="0" smtClean="0"/>
              <a:t>16 NPRRs, SCRs and NOGRRs that are Board-approved with PPL projects that have not yet started and are planned to start between 11/2012 and 3/2013</a:t>
            </a:r>
          </a:p>
          <a:p>
            <a:pPr marL="0" indent="0" eaLnBrk="1" hangingPunct="1">
              <a:buFontTx/>
              <a:buNone/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33244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2013 Revision Request Funding Reconciliation</a:t>
            </a:r>
          </a:p>
        </p:txBody>
      </p:sp>
      <p:sp>
        <p:nvSpPr>
          <p:cNvPr id="9219" name="Content Placeholder 16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486400"/>
          </a:xfrm>
        </p:spPr>
        <p:txBody>
          <a:bodyPr/>
          <a:lstStyle/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2013 Target Funding for Revision Requests 	=  $3.0M</a:t>
            </a:r>
          </a:p>
          <a:p>
            <a:pPr eaLnBrk="1" hangingPunct="1">
              <a:tabLst>
                <a:tab pos="6862763" algn="l"/>
              </a:tabLst>
            </a:pPr>
            <a:endParaRPr lang="en-US" sz="1000" dirty="0" smtClean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/>
              <a:t>Board Approved – </a:t>
            </a:r>
            <a:r>
              <a:rPr lang="en-US" sz="1800" dirty="0" smtClean="0"/>
              <a:t>In Flight   (5)</a:t>
            </a:r>
            <a:r>
              <a:rPr lang="en-US" sz="1800" dirty="0"/>
              <a:t>	= </a:t>
            </a:r>
            <a:r>
              <a:rPr lang="en-US" sz="1800" dirty="0" smtClean="0"/>
              <a:t>($0.5M</a:t>
            </a:r>
            <a:r>
              <a:rPr lang="en-US" sz="1800" dirty="0"/>
              <a:t>)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/>
              <a:t>NPRRs: 	</a:t>
            </a:r>
            <a:r>
              <a:rPr lang="en-US" sz="1600" dirty="0" smtClean="0"/>
              <a:t>260, 313, </a:t>
            </a:r>
            <a:r>
              <a:rPr lang="en-US" sz="1600" dirty="0"/>
              <a:t>327, </a:t>
            </a:r>
            <a:r>
              <a:rPr lang="en-US" sz="1600" dirty="0" smtClean="0"/>
              <a:t>463</a:t>
            </a:r>
            <a:endParaRPr lang="en-US" sz="1600" dirty="0"/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SCRs</a:t>
            </a:r>
            <a:r>
              <a:rPr lang="en-US" sz="1600" dirty="0"/>
              <a:t>: 	</a:t>
            </a:r>
            <a:r>
              <a:rPr lang="en-US" sz="1600" dirty="0" smtClean="0"/>
              <a:t>760</a:t>
            </a:r>
            <a:endParaRPr lang="en-US" sz="1600" dirty="0"/>
          </a:p>
          <a:p>
            <a:pPr eaLnBrk="1" hangingPunct="1">
              <a:tabLst>
                <a:tab pos="6862763" algn="l"/>
              </a:tabLst>
            </a:pPr>
            <a:endParaRPr lang="en-US" sz="900" dirty="0" smtClean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Board Approved – Not Yet Started   (15)	= ($1.6M)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NPRRs: 	207, 240, 256, 272, 393, 407, 416, 419, 439, 456, 457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NOGRRs: 	084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SCRs: 	769, 770, 771</a:t>
            </a:r>
          </a:p>
          <a:p>
            <a:pPr lvl="1" eaLnBrk="1" hangingPunct="1">
              <a:tabLst>
                <a:tab pos="6862763" algn="l"/>
              </a:tabLst>
            </a:pPr>
            <a:endParaRPr lang="en-US" sz="900" dirty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In Stakeholder Process   (11)	= ($0.6M)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NPRRs: 	153, 210, 340, 425, 476, 479, 481, 487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NOGRRs: 	093, 101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SCRs: 	756</a:t>
            </a:r>
          </a:p>
          <a:p>
            <a:pPr eaLnBrk="1" hangingPunct="1">
              <a:tabLst>
                <a:tab pos="6862763" algn="l"/>
              </a:tabLst>
            </a:pPr>
            <a:endParaRPr lang="en-US" sz="900" dirty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“Remaining” 2013 Revision Request Funding	=  $0.3M</a:t>
            </a:r>
          </a:p>
          <a:p>
            <a:pPr eaLnBrk="1" hangingPunct="1">
              <a:tabLst>
                <a:tab pos="6862763" algn="l"/>
              </a:tabLst>
            </a:pPr>
            <a:endParaRPr lang="en-US" sz="1000" dirty="0"/>
          </a:p>
          <a:p>
            <a:pPr marL="0" indent="0" algn="ctr" eaLnBrk="1" hangingPunct="1">
              <a:buNone/>
              <a:tabLst>
                <a:tab pos="6862763" algn="l"/>
              </a:tabLst>
            </a:pPr>
            <a:r>
              <a:rPr lang="en-US" sz="1600" dirty="0" smtClean="0"/>
              <a:t>Summary:  </a:t>
            </a:r>
            <a:r>
              <a:rPr lang="en-US" sz="1600" b="0" dirty="0" smtClean="0"/>
              <a:t>Close oversight of 2013 project initiations will be needed.</a:t>
            </a:r>
          </a:p>
          <a:p>
            <a:pPr marL="0" indent="0" algn="ctr" eaLnBrk="1" hangingPunct="1">
              <a:buNone/>
              <a:tabLst>
                <a:tab pos="6862763" algn="l"/>
              </a:tabLst>
            </a:pPr>
            <a:r>
              <a:rPr lang="en-US" sz="1600" b="0" dirty="0" smtClean="0"/>
              <a:t>ERCOT will strive to work on the most important projects by confirming priorities with PRS.</a:t>
            </a:r>
          </a:p>
          <a:p>
            <a:pPr eaLnBrk="1" hangingPunct="1">
              <a:tabLst>
                <a:tab pos="6862763" algn="l"/>
              </a:tabLst>
            </a:pPr>
            <a:endParaRPr lang="en-US" sz="1800" dirty="0" smtClean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7202556" y="5076435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7202556" y="5465902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7202556" y="5516217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7178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smtClean="0"/>
              <a:t>PPL Prioritization Discussion – Revision Requests “Not Started”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510448"/>
              </p:ext>
            </p:extLst>
          </p:nvPr>
        </p:nvGraphicFramePr>
        <p:xfrm>
          <a:off x="152400" y="609600"/>
          <a:ext cx="8839200" cy="57014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43800"/>
                <a:gridCol w="1295400"/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Revision Request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Start Date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5687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NPRR416 </a:t>
                      </a:r>
                      <a:r>
                        <a:rPr lang="en-US" sz="1600" dirty="0" smtClean="0"/>
                        <a:t>– Removal of the RUC </a:t>
                      </a:r>
                      <a:r>
                        <a:rPr lang="en-US" sz="1600" dirty="0" err="1" smtClean="0"/>
                        <a:t>Clawback</a:t>
                      </a:r>
                      <a:r>
                        <a:rPr lang="en-US" sz="1600" dirty="0" smtClean="0"/>
                        <a:t> Charge … Other than RMR Units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Nov 2012</a:t>
                      </a:r>
                    </a:p>
                  </a:txBody>
                  <a:tcPr marT="45732" marB="45732"/>
                </a:tc>
              </a:tr>
              <a:tr h="335687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NPRR272 </a:t>
                      </a:r>
                      <a:r>
                        <a:rPr lang="en-US" sz="1600" dirty="0" smtClean="0"/>
                        <a:t>– Participation of Quick Start Generation Resources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Dec 2012</a:t>
                      </a:r>
                      <a:endParaRPr lang="en-US" sz="1600" dirty="0"/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NPRR393 </a:t>
                      </a:r>
                      <a:r>
                        <a:rPr lang="en-US" sz="1600" dirty="0" smtClean="0"/>
                        <a:t>– SCED Constraint Management Transparency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Dec 2012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NPRR425 </a:t>
                      </a:r>
                      <a:r>
                        <a:rPr lang="en-US" sz="1600" dirty="0" smtClean="0"/>
                        <a:t>– Creation of a WGR Group for GREDP and Base Point Deviation…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Dec 2012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NPRR439 </a:t>
                      </a:r>
                      <a:r>
                        <a:rPr lang="en-US" sz="1600" dirty="0" smtClean="0"/>
                        <a:t>– Updating a Counter-Party's Avail. Credit Limit for Current Day DAM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Dec 2012</a:t>
                      </a:r>
                      <a:endParaRPr lang="en-US" sz="1600" dirty="0"/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NPRR456 </a:t>
                      </a:r>
                      <a:r>
                        <a:rPr lang="en-US" sz="1600" dirty="0" smtClean="0"/>
                        <a:t>– Electrically Similar Settlement Points and Heuristic Pricing Posting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Dec 2012</a:t>
                      </a:r>
                      <a:endParaRPr lang="en-US" sz="1600" dirty="0"/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NPRR457 </a:t>
                      </a:r>
                      <a:r>
                        <a:rPr lang="en-US" sz="1600" dirty="0" smtClean="0"/>
                        <a:t>– Daily Update of New ESIIDs &amp; AMS Meter &amp; Switch Hold Ind. </a:t>
                      </a:r>
                      <a:r>
                        <a:rPr lang="en-US" sz="1600" dirty="0" err="1" smtClean="0"/>
                        <a:t>Chgs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Dec 2012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SCR770 </a:t>
                      </a:r>
                      <a:r>
                        <a:rPr lang="en-US" sz="1600" dirty="0" smtClean="0"/>
                        <a:t>– Rev. to Outage </a:t>
                      </a:r>
                      <a:r>
                        <a:rPr lang="en-US" sz="1600" dirty="0" err="1" smtClean="0"/>
                        <a:t>Sched</a:t>
                      </a:r>
                      <a:r>
                        <a:rPr lang="en-US" sz="1600" dirty="0" smtClean="0"/>
                        <a:t>. Entry for Resource </a:t>
                      </a:r>
                      <a:r>
                        <a:rPr lang="en-US" sz="1600" dirty="0" err="1" smtClean="0"/>
                        <a:t>Maint</a:t>
                      </a:r>
                      <a:r>
                        <a:rPr lang="en-US" sz="1600" dirty="0" smtClean="0"/>
                        <a:t>. Outage Level </a:t>
                      </a:r>
                      <a:r>
                        <a:rPr lang="en-US" sz="1600" dirty="0" err="1" smtClean="0"/>
                        <a:t>Desig</a:t>
                      </a:r>
                      <a:r>
                        <a:rPr lang="en-US" sz="1600" dirty="0" smtClean="0"/>
                        <a:t>.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Dec 2012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NPRR240 </a:t>
                      </a:r>
                      <a:r>
                        <a:rPr lang="en-US" sz="1600" dirty="0" smtClean="0"/>
                        <a:t>– Proxy</a:t>
                      </a:r>
                      <a:r>
                        <a:rPr lang="en-US" sz="1600" baseline="0" dirty="0" smtClean="0"/>
                        <a:t> Energy Offer Curve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Jan 2013</a:t>
                      </a:r>
                      <a:endParaRPr lang="en-US" sz="1600" dirty="0"/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NPRR256 </a:t>
                      </a:r>
                      <a:r>
                        <a:rPr lang="en-US" sz="1600" dirty="0" smtClean="0"/>
                        <a:t>– Sync</a:t>
                      </a:r>
                      <a:r>
                        <a:rPr lang="en-US" sz="1600" baseline="0" dirty="0" smtClean="0"/>
                        <a:t> PRR787, Add Non-Compliance Lang. to QSE </a:t>
                      </a:r>
                      <a:r>
                        <a:rPr lang="en-US" sz="1600" baseline="0" dirty="0" err="1" smtClean="0"/>
                        <a:t>Perf</a:t>
                      </a:r>
                      <a:r>
                        <a:rPr lang="en-US" sz="1600" baseline="0" dirty="0" smtClean="0"/>
                        <a:t>. Standards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Jan 2013</a:t>
                      </a:r>
                      <a:endParaRPr lang="en-US" sz="1600" dirty="0"/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NOGRR093 </a:t>
                      </a:r>
                      <a:r>
                        <a:rPr lang="en-US" sz="1600" dirty="0" smtClean="0"/>
                        <a:t>– Synchronization with NPRR365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Jan 2013</a:t>
                      </a:r>
                      <a:endParaRPr lang="en-US" sz="1600" dirty="0"/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NOGRR084 </a:t>
                      </a:r>
                      <a:r>
                        <a:rPr lang="en-US" sz="1600" dirty="0" smtClean="0"/>
                        <a:t>– Daily Grid Operations Summary Report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Feb 2013</a:t>
                      </a:r>
                      <a:endParaRPr lang="en-US" sz="1600" dirty="0"/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NPRR153 </a:t>
                      </a:r>
                      <a:r>
                        <a:rPr lang="en-US" sz="1600" dirty="0" smtClean="0"/>
                        <a:t>– Generation Resource</a:t>
                      </a:r>
                      <a:r>
                        <a:rPr lang="en-US" sz="1600" baseline="0" dirty="0" smtClean="0"/>
                        <a:t> Fixed Quantity Block Offer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Mar 2013</a:t>
                      </a:r>
                      <a:endParaRPr lang="en-US" sz="1600" dirty="0"/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NPRR407 </a:t>
                      </a:r>
                      <a:r>
                        <a:rPr lang="en-US" sz="1600" dirty="0" smtClean="0"/>
                        <a:t>– Credit Monitoring Posting</a:t>
                      </a:r>
                      <a:r>
                        <a:rPr lang="en-US" sz="1600" baseline="0" dirty="0" smtClean="0"/>
                        <a:t> Requirements – CRR Portion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Mar 2013</a:t>
                      </a:r>
                      <a:endParaRPr lang="en-US" sz="1600" dirty="0"/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SCR769 </a:t>
                      </a:r>
                      <a:r>
                        <a:rPr lang="en-US" sz="1600" dirty="0" smtClean="0"/>
                        <a:t>– CRRAH Digital Certificate New Role for Read Only Access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Mar 2013</a:t>
                      </a:r>
                      <a:endParaRPr lang="en-US" sz="1600" dirty="0"/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SCR771 </a:t>
                      </a:r>
                      <a:r>
                        <a:rPr lang="en-US" sz="1600" dirty="0" smtClean="0"/>
                        <a:t>– Allow Independent Master QSE to Represent Split Gen. Resources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Mar 2013</a:t>
                      </a:r>
                    </a:p>
                  </a:txBody>
                  <a:tcPr marT="45732" marB="4573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067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PPL Prioritization Discussion</a:t>
            </a:r>
            <a:endParaRPr lang="en-US" sz="18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7315200" cy="20574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02548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153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Revision Request Funding – Board </a:t>
            </a:r>
            <a:r>
              <a:rPr lang="en-US" sz="1800" dirty="0" smtClean="0"/>
              <a:t>Approved – In-Flight</a:t>
            </a:r>
            <a:endParaRPr lang="en-US" sz="18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603346"/>
              </p:ext>
            </p:extLst>
          </p:nvPr>
        </p:nvGraphicFramePr>
        <p:xfrm>
          <a:off x="762000" y="1015998"/>
          <a:ext cx="7772401" cy="2002973"/>
        </p:xfrm>
        <a:graphic>
          <a:graphicData uri="http://schemas.openxmlformats.org/drawingml/2006/table">
            <a:tbl>
              <a:tblPr/>
              <a:tblGrid>
                <a:gridCol w="1308618"/>
                <a:gridCol w="5246419"/>
                <a:gridCol w="1217364"/>
              </a:tblGrid>
              <a:tr h="2379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Source Doc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Revision Request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Budget Range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97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2"/>
                        </a:rPr>
                        <a:t>SCR760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Recommended Changes Needed for Information Model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Manager and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Topology Processor for Planning Models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$400k-$500k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3"/>
                        </a:rPr>
                        <a:t>NPRR327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State Estimator Data Redaction Methodology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$120k-$150k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4"/>
                        </a:rPr>
                        <a:t>NPRR463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CRR Auction Structure Enhancements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$60k-$80k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NPRR313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Updating the Term Resource Plan to Current Operating Plan / Availability Plan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$20k-$40k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NPRR260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Providing  Access to MIS Secure Area to MIS Registered Users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&lt;$10k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277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534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Revision Request Funding – Board </a:t>
            </a:r>
            <a:r>
              <a:rPr lang="en-US" sz="1800" dirty="0" smtClean="0"/>
              <a:t>Approved – Not Started</a:t>
            </a:r>
            <a:endParaRPr lang="en-US" sz="18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750161"/>
              </p:ext>
            </p:extLst>
          </p:nvPr>
        </p:nvGraphicFramePr>
        <p:xfrm>
          <a:off x="762000" y="609600"/>
          <a:ext cx="7772401" cy="5648325"/>
        </p:xfrm>
        <a:graphic>
          <a:graphicData uri="http://schemas.openxmlformats.org/drawingml/2006/table">
            <a:tbl>
              <a:tblPr/>
              <a:tblGrid>
                <a:gridCol w="1308618"/>
                <a:gridCol w="5246419"/>
                <a:gridCol w="1217364"/>
              </a:tblGrid>
              <a:tr h="2379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Source Doc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Revision Request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Budget Range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954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2"/>
                        </a:rPr>
                        <a:t>NOGRR084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Daily Grid Operations Summary Report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$300k-$500k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3"/>
                        </a:rPr>
                        <a:t>NPRR425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Creation of a WGR Group for GREDP and Base Point Deviation Evaluation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$250k-$350k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4"/>
                        </a:rPr>
                        <a:t>NPRR416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Removal of the RUC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Clawback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Charge for Resources Other than RMR Units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$225k-$250k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5"/>
                        </a:rPr>
                        <a:t>NPRR256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Sync with PRR787, Add Non-Compliance Language to QSE Performance Standards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$100k-$250k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6"/>
                        </a:rPr>
                        <a:t>NPRR272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Definition and Participation of Quick Start Generation Resources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$125k-$150k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7"/>
                        </a:rPr>
                        <a:t>NPRR439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Updating a Counter-Party's Available Credit Limit for Current Day DAM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$120k-$130k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8"/>
                        </a:rPr>
                        <a:t>SCR769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CRRAH Digital Certificate New Role for Read Only Access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$100k-$110k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9"/>
                        </a:rPr>
                        <a:t>SCR771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ERCOT System Change Allowing Independent Master QSE to Represent Split Generation Resources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$95k-$110k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0"/>
                        </a:rPr>
                        <a:t>NPRR407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Credit Monitoring Posting Requirements - CRR Portion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$90k-$110k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1"/>
                        </a:rPr>
                        <a:t>SCR770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Revision to Outage Scheduling Entry for Resource Maintenance Outage Level Designation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$90k-$105k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2"/>
                        </a:rPr>
                        <a:t>NPRR393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SCED Constraint Management Transparency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$80k-$85k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3"/>
                        </a:rPr>
                        <a:t>NPRR457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Daily Update of New ESI IDs and AMS Meter and Switch Hold Indicators Changes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$45k-$65k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4"/>
                        </a:rPr>
                        <a:t>NPRR207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Unit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Deselection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$45k-$55k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0" i="0" u="sng" strike="noStrike" kern="1200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NPRR456</a:t>
                      </a:r>
                      <a:endParaRPr lang="en-US" sz="900" b="0" i="0" u="sng" strike="noStrike" kern="1200" dirty="0">
                        <a:solidFill>
                          <a:srgbClr val="0000FF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Clarification of Definition of Electrically Similar Settlement Points and Heuristic Pricing Posting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$30k-$35k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5"/>
                        </a:rPr>
                        <a:t>NPRR240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Proxy Energy Offer Curve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&lt;$50k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6"/>
                        </a:rPr>
                        <a:t>NOGRR093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Synchronization with NPRR365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$20k-$25k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7"/>
                        </a:rPr>
                        <a:t>NPRR419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Revise Real Time Energy Imbalance and RMR Adjustment Charge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$15k-$25k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8"/>
                        </a:rPr>
                        <a:t>NPRR153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Generation Resource Fixed Quantity Block Offer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$12k-$16k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193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696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Revision Request Funding – In Stakeholder Process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064785"/>
              </p:ext>
            </p:extLst>
          </p:nvPr>
        </p:nvGraphicFramePr>
        <p:xfrm>
          <a:off x="1219200" y="945091"/>
          <a:ext cx="6324601" cy="4084109"/>
        </p:xfrm>
        <a:graphic>
          <a:graphicData uri="http://schemas.openxmlformats.org/drawingml/2006/table">
            <a:tbl>
              <a:tblPr/>
              <a:tblGrid>
                <a:gridCol w="1096824"/>
                <a:gridCol w="4219202"/>
                <a:gridCol w="1008575"/>
              </a:tblGrid>
              <a:tr h="4487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Source Doc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Revision Request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Budget Range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NPRR487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QSGR Dispatch Adjustment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$75k-$90k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2"/>
                        </a:rPr>
                        <a:t>SCR756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MarkeTrak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Enhancements - Remaining SCR756 Items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$50k-$100k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3"/>
                        </a:rPr>
                        <a:t>NPRR210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Wind Forecasting Change to P50, Sync with PRR841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$50k-$100k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NPRR479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Daily Net Outage MW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$50k-$60k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NPRR476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Market Submitted Energy Offer Curves Disclosures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$45k-$60k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0" i="0" u="sng" strike="noStrike" kern="1200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NPRR481</a:t>
                      </a:r>
                      <a:endParaRPr lang="en-US" sz="900" b="0" i="0" u="sng" strike="noStrike" kern="1200" dirty="0">
                        <a:solidFill>
                          <a:srgbClr val="0000FF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Report of Hourly Actual System Load by Weather Zone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$25k-$35k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4"/>
                        </a:rPr>
                        <a:t>NPRR340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Introduction and Definition of Duration-Limited Resources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$15k-$20k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NOGRR101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 Transparency for DC Tie Outage Information 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&lt;$10k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681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43922</TotalTime>
  <Words>772</Words>
  <Application>Microsoft Office PowerPoint</Application>
  <PresentationFormat>On-screen Show (4:3)</PresentationFormat>
  <Paragraphs>177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PowerPoint Presentation</vt:lpstr>
      <vt:lpstr>PPL Prioritization Discussion</vt:lpstr>
      <vt:lpstr>2013 Revision Request Funding Reconciliation</vt:lpstr>
      <vt:lpstr>PPL Prioritization Discussion – Revision Requests “Not Started”</vt:lpstr>
      <vt:lpstr>PPL Prioritization Discussion</vt:lpstr>
      <vt:lpstr>2013 Revision Request Funding – Board Approved – In-Flight</vt:lpstr>
      <vt:lpstr>2013 Revision Request Funding – Board Approved – Not Started</vt:lpstr>
      <vt:lpstr>2013 Revision Request Funding – In Stakeholder Process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1224</cp:revision>
  <cp:lastPrinted>2012-11-12T21:11:51Z</cp:lastPrinted>
  <dcterms:created xsi:type="dcterms:W3CDTF">2005-04-21T14:28:35Z</dcterms:created>
  <dcterms:modified xsi:type="dcterms:W3CDTF">2012-11-13T21:17:08Z</dcterms:modified>
</cp:coreProperties>
</file>