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97" r:id="rId2"/>
  </p:sldMasterIdLst>
  <p:notesMasterIdLst>
    <p:notesMasterId r:id="rId11"/>
  </p:notesMasterIdLst>
  <p:handoutMasterIdLst>
    <p:handoutMasterId r:id="rId12"/>
  </p:handoutMasterIdLst>
  <p:sldIdLst>
    <p:sldId id="286" r:id="rId3"/>
    <p:sldId id="368" r:id="rId4"/>
    <p:sldId id="405" r:id="rId5"/>
    <p:sldId id="401" r:id="rId6"/>
    <p:sldId id="402" r:id="rId7"/>
    <p:sldId id="403" r:id="rId8"/>
    <p:sldId id="404" r:id="rId9"/>
    <p:sldId id="406" r:id="rId1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40949A"/>
    <a:srgbClr val="0000CC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32" autoAdjust="0"/>
    <p:restoredTop sz="96110" autoAdjust="0"/>
  </p:normalViewPr>
  <p:slideViewPr>
    <p:cSldViewPr>
      <p:cViewPr>
        <p:scale>
          <a:sx n="80" d="100"/>
          <a:sy n="80" d="100"/>
        </p:scale>
        <p:origin x="-366" y="-16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088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68DC1EE-3DA8-4B66-AF78-1ADDB1529140}" type="datetimeFigureOut">
              <a:rPr lang="en-US"/>
              <a:pPr>
                <a:defRPr/>
              </a:pPr>
              <a:t>10/29/2012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443A2B-A629-486E-BB4B-BCDEF8DE48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BB0978-F3C3-4468-B277-61650F0336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8F5D5D-5868-4FCA-B83D-6ADCDECEA38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A3501-FEDA-4302-895E-D0D5C59FD5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03F9C-9F8B-43EF-A434-6A5FB1A8D3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09EBC-9A4D-4ABD-BEFB-66B5959A9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5ADEB-C78A-4783-9E83-E29DE0028D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55B69-85A0-4A5A-A5F0-184B247F4A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2DBA0-AE69-4CEA-962C-9A3DBE77EC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20532-E0AD-4F4B-ADE3-24867479CA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A1883-D5A9-402F-B38E-A2D4374D5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7ABD7-7835-40EC-8285-26518FF3CD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5A0A4-8E8C-4A34-9451-205E474517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BF9BD-E4FB-4887-9C44-659C0C3652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04555-2D7D-4060-AEC2-023F009E31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70078-9B79-4A80-86ED-FDAD82CCF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6E6DB-A44C-4240-AD62-E57CB31DF0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97BBA-7676-44BF-93BF-68048ED154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8B9BA-7D88-442C-A51F-946D8DF5F6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997D-F2D5-4B29-9D24-47F6136A44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D4D5-5CB6-4690-B90B-0A89DA6B1C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A2A6A-0824-4582-8D62-082E1AD9A9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E1582-59AB-42EA-A02E-83D757808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9E46D-6240-4BC6-8B80-AB7A6F0AB3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BEC049F-CD96-4472-9C93-BAA32A3B6A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41500E3F-5CFB-4767-812A-B245A97344D0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November 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740877-75DB-4DCF-9042-6DEF3B571E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metf/keydocs/2012/0830/07_pres_hour_ahead_market.ppt" TargetMode="External"/><Relationship Id="rId2" Type="http://schemas.openxmlformats.org/officeDocument/2006/relationships/hyperlink" Target="http://www.ercot.com/content/meetings/metf/keydocs/2012/0830/05_real_time_mkt_enhancement_strawman_8_24_2012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28600" y="1905000"/>
            <a:ext cx="8763000" cy="1981200"/>
          </a:xfrm>
        </p:spPr>
        <p:txBody>
          <a:bodyPr/>
          <a:lstStyle/>
          <a:p>
            <a:pPr algn="ctr"/>
            <a:r>
              <a:rPr lang="en-US" dirty="0" smtClean="0"/>
              <a:t>Market Enhancement Task Force (METF) Update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November 1, 2012 TAC Meeting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6400" y="5181600"/>
            <a:ext cx="55626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smtClean="0">
                <a:latin typeface="+mj-lt"/>
              </a:rPr>
              <a:t>Kenneth Ragsdale</a:t>
            </a: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2000" dirty="0" smtClean="0">
                <a:latin typeface="+mj-lt"/>
              </a:rPr>
              <a:t>ERCOT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METF Activities to Date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86400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Formed by TAC in February 2012 to “Evaluate the costs and benefits of enhancements to ERCOT Nodal processes and to recommend market efficiency improvements to Real-Time SCED that provide better Resource Commitment and Dispatch”.</a:t>
            </a:r>
          </a:p>
          <a:p>
            <a:pPr>
              <a:buNone/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 Listed and prioritized “Enhancement Opportunities”.</a:t>
            </a:r>
          </a:p>
          <a:p>
            <a:pPr lvl="1">
              <a:defRPr/>
            </a:pPr>
            <a:r>
              <a:rPr lang="en-US" sz="2200" dirty="0" smtClean="0"/>
              <a:t>Improve Commitment and Dispatch of QSGRs, Load Resources and Storage Resources.</a:t>
            </a:r>
          </a:p>
          <a:p>
            <a:pPr>
              <a:buNone/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Reviewed and discussed 3 vendor/ISO presentations on the features of their Real-Time Market Systems.</a:t>
            </a:r>
          </a:p>
          <a:p>
            <a:pPr lvl="1">
              <a:defRPr/>
            </a:pPr>
            <a:r>
              <a:rPr lang="en-US" sz="2200" dirty="0" smtClean="0"/>
              <a:t>All of the vendors have a common framework comprising of a multi-interval Real-Time Commitment (RTC) and Real-Time Dispatch (RTD).</a:t>
            </a:r>
          </a:p>
          <a:p>
            <a:endParaRPr lang="en-US" dirty="0" smtClean="0"/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2012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85800"/>
          </a:xfrm>
        </p:spPr>
        <p:txBody>
          <a:bodyPr/>
          <a:lstStyle/>
          <a:p>
            <a:r>
              <a:rPr lang="en-US" dirty="0" smtClean="0"/>
              <a:t>June 28, 2012 TAC Direction for METF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614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2012</a:t>
            </a:r>
            <a:endParaRPr lang="en-US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54102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Provide to TAC by October</a:t>
            </a:r>
          </a:p>
          <a:p>
            <a:pPr lvl="1">
              <a:defRPr/>
            </a:pPr>
            <a:r>
              <a:rPr lang="en-US" sz="2400" dirty="0" smtClean="0"/>
              <a:t>a recommendation on the scope of work and approach for a project to provide “Enhancements to the Real-Time Market” that</a:t>
            </a:r>
          </a:p>
          <a:p>
            <a:pPr lvl="2">
              <a:defRPr/>
            </a:pPr>
            <a:r>
              <a:rPr lang="en-US" sz="2200" dirty="0" smtClean="0"/>
              <a:t>uses the framework of a multi-interval Real-Time Commitment and Real-Time Dispatch</a:t>
            </a:r>
          </a:p>
          <a:p>
            <a:pPr lvl="2">
              <a:defRPr/>
            </a:pPr>
            <a:r>
              <a:rPr lang="en-US" sz="2200" dirty="0" smtClean="0"/>
              <a:t>takes into consideration information from the Brattle report and concepts in approved and in-flight NPRRs</a:t>
            </a:r>
          </a:p>
          <a:p>
            <a:pPr lvl="1">
              <a:buNone/>
              <a:defRPr/>
            </a:pP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a plan for a phased implementation of RTC and RTD features.</a:t>
            </a:r>
          </a:p>
          <a:p>
            <a:pPr lvl="1"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Proposals Presented at METF in August 2012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614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2012</a:t>
            </a:r>
            <a:endParaRPr lang="en-US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54102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Real-Time Market Enhancement </a:t>
            </a:r>
            <a:r>
              <a:rPr lang="en-US" sz="2400" dirty="0" err="1" smtClean="0"/>
              <a:t>Strawman</a:t>
            </a:r>
            <a:r>
              <a:rPr lang="en-US" sz="2400" dirty="0" smtClean="0"/>
              <a:t> (21 page word document)</a:t>
            </a:r>
          </a:p>
          <a:p>
            <a:pPr lvl="1">
              <a:defRPr/>
            </a:pPr>
            <a:endParaRPr lang="en-US" sz="1200" dirty="0" smtClean="0">
              <a:hlinkClick r:id="rId2"/>
            </a:endParaRPr>
          </a:p>
          <a:p>
            <a:pPr lvl="1">
              <a:defRPr/>
            </a:pPr>
            <a:r>
              <a:rPr lang="en-US" sz="2400" dirty="0" smtClean="0">
                <a:hlinkClick r:id="rId2"/>
              </a:rPr>
              <a:t>http://www.ercot.com/content/meetings/metf/keydocs/2012/0830/05_real_time_mkt_enhancement_strawman_8_24_2012.doc</a:t>
            </a:r>
            <a:endParaRPr lang="en-US" sz="2400" dirty="0" smtClean="0"/>
          </a:p>
          <a:p>
            <a:pPr lvl="1">
              <a:buNone/>
              <a:defRPr/>
            </a:pPr>
            <a:endParaRPr lang="en-US" sz="2400" dirty="0" smtClean="0"/>
          </a:p>
          <a:p>
            <a:pPr lvl="1">
              <a:buNone/>
              <a:defRPr/>
            </a:pPr>
            <a:endParaRPr lang="en-US"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/>
              <a:t>Hour Ahead Market  (14 slide PPT)</a:t>
            </a:r>
          </a:p>
          <a:p>
            <a:pPr lvl="1">
              <a:defRPr/>
            </a:pPr>
            <a:endParaRPr lang="en-US" sz="1200" dirty="0" smtClean="0"/>
          </a:p>
          <a:p>
            <a:pPr lvl="1">
              <a:defRPr/>
            </a:pPr>
            <a:r>
              <a:rPr lang="en-US" sz="2400" dirty="0" smtClean="0">
                <a:hlinkClick r:id="rId3"/>
              </a:rPr>
              <a:t>http://www.ercot.com/content/meetings/metf/keydocs/2012/0830/07_pres_hour_ahead_market.ppt</a:t>
            </a: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Have Been Submitted by Market Participants on the Two Proposals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614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2012</a:t>
            </a:r>
            <a:endParaRPr lang="en-US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54102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The two proposals are significantly different from each other and provide different types of enhancements.</a:t>
            </a:r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Market Participants have provided comments based on the given description of each of the proposals and other ongoing Resource Adequacy discussions.</a:t>
            </a:r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Have discussed (at a high level) the “Market Impact” of each of the proposals. </a:t>
            </a:r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Over-Mitigation Issue and NPRR 444 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614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2012</a:t>
            </a:r>
            <a:endParaRPr lang="en-US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5410200"/>
          </a:xfrm>
        </p:spPr>
        <p:txBody>
          <a:bodyPr/>
          <a:lstStyle/>
          <a:p>
            <a:pPr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The “Over-Mitigation issue” is being addressed by CMWG.</a:t>
            </a:r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NPRR 444 and any modifications of NPRR 444 are being addressed by WMS.  (Note that the concept of a pricing run is included in the RTM Enhancement </a:t>
            </a:r>
            <a:r>
              <a:rPr lang="en-US" sz="2400" dirty="0" err="1" smtClean="0"/>
              <a:t>Strawman</a:t>
            </a:r>
            <a:r>
              <a:rPr lang="en-US" sz="2400" dirty="0" smtClean="0"/>
              <a:t>.)</a:t>
            </a:r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smtClean="0"/>
          </a:p>
        </p:txBody>
      </p:sp>
      <p:sp>
        <p:nvSpPr>
          <p:cNvPr id="614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2012</a:t>
            </a:r>
            <a:endParaRPr lang="en-US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5410200"/>
          </a:xfrm>
        </p:spPr>
        <p:txBody>
          <a:bodyPr/>
          <a:lstStyle/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Before the 11-27-12 METF meeting, ERCOT plans to prepare and distribute a draft “single document” summarizing the key issues on the two proposals.</a:t>
            </a:r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At the 11-27-12 METF meeting --- METF to finalize the summary document. </a:t>
            </a:r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At the 11-29-12 TAC meeting ----TAC to discuss (in detail) the two proposals and next steps.</a:t>
            </a:r>
          </a:p>
          <a:p>
            <a:pPr>
              <a:buNone/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Suggestions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614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2012</a:t>
            </a:r>
            <a:endParaRPr lang="en-US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5410200"/>
          </a:xfrm>
        </p:spPr>
        <p:txBody>
          <a:bodyPr/>
          <a:lstStyle/>
          <a:p>
            <a:pPr>
              <a:buNone/>
              <a:defRPr/>
            </a:pPr>
            <a:endParaRPr lang="en-US" sz="2400" dirty="0" smtClean="0"/>
          </a:p>
          <a:p>
            <a:pPr>
              <a:buNone/>
              <a:defRPr/>
            </a:pPr>
            <a:endParaRPr lang="en-US" sz="2400" dirty="0" smtClean="0"/>
          </a:p>
          <a:p>
            <a:pPr>
              <a:buNone/>
              <a:defRPr/>
            </a:pPr>
            <a:endParaRPr lang="en-US" sz="2400" dirty="0" smtClean="0"/>
          </a:p>
          <a:p>
            <a:pPr>
              <a:buNone/>
              <a:defRPr/>
            </a:pPr>
            <a:endParaRPr lang="en-US" sz="2400" dirty="0" smtClean="0"/>
          </a:p>
          <a:p>
            <a:pPr>
              <a:buNone/>
              <a:defRPr/>
            </a:pPr>
            <a:endParaRPr lang="en-US" sz="2400" dirty="0" smtClean="0"/>
          </a:p>
          <a:p>
            <a:pPr>
              <a:buNone/>
              <a:defRPr/>
            </a:pPr>
            <a:r>
              <a:rPr lang="en-US" sz="2400" dirty="0" smtClean="0"/>
              <a:t>Questions and/or Suggestions.</a:t>
            </a:r>
          </a:p>
          <a:p>
            <a:pPr>
              <a:defRPr/>
            </a:pPr>
            <a:endParaRPr lang="en-US" sz="2400" dirty="0" smtClean="0"/>
          </a:p>
          <a:p>
            <a:pPr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12543</TotalTime>
  <Words>435</Words>
  <Application>Microsoft Office PowerPoint</Application>
  <PresentationFormat>On-screen Show (4:3)</PresentationFormat>
  <Paragraphs>79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Custom Design</vt:lpstr>
      <vt:lpstr>1_Custom Design</vt:lpstr>
      <vt:lpstr>Market Enhancement Task Force (METF) Update   November 1, 2012 TAC Meeting</vt:lpstr>
      <vt:lpstr>METF Activities to Date</vt:lpstr>
      <vt:lpstr>June 28, 2012 TAC Direction for METF</vt:lpstr>
      <vt:lpstr>Two Proposals Presented at METF in August 2012</vt:lpstr>
      <vt:lpstr>Comments Have Been Submitted by Market Participants on the Two Proposals</vt:lpstr>
      <vt:lpstr>Over-Mitigation Issue and NPRR 444 </vt:lpstr>
      <vt:lpstr>Next Steps</vt:lpstr>
      <vt:lpstr>Questions or Suggestions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hhui</dc:creator>
  <cp:lastModifiedBy>kragsdale</cp:lastModifiedBy>
  <cp:revision>588</cp:revision>
  <dcterms:created xsi:type="dcterms:W3CDTF">2005-04-21T14:28:35Z</dcterms:created>
  <dcterms:modified xsi:type="dcterms:W3CDTF">2012-10-29T22:15:37Z</dcterms:modified>
</cp:coreProperties>
</file>