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3"/>
  </p:notesMasterIdLst>
  <p:sldIdLst>
    <p:sldId id="333" r:id="rId2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yager" initials="cy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949A"/>
    <a:srgbClr val="0000CC"/>
    <a:srgbClr val="FF3300"/>
    <a:srgbClr val="FF9900"/>
    <a:srgbClr val="5469A2"/>
    <a:srgbClr val="294171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8" autoAdjust="0"/>
  </p:normalViewPr>
  <p:slideViewPr>
    <p:cSldViewPr>
      <p:cViewPr>
        <p:scale>
          <a:sx n="81" d="100"/>
          <a:sy n="81" d="100"/>
        </p:scale>
        <p:origin x="-972" y="186"/>
      </p:cViewPr>
      <p:guideLst>
        <p:guide orient="horz" pos="672"/>
        <p:guide pos="288"/>
        <p:guide pos="5472"/>
        <p:guide pos="2880"/>
        <p:guide pos="2688"/>
        <p:guide pos="30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8475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9" y="0"/>
            <a:ext cx="3038475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767"/>
            <a:ext cx="5607050" cy="4155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772378"/>
            <a:ext cx="3038475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9" y="8772378"/>
            <a:ext cx="3038475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3DC4A66-2502-4020-BD30-D954DB4E9BC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2742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May 5, 2011</a:t>
            </a: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TAC</a:t>
            </a:r>
          </a:p>
        </p:txBody>
      </p:sp>
    </p:spTree>
    <p:extLst>
      <p:ext uri="{BB962C8B-B14F-4D97-AF65-F5344CB8AC3E}">
        <p14:creationId xmlns:p14="http://schemas.microsoft.com/office/powerpoint/2010/main" val="1666723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93989B-8602-4931-BC19-DE87185B1D1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TAC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2011</a:t>
            </a:r>
          </a:p>
        </p:txBody>
      </p:sp>
    </p:spTree>
    <p:extLst>
      <p:ext uri="{BB962C8B-B14F-4D97-AF65-F5344CB8AC3E}">
        <p14:creationId xmlns:p14="http://schemas.microsoft.com/office/powerpoint/2010/main" val="978379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8BE1B4-4486-43E6-A7D9-255A9D92E5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TAC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2011</a:t>
            </a:r>
          </a:p>
        </p:txBody>
      </p:sp>
    </p:spTree>
    <p:extLst>
      <p:ext uri="{BB962C8B-B14F-4D97-AF65-F5344CB8AC3E}">
        <p14:creationId xmlns:p14="http://schemas.microsoft.com/office/powerpoint/2010/main" val="12732868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B2B5EF-061F-4494-8896-6D0CC94FD1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TAC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2011</a:t>
            </a:r>
          </a:p>
        </p:txBody>
      </p:sp>
    </p:spTree>
    <p:extLst>
      <p:ext uri="{BB962C8B-B14F-4D97-AF65-F5344CB8AC3E}">
        <p14:creationId xmlns:p14="http://schemas.microsoft.com/office/powerpoint/2010/main" val="1788049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CE27B-5AD9-425B-AD48-9342CE6135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Finance and Audit Committee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16, 2011</a:t>
            </a:r>
          </a:p>
        </p:txBody>
      </p:sp>
    </p:spTree>
    <p:extLst>
      <p:ext uri="{BB962C8B-B14F-4D97-AF65-F5344CB8AC3E}">
        <p14:creationId xmlns:p14="http://schemas.microsoft.com/office/powerpoint/2010/main" val="1651190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94D92F-2349-45A0-ABB2-EC7626E487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TAC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2011</a:t>
            </a:r>
          </a:p>
        </p:txBody>
      </p:sp>
    </p:spTree>
    <p:extLst>
      <p:ext uri="{BB962C8B-B14F-4D97-AF65-F5344CB8AC3E}">
        <p14:creationId xmlns:p14="http://schemas.microsoft.com/office/powerpoint/2010/main" val="1109115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A5570-0694-4345-9CC3-0C65032FB1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TAC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2011</a:t>
            </a:r>
          </a:p>
        </p:txBody>
      </p:sp>
    </p:spTree>
    <p:extLst>
      <p:ext uri="{BB962C8B-B14F-4D97-AF65-F5344CB8AC3E}">
        <p14:creationId xmlns:p14="http://schemas.microsoft.com/office/powerpoint/2010/main" val="2425248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C12FB5-1436-481A-AD0B-6CA55736BF8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TAC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2011</a:t>
            </a:r>
          </a:p>
        </p:txBody>
      </p:sp>
    </p:spTree>
    <p:extLst>
      <p:ext uri="{BB962C8B-B14F-4D97-AF65-F5344CB8AC3E}">
        <p14:creationId xmlns:p14="http://schemas.microsoft.com/office/powerpoint/2010/main" val="703822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D42534-F2FA-4426-AE18-30AB9ED322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TAC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2011</a:t>
            </a:r>
          </a:p>
        </p:txBody>
      </p:sp>
    </p:spTree>
    <p:extLst>
      <p:ext uri="{BB962C8B-B14F-4D97-AF65-F5344CB8AC3E}">
        <p14:creationId xmlns:p14="http://schemas.microsoft.com/office/powerpoint/2010/main" val="3854397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7630CF-8FC4-4C54-B47D-5151926266C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TAC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2011</a:t>
            </a:r>
          </a:p>
        </p:txBody>
      </p:sp>
    </p:spTree>
    <p:extLst>
      <p:ext uri="{BB962C8B-B14F-4D97-AF65-F5344CB8AC3E}">
        <p14:creationId xmlns:p14="http://schemas.microsoft.com/office/powerpoint/2010/main" val="2309493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3F6439-E972-4DBD-BE25-153F7EF8C2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TAC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2011</a:t>
            </a:r>
          </a:p>
        </p:txBody>
      </p:sp>
    </p:spTree>
    <p:extLst>
      <p:ext uri="{BB962C8B-B14F-4D97-AF65-F5344CB8AC3E}">
        <p14:creationId xmlns:p14="http://schemas.microsoft.com/office/powerpoint/2010/main" val="3590442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F781C8-53E7-4461-A7CF-657C56EA89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TAC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2011</a:t>
            </a:r>
          </a:p>
        </p:txBody>
      </p:sp>
    </p:spTree>
    <p:extLst>
      <p:ext uri="{BB962C8B-B14F-4D97-AF65-F5344CB8AC3E}">
        <p14:creationId xmlns:p14="http://schemas.microsoft.com/office/powerpoint/2010/main" val="973720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EDED91F-6E3A-4C8A-ABE6-7EBD37EB3D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04" r:id="rId1"/>
    <p:sldLayoutId id="2147484605" r:id="rId2"/>
    <p:sldLayoutId id="2147484594" r:id="rId3"/>
    <p:sldLayoutId id="2147484595" r:id="rId4"/>
    <p:sldLayoutId id="2147484596" r:id="rId5"/>
    <p:sldLayoutId id="2147484597" r:id="rId6"/>
    <p:sldLayoutId id="2147484598" r:id="rId7"/>
    <p:sldLayoutId id="2147484599" r:id="rId8"/>
    <p:sldLayoutId id="2147484600" r:id="rId9"/>
    <p:sldLayoutId id="2147484601" r:id="rId10"/>
    <p:sldLayoutId id="2147484602" r:id="rId11"/>
    <p:sldLayoutId id="2147484603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95300" y="674914"/>
            <a:ext cx="815340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NPRR438, approved by the ERCOT Board in July 2012 and effective January 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2013, requires ERCOT to assess a fee to eligible Counter-Parties for all or part of the costs of verifying the risk management framework for specified Counter-parties. 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The Counter-Party risk management verification process was budgeted as requiring one additional ERCOT FTE.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ERCOT proposes that the risk management verification fee be based on the estimated FTE cost, allocated equally to eligible Counter-Parties.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Based on the current number of eligible Counter-Parties, this would result in an annual charge of approximately $750 per eligible Counter-Party.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ERCOT proposes the fee be computed annually as of December 31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and billed once during the first quarter.  A market notice will be issued when the amount is determined.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ERCOT will re-assess the fee amount annually</a:t>
            </a:r>
            <a:r>
              <a:rPr lang="en-US" sz="2000" dirty="0" smtClean="0"/>
              <a:t>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The Risk Management Verification Fee will be presented to the November ERCOT Board for approval.</a:t>
            </a:r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304800" y="0"/>
            <a:ext cx="8763000" cy="674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dirty="0" smtClean="0"/>
              <a:t>Risk Management Verification </a:t>
            </a:r>
            <a:r>
              <a:rPr lang="en-US" dirty="0" smtClean="0"/>
              <a:t>Fee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53964194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18630</TotalTime>
  <Words>162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Custom Design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Ruane, Mark</dc:creator>
  <cp:lastModifiedBy>khobbs</cp:lastModifiedBy>
  <cp:revision>639</cp:revision>
  <cp:lastPrinted>2012-10-23T20:12:14Z</cp:lastPrinted>
  <dcterms:created xsi:type="dcterms:W3CDTF">2005-04-21T14:28:35Z</dcterms:created>
  <dcterms:modified xsi:type="dcterms:W3CDTF">2012-10-25T14:09:13Z</dcterms:modified>
</cp:coreProperties>
</file>