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72" r:id="rId2"/>
    <p:sldId id="302" r:id="rId3"/>
    <p:sldId id="382" r:id="rId4"/>
    <p:sldId id="424" r:id="rId5"/>
    <p:sldId id="425" r:id="rId6"/>
    <p:sldId id="420" r:id="rId7"/>
    <p:sldId id="423" r:id="rId8"/>
    <p:sldId id="426" r:id="rId9"/>
    <p:sldId id="427" r:id="rId10"/>
    <p:sldId id="406" r:id="rId11"/>
    <p:sldId id="395" r:id="rId12"/>
    <p:sldId id="396" r:id="rId13"/>
    <p:sldId id="397" r:id="rId14"/>
    <p:sldId id="398" r:id="rId15"/>
    <p:sldId id="399" r:id="rId16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10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rcot.com/mktrules/issues/scr/750-774/769/index" TargetMode="External"/><Relationship Id="rId13" Type="http://schemas.openxmlformats.org/officeDocument/2006/relationships/hyperlink" Target="http://www.ercot.com/mktrules/issues/nprr/451-475/463/index" TargetMode="External"/><Relationship Id="rId3" Type="http://schemas.openxmlformats.org/officeDocument/2006/relationships/hyperlink" Target="http://www.ercot.com/mktrules/issues/nogrr/076-100/084/index" TargetMode="External"/><Relationship Id="rId7" Type="http://schemas.openxmlformats.org/officeDocument/2006/relationships/hyperlink" Target="http://www.ercot.com/mktrules/issues/nprr/426-450/439/index" TargetMode="External"/><Relationship Id="rId12" Type="http://schemas.openxmlformats.org/officeDocument/2006/relationships/hyperlink" Target="http://www.ercot.com/mktrules/issues/nprr/376-400/393/index" TargetMode="External"/><Relationship Id="rId2" Type="http://schemas.openxmlformats.org/officeDocument/2006/relationships/hyperlink" Target="http://www.ercot.com/mktrules/issues/scr/750-774/760/index" TargetMode="External"/><Relationship Id="rId16" Type="http://schemas.openxmlformats.org/officeDocument/2006/relationships/hyperlink" Target="http://www.ercot.com/mktrules/issues/nprr/401-425/419/inde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cot.com/mktrules/issues/nprr/326-350/327/index" TargetMode="External"/><Relationship Id="rId11" Type="http://schemas.openxmlformats.org/officeDocument/2006/relationships/hyperlink" Target="http://www.ercot.com/mktrules/issues/scr/750-774/770/index" TargetMode="External"/><Relationship Id="rId5" Type="http://schemas.openxmlformats.org/officeDocument/2006/relationships/hyperlink" Target="http://www.ercot.com/mktrules/issues/nprr/251-275/272/index" TargetMode="External"/><Relationship Id="rId15" Type="http://schemas.openxmlformats.org/officeDocument/2006/relationships/hyperlink" Target="http://www.ercot.com/mktrules/issues/nprr/201-225/207/index" TargetMode="External"/><Relationship Id="rId10" Type="http://schemas.openxmlformats.org/officeDocument/2006/relationships/hyperlink" Target="http://www.ercot.com/mktrules/issues/nprr/401-425/407/index" TargetMode="External"/><Relationship Id="rId4" Type="http://schemas.openxmlformats.org/officeDocument/2006/relationships/hyperlink" Target="http://www.ercot.com/mktrules/issues/nprr/401-425/416/index" TargetMode="External"/><Relationship Id="rId9" Type="http://schemas.openxmlformats.org/officeDocument/2006/relationships/hyperlink" Target="http://www.ercot.com/mktrules/issues/scr/750-774/771/index" TargetMode="External"/><Relationship Id="rId14" Type="http://schemas.openxmlformats.org/officeDocument/2006/relationships/hyperlink" Target="http://www.ercot.com/mktrules/issues/nprr/451-475/457/index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rcot.com/mktrules/issues/nprr/326-350/340/index" TargetMode="External"/><Relationship Id="rId3" Type="http://schemas.openxmlformats.org/officeDocument/2006/relationships/hyperlink" Target="http://www.ercot.com/mktrules/issues/nprr/251-275/256/index" TargetMode="External"/><Relationship Id="rId7" Type="http://schemas.openxmlformats.org/officeDocument/2006/relationships/hyperlink" Target="http://www.ercot.com/mktrules/issues/nogrr/076-100/093/index" TargetMode="External"/><Relationship Id="rId2" Type="http://schemas.openxmlformats.org/officeDocument/2006/relationships/hyperlink" Target="http://www.ercot.com/mktrules/issues/nprr/401-425/425/inde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rcot.com/mktrules/issues/nprr/226-250/240/index" TargetMode="External"/><Relationship Id="rId5" Type="http://schemas.openxmlformats.org/officeDocument/2006/relationships/hyperlink" Target="http://www.ercot.com/mktrules/issues/nprr/201-225/210/index" TargetMode="External"/><Relationship Id="rId4" Type="http://schemas.openxmlformats.org/officeDocument/2006/relationships/hyperlink" Target="http://www.ercot.com/mktrules/issues/scr/750-774/756/index" TargetMode="External"/><Relationship Id="rId9" Type="http://schemas.openxmlformats.org/officeDocument/2006/relationships/hyperlink" Target="http://www.ercot.com/mktrules/issues/nprr/151-175/153/inde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>
                <a:latin typeface="+mn-lt"/>
              </a:rPr>
              <a:t>October 18,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10/12/2012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10/12/2012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85800"/>
            <a:ext cx="883238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10/12/2012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88446"/>
            <a:ext cx="8840017" cy="5559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10/12/2012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46112"/>
            <a:ext cx="8864600" cy="557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10/12/2012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6" y="646112"/>
            <a:ext cx="8779933" cy="5514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10/12/2012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71512"/>
            <a:ext cx="8839200" cy="555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0010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3-9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400" dirty="0" smtClean="0"/>
              <a:t>Additions/Revisions in </a:t>
            </a:r>
            <a:r>
              <a:rPr lang="en-US" sz="1400" dirty="0" smtClean="0">
                <a:solidFill>
                  <a:srgbClr val="FF0000"/>
                </a:solidFill>
              </a:rPr>
              <a:t>red </a:t>
            </a:r>
            <a:r>
              <a:rPr lang="en-US" sz="1400" dirty="0" smtClean="0"/>
              <a:t>text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400" dirty="0" smtClean="0"/>
              <a:t>Prior target release dates in strike-through text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</a:t>
            </a:r>
            <a:r>
              <a:rPr lang="en-US" sz="1600" dirty="0" smtClean="0"/>
              <a:t>Revision Request Funding Reconciliation</a:t>
            </a:r>
            <a:endParaRPr lang="en-US" sz="1600" dirty="0"/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11-15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672138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  <p:cxnSp>
        <p:nvCxnSpPr>
          <p:cNvPr id="4101" name="Straight Connector 2"/>
          <p:cNvCxnSpPr>
            <a:cxnSpLocks noChangeShapeType="1"/>
          </p:cNvCxnSpPr>
          <p:nvPr/>
        </p:nvCxnSpPr>
        <p:spPr bwMode="auto">
          <a:xfrm flipH="1">
            <a:off x="4240213" y="2468563"/>
            <a:ext cx="990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029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in October (R5)		</a:t>
            </a:r>
            <a:r>
              <a:rPr lang="en-US" sz="1600" i="1" dirty="0" smtClean="0"/>
              <a:t>(10/16/2012 – 10/18/2012)</a:t>
            </a:r>
          </a:p>
          <a:p>
            <a:pPr lvl="1" eaLnBrk="1" hangingPunct="1"/>
            <a:r>
              <a:rPr lang="en-US" sz="1400" dirty="0" smtClean="0"/>
              <a:t>UC4 </a:t>
            </a:r>
            <a:r>
              <a:rPr lang="en-US" sz="1400" dirty="0" smtClean="0"/>
              <a:t>Automation Upgrade</a:t>
            </a:r>
          </a:p>
          <a:p>
            <a:pPr lvl="2" eaLnBrk="1" hangingPunct="1"/>
            <a:r>
              <a:rPr lang="en-US" sz="1200" dirty="0" smtClean="0"/>
              <a:t>Batch job scheduling software</a:t>
            </a:r>
          </a:p>
          <a:p>
            <a:pPr lvl="1" eaLnBrk="1" hangingPunct="1"/>
            <a:r>
              <a:rPr lang="en-US" sz="1400" dirty="0" smtClean="0"/>
              <a:t>Contingency Functionality Enhancements</a:t>
            </a:r>
          </a:p>
          <a:p>
            <a:pPr lvl="2" eaLnBrk="1" hangingPunct="1"/>
            <a:r>
              <a:rPr lang="en-US" sz="1200" dirty="0" smtClean="0"/>
              <a:t>Provide a more granular level </a:t>
            </a:r>
            <a:r>
              <a:rPr lang="en-US" sz="1200" dirty="0" smtClean="0"/>
              <a:t>in </a:t>
            </a:r>
            <a:r>
              <a:rPr lang="en-US" sz="1200" dirty="0" smtClean="0"/>
              <a:t>defining contingency groups</a:t>
            </a:r>
          </a:p>
          <a:p>
            <a:pPr lvl="1" eaLnBrk="1" hangingPunct="1"/>
            <a:r>
              <a:rPr lang="en-US" sz="1400" dirty="0" smtClean="0"/>
              <a:t>ADP-IDM Interface</a:t>
            </a:r>
          </a:p>
          <a:p>
            <a:pPr lvl="2" eaLnBrk="1" hangingPunct="1"/>
            <a:r>
              <a:rPr lang="en-US" sz="1200" dirty="0" smtClean="0"/>
              <a:t>Interface between back office ERCOT applications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sz="1600" dirty="0" smtClean="0"/>
              <a:t>Go-Lives in November		</a:t>
            </a:r>
            <a:r>
              <a:rPr lang="en-US" sz="1600" i="1" dirty="0" smtClean="0"/>
              <a:t>(off-cycle software release)</a:t>
            </a:r>
          </a:p>
          <a:p>
            <a:pPr lvl="1" eaLnBrk="1" hangingPunct="1"/>
            <a:r>
              <a:rPr lang="en-US" sz="1400" dirty="0" smtClean="0"/>
              <a:t>NPRR347 </a:t>
            </a:r>
            <a:r>
              <a:rPr lang="en-US" sz="1400" dirty="0" smtClean="0"/>
              <a:t>– </a:t>
            </a:r>
            <a:r>
              <a:rPr lang="en-US" sz="1400" dirty="0" smtClean="0"/>
              <a:t>Single Daily Settlement Invoice and Updates to Credit Calculations, including addition of a Minimum Collateral Exposure Component 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NPRR365 – Change in Resource Outage Approvals from Eight to 45 Days </a:t>
            </a:r>
          </a:p>
          <a:p>
            <a:pPr lvl="1" eaLnBrk="1" hangingPunct="1"/>
            <a:r>
              <a:rPr lang="en-US" sz="1400" dirty="0" smtClean="0"/>
              <a:t>NPRR400 </a:t>
            </a:r>
            <a:r>
              <a:rPr lang="en-US" sz="1400" dirty="0" smtClean="0"/>
              <a:t>– </a:t>
            </a:r>
            <a:r>
              <a:rPr lang="en-US" sz="1400" dirty="0" smtClean="0"/>
              <a:t>Eliminate Unsecured Credit for CRR Auctions and for Future Credit Exposure and Eliminate Netting of FCE with CCE</a:t>
            </a:r>
            <a:endParaRPr lang="en-US" sz="1400" dirty="0" smtClean="0"/>
          </a:p>
          <a:p>
            <a:pPr eaLnBrk="1" hangingPunct="1"/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2484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2012 Release Targets – Board-Approved NPRRs/SCRs/xGRRs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</p:nvPr>
        </p:nvGraphicFramePr>
        <p:xfrm>
          <a:off x="110064" y="762000"/>
          <a:ext cx="8957735" cy="4851199"/>
        </p:xfrm>
        <a:graphic>
          <a:graphicData uri="http://schemas.openxmlformats.org/drawingml/2006/table">
            <a:tbl>
              <a:tblPr/>
              <a:tblGrid>
                <a:gridCol w="1168107"/>
                <a:gridCol w="1148548"/>
                <a:gridCol w="1081106"/>
                <a:gridCol w="1152584"/>
                <a:gridCol w="1164072"/>
                <a:gridCol w="1033519"/>
                <a:gridCol w="1143000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43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244475" y="5715000"/>
            <a:ext cx="2346325" cy="363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Bold indicates inclusion in the original Board-approved 2012 PPL</a:t>
            </a:r>
          </a:p>
        </p:txBody>
      </p:sp>
      <p:sp>
        <p:nvSpPr>
          <p:cNvPr id="6149" name="TextBox 8"/>
          <p:cNvSpPr txBox="1">
            <a:spLocks noChangeArrowheads="1"/>
          </p:cNvSpPr>
          <p:nvPr/>
        </p:nvSpPr>
        <p:spPr bwMode="auto">
          <a:xfrm>
            <a:off x="2773363" y="5716588"/>
            <a:ext cx="2381250" cy="361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2419350" y="6254750"/>
            <a:ext cx="3581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6151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6152" name="TextBox 14"/>
          <p:cNvSpPr txBox="1">
            <a:spLocks noChangeArrowheads="1"/>
          </p:cNvSpPr>
          <p:nvPr/>
        </p:nvSpPr>
        <p:spPr bwMode="auto">
          <a:xfrm>
            <a:off x="6896100" y="3532188"/>
            <a:ext cx="11049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November</a:t>
            </a:r>
          </a:p>
        </p:txBody>
      </p:sp>
      <p:sp>
        <p:nvSpPr>
          <p:cNvPr id="6153" name="TextBox 17"/>
          <p:cNvSpPr txBox="1">
            <a:spLocks noChangeArrowheads="1"/>
          </p:cNvSpPr>
          <p:nvPr/>
        </p:nvSpPr>
        <p:spPr bwMode="auto">
          <a:xfrm>
            <a:off x="4656138" y="3532188"/>
            <a:ext cx="11684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Mid-Sept</a:t>
            </a:r>
          </a:p>
        </p:txBody>
      </p:sp>
      <p:sp>
        <p:nvSpPr>
          <p:cNvPr id="6154" name="TextBox 18"/>
          <p:cNvSpPr txBox="1">
            <a:spLocks noChangeArrowheads="1"/>
          </p:cNvSpPr>
          <p:nvPr/>
        </p:nvSpPr>
        <p:spPr bwMode="auto">
          <a:xfrm>
            <a:off x="3505200" y="3532188"/>
            <a:ext cx="1152525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June</a:t>
            </a:r>
          </a:p>
        </p:txBody>
      </p:sp>
      <p:sp>
        <p:nvSpPr>
          <p:cNvPr id="6155" name="TextBox 19"/>
          <p:cNvSpPr txBox="1">
            <a:spLocks noChangeArrowheads="1"/>
          </p:cNvSpPr>
          <p:nvPr/>
        </p:nvSpPr>
        <p:spPr bwMode="auto">
          <a:xfrm>
            <a:off x="1279525" y="3532188"/>
            <a:ext cx="11430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6" name="TextBox 20"/>
          <p:cNvSpPr txBox="1">
            <a:spLocks noChangeArrowheads="1"/>
          </p:cNvSpPr>
          <p:nvPr/>
        </p:nvSpPr>
        <p:spPr bwMode="auto">
          <a:xfrm>
            <a:off x="5824538" y="3532188"/>
            <a:ext cx="1071562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Oct</a:t>
            </a:r>
          </a:p>
        </p:txBody>
      </p:sp>
      <p:sp>
        <p:nvSpPr>
          <p:cNvPr id="6157" name="TextBox 16"/>
          <p:cNvSpPr txBox="1">
            <a:spLocks noChangeArrowheads="1"/>
          </p:cNvSpPr>
          <p:nvPr/>
        </p:nvSpPr>
        <p:spPr bwMode="auto">
          <a:xfrm>
            <a:off x="2419350" y="3532188"/>
            <a:ext cx="1087438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8" name="TextBox 15"/>
          <p:cNvSpPr txBox="1">
            <a:spLocks noChangeArrowheads="1"/>
          </p:cNvSpPr>
          <p:nvPr/>
        </p:nvSpPr>
        <p:spPr bwMode="auto">
          <a:xfrm>
            <a:off x="8001000" y="3265488"/>
            <a:ext cx="1050925" cy="265112"/>
          </a:xfrm>
          <a:prstGeom prst="rect">
            <a:avLst/>
          </a:prstGeom>
          <a:solidFill>
            <a:srgbClr val="F3F9A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Deleted</a:t>
            </a:r>
          </a:p>
        </p:txBody>
      </p:sp>
      <p:sp>
        <p:nvSpPr>
          <p:cNvPr id="6159" name="TextBox 21"/>
          <p:cNvSpPr txBox="1">
            <a:spLocks noChangeArrowheads="1"/>
          </p:cNvSpPr>
          <p:nvPr/>
        </p:nvSpPr>
        <p:spPr bwMode="auto">
          <a:xfrm>
            <a:off x="5334000" y="5672138"/>
            <a:ext cx="3581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6160" name="TextBox 22"/>
          <p:cNvSpPr txBox="1">
            <a:spLocks noChangeArrowheads="1"/>
          </p:cNvSpPr>
          <p:nvPr/>
        </p:nvSpPr>
        <p:spPr bwMode="auto">
          <a:xfrm>
            <a:off x="5334000" y="5903913"/>
            <a:ext cx="3581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2013 Release Targets – Board-Approved NPRRs/SCRs/xGRRs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</p:nvPr>
        </p:nvGraphicFramePr>
        <p:xfrm>
          <a:off x="76200" y="762000"/>
          <a:ext cx="8915399" cy="395966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17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23063" y="3276600"/>
            <a:ext cx="1125537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800" y="3276600"/>
            <a:ext cx="1193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45000" y="3276600"/>
            <a:ext cx="1227138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403600" y="3276600"/>
            <a:ext cx="10414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276600"/>
            <a:ext cx="1066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72138" y="3276600"/>
            <a:ext cx="1050925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898525" y="5562600"/>
            <a:ext cx="73914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Go-live dates can differ from Protocol effective dates – Please refer to market notices for more details</a:t>
            </a:r>
          </a:p>
        </p:txBody>
      </p:sp>
      <p:sp>
        <p:nvSpPr>
          <p:cNvPr id="7180" name="TextBox 19"/>
          <p:cNvSpPr txBox="1">
            <a:spLocks noChangeArrowheads="1"/>
          </p:cNvSpPr>
          <p:nvPr/>
        </p:nvSpPr>
        <p:spPr bwMode="auto">
          <a:xfrm>
            <a:off x="7848600" y="2692400"/>
            <a:ext cx="1125538" cy="584200"/>
          </a:xfrm>
          <a:prstGeom prst="rect">
            <a:avLst/>
          </a:prstGeom>
          <a:solidFill>
            <a:srgbClr val="F3F9A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000"/>
          </a:p>
          <a:p>
            <a:pPr eaLnBrk="1" hangingPunct="1"/>
            <a:r>
              <a:rPr lang="en-US" sz="1400"/>
              <a:t>2014 TBD</a:t>
            </a:r>
          </a:p>
          <a:p>
            <a:pPr eaLnBrk="1" hangingPunct="1"/>
            <a:endParaRPr lang="en-US" sz="1000"/>
          </a:p>
        </p:txBody>
      </p:sp>
      <p:sp>
        <p:nvSpPr>
          <p:cNvPr id="7181" name="TextBox 20"/>
          <p:cNvSpPr txBox="1">
            <a:spLocks noChangeArrowheads="1"/>
          </p:cNvSpPr>
          <p:nvPr/>
        </p:nvSpPr>
        <p:spPr bwMode="auto">
          <a:xfrm>
            <a:off x="238125" y="5014913"/>
            <a:ext cx="2346325" cy="363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Bold indicates inclusion in the original Board-approved 2012 PPL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2767013" y="5014913"/>
            <a:ext cx="2381250" cy="363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2584450" y="5929313"/>
            <a:ext cx="3581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5327650" y="4972050"/>
            <a:ext cx="3581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5327650" y="5203825"/>
            <a:ext cx="3581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Project Spending Update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54870391"/>
              </p:ext>
            </p:extLst>
          </p:nvPr>
        </p:nvGraphicFramePr>
        <p:xfrm>
          <a:off x="185738" y="842963"/>
          <a:ext cx="8729662" cy="3660777"/>
        </p:xfrm>
        <a:graphic>
          <a:graphicData uri="http://schemas.openxmlformats.org/drawingml/2006/table">
            <a:tbl>
              <a:tblPr/>
              <a:tblGrid>
                <a:gridCol w="2176462"/>
                <a:gridCol w="1600200"/>
                <a:gridCol w="1676400"/>
                <a:gridCol w="1676400"/>
                <a:gridCol w="1600200"/>
              </a:tblGrid>
              <a:tr h="1286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Categories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(effective 1/1/2012)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9/30/2012)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Spending Projection of     In-Flight Projects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9/30/2012)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2012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9/30/2012)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4,640,716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5,866,212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6,049,127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891,021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952,060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981,746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2,029,927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2,542,955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2,622,247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4,627,879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6,374,312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6,573,070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12,189,543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15,735,539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16,226,190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239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240" name="TextBox 4"/>
          <p:cNvSpPr txBox="1">
            <a:spLocks noChangeArrowheads="1"/>
          </p:cNvSpPr>
          <p:nvPr/>
        </p:nvSpPr>
        <p:spPr bwMode="auto">
          <a:xfrm>
            <a:off x="228600" y="4876800"/>
            <a:ext cx="86868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Definitions:</a:t>
            </a:r>
          </a:p>
        </p:txBody>
      </p:sp>
      <p:sp>
        <p:nvSpPr>
          <p:cNvPr id="8241" name="TextBox 5"/>
          <p:cNvSpPr txBox="1">
            <a:spLocks noChangeArrowheads="1"/>
          </p:cNvSpPr>
          <p:nvPr/>
        </p:nvSpPr>
        <p:spPr bwMode="auto">
          <a:xfrm>
            <a:off x="533400" y="5106988"/>
            <a:ext cx="8382000" cy="227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Portfolio Budget</a:t>
            </a:r>
            <a:r>
              <a:rPr lang="en-US" sz="1100" b="0"/>
              <a:t>: 2012 project budget approved as a part of the 2012 ERCOT budget </a:t>
            </a:r>
          </a:p>
        </p:txBody>
      </p:sp>
      <p:sp>
        <p:nvSpPr>
          <p:cNvPr id="8242" name="TextBox 6"/>
          <p:cNvSpPr txBox="1">
            <a:spLocks noChangeArrowheads="1"/>
          </p:cNvSpPr>
          <p:nvPr/>
        </p:nvSpPr>
        <p:spPr bwMode="auto">
          <a:xfrm>
            <a:off x="533400" y="55626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Spending Projection of In-Flight Projects</a:t>
            </a:r>
            <a:r>
              <a:rPr lang="en-US" sz="1100" b="0"/>
              <a:t>: Projected total 2012 spend for all projects that are </a:t>
            </a:r>
            <a:r>
              <a:rPr lang="en-US" sz="1100" b="0" u="sng"/>
              <a:t>in-flight</a:t>
            </a:r>
            <a:r>
              <a:rPr lang="en-US" sz="1100" b="0"/>
              <a:t> or are </a:t>
            </a:r>
            <a:r>
              <a:rPr lang="en-US" sz="1100" b="0" u="sng"/>
              <a:t>complete</a:t>
            </a:r>
          </a:p>
        </p:txBody>
      </p:sp>
      <p:sp>
        <p:nvSpPr>
          <p:cNvPr id="8243" name="TextBox 8"/>
          <p:cNvSpPr txBox="1">
            <a:spLocks noChangeArrowheads="1"/>
          </p:cNvSpPr>
          <p:nvPr/>
        </p:nvSpPr>
        <p:spPr bwMode="auto">
          <a:xfrm>
            <a:off x="533400" y="57912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Current 2012 Demand</a:t>
            </a:r>
            <a:r>
              <a:rPr lang="en-US" sz="1100" b="0"/>
              <a:t>: Total cost of all 2012 candidate projects (</a:t>
            </a:r>
            <a:r>
              <a:rPr lang="en-US" sz="1100" b="0" u="sng"/>
              <a:t>completed</a:t>
            </a:r>
            <a:r>
              <a:rPr lang="en-US" sz="1100" b="0"/>
              <a:t>, </a:t>
            </a:r>
            <a:r>
              <a:rPr lang="en-US" sz="1100" b="0" u="sng"/>
              <a:t>in-flight</a:t>
            </a:r>
            <a:r>
              <a:rPr lang="en-US" sz="1100" b="0"/>
              <a:t>, and </a:t>
            </a:r>
            <a:r>
              <a:rPr lang="en-US" sz="1100" b="0" u="sng"/>
              <a:t>not started</a:t>
            </a:r>
            <a:r>
              <a:rPr lang="en-US" sz="1100" b="0"/>
              <a:t>)</a:t>
            </a:r>
          </a:p>
        </p:txBody>
      </p:sp>
      <p:sp>
        <p:nvSpPr>
          <p:cNvPr id="8244" name="TextBox 9"/>
          <p:cNvSpPr txBox="1">
            <a:spLocks noChangeArrowheads="1"/>
          </p:cNvSpPr>
          <p:nvPr/>
        </p:nvSpPr>
        <p:spPr bwMode="auto">
          <a:xfrm>
            <a:off x="533400" y="53340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YTD Actual</a:t>
            </a:r>
            <a:r>
              <a:rPr lang="en-US" sz="1100" b="0"/>
              <a:t>: Actual year to date charges recorded in the financial system at the end of the previous month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2013 Revision Request Funding Reconciliation</a:t>
            </a:r>
          </a:p>
        </p:txBody>
      </p:sp>
      <p:sp>
        <p:nvSpPr>
          <p:cNvPr id="9219" name="Content Placeholder 16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105400"/>
          </a:xfrm>
        </p:spPr>
        <p:txBody>
          <a:bodyPr/>
          <a:lstStyle/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2013 Target Funding for Revision Requests 	=  $3.0M</a:t>
            </a:r>
            <a:endParaRPr lang="en-US" sz="1800" dirty="0" smtClean="0"/>
          </a:p>
          <a:p>
            <a:pPr eaLnBrk="1" hangingPunct="1">
              <a:tabLst>
                <a:tab pos="6862763" algn="l"/>
              </a:tabLst>
            </a:pPr>
            <a:endParaRPr lang="en-US" sz="18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2013 Revision Request Funding – Board Approved	= ($1.9M)</a:t>
            </a:r>
            <a:endParaRPr lang="en-US" sz="1800" dirty="0" smtClean="0"/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207, 272, 327, 393, 407, 416, 419, 439, 457, 463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084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760, 769, 770, 771</a:t>
            </a:r>
          </a:p>
          <a:p>
            <a:pPr lvl="1" eaLnBrk="1" hangingPunct="1">
              <a:tabLst>
                <a:tab pos="6862763" algn="l"/>
              </a:tabLst>
            </a:pPr>
            <a:endParaRPr lang="en-US" sz="16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2013 Revision Request Funding – In Stakeholder Process	= ($0.6M)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153, 210, 240, 256, 340, 425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093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756</a:t>
            </a:r>
          </a:p>
          <a:p>
            <a:pPr eaLnBrk="1" hangingPunct="1">
              <a:tabLst>
                <a:tab pos="6862763" algn="l"/>
              </a:tabLst>
            </a:pPr>
            <a:endParaRPr lang="en-US" sz="18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“Remaining” 2013 Revision Request Funding	=  $0.5M</a:t>
            </a:r>
          </a:p>
          <a:p>
            <a:pPr eaLnBrk="1" hangingPunct="1">
              <a:tabLst>
                <a:tab pos="6862763" algn="l"/>
              </a:tabLst>
            </a:pPr>
            <a:endParaRPr lang="en-US" sz="1800" dirty="0" smtClean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7162800" y="4665618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7162800" y="5055085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467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Revision Request Funding – Board Approved</a:t>
            </a:r>
            <a:endParaRPr lang="en-US" sz="18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250788"/>
              </p:ext>
            </p:extLst>
          </p:nvPr>
        </p:nvGraphicFramePr>
        <p:xfrm>
          <a:off x="762000" y="914400"/>
          <a:ext cx="7772401" cy="4800600"/>
        </p:xfrm>
        <a:graphic>
          <a:graphicData uri="http://schemas.openxmlformats.org/drawingml/2006/table">
            <a:tbl>
              <a:tblPr/>
              <a:tblGrid>
                <a:gridCol w="1308618"/>
                <a:gridCol w="5246419"/>
                <a:gridCol w="1217364"/>
              </a:tblGrid>
              <a:tr h="2172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Source Doc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Request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Budget Range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923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2"/>
                        </a:rPr>
                        <a:t>SCR760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Recommended Changes Needed for Information Model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Mgr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and Topology Processor for Planning Models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$400k-$500k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3"/>
                        </a:rPr>
                        <a:t>NOGRR084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Daily Grid Operations Summary Report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$300k-$500k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4"/>
                        </a:rPr>
                        <a:t>NPRR416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Removal of the RUC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Clawback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Charge for Resources Other than RMR Units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$225k-$250k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5"/>
                        </a:rPr>
                        <a:t>NPRR272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Definition and Participation of Quick Start Generation Resources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$125k-$150k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6"/>
                        </a:rPr>
                        <a:t>NPRR327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State Estimator Data Redaction Methodology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$120k-$150k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7"/>
                        </a:rPr>
                        <a:t>NPRR439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Updating a Counter-Party's Available Credit Limit for Current Day DAM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$120k-$130k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8"/>
                        </a:rPr>
                        <a:t>SCR769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CRRAH Digital Certificate New Role for Read Only Access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$100k-$110k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9"/>
                        </a:rPr>
                        <a:t>SCR771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ERCOT System Change Allowing Independent Master QSE to Represent Split Generation Resources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$95k-$110k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0"/>
                        </a:rPr>
                        <a:t>NPRR407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Credit Monitoring Posting Requirements - CRR Portion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$90k-$110k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1"/>
                        </a:rPr>
                        <a:t>SCR770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to Outage Scheduling Entry for Resource Maintenance Outage Level Designation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$90k-$105k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2"/>
                        </a:rPr>
                        <a:t>NPRR393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SCED Constraint Management Transparency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$80k-$85k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3"/>
                        </a:rPr>
                        <a:t>NPRR463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CRR Auction Structure Enhancements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$60k-$80k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4"/>
                        </a:rPr>
                        <a:t>NPRR457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Daily Update of New ESI IDs and AMS Meter and Switch Hold Indicators Changes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$45k-$65k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5"/>
                        </a:rPr>
                        <a:t>NPRR207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Unit Deselection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$45k-$55k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16"/>
                        </a:rPr>
                        <a:t>NPRR419</a:t>
                      </a:r>
                      <a:endParaRPr lang="en-US" sz="900" b="0" i="0" u="sng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Revise Real Time Energy Imbalance and RMR Adjustment Charge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$15k-$25k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73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696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Revision Request Funding – In Stakeholder Process</a:t>
            </a:r>
            <a:endParaRPr lang="en-US" sz="18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024369"/>
              </p:ext>
            </p:extLst>
          </p:nvPr>
        </p:nvGraphicFramePr>
        <p:xfrm>
          <a:off x="1219200" y="990600"/>
          <a:ext cx="6324601" cy="4145491"/>
        </p:xfrm>
        <a:graphic>
          <a:graphicData uri="http://schemas.openxmlformats.org/drawingml/2006/table">
            <a:tbl>
              <a:tblPr/>
              <a:tblGrid>
                <a:gridCol w="1096824"/>
                <a:gridCol w="4219202"/>
                <a:gridCol w="1008575"/>
              </a:tblGrid>
              <a:tr h="4487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Source Doc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Revision Request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Budget Range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2"/>
                        </a:rPr>
                        <a:t>NPRR425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Creation of a WGR Group for GREDP and Base Point Deviation Evaluation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$250k-$350k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3"/>
                        </a:rPr>
                        <a:t>NPRR256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Sync with PRR787, Add Non-Compliance Language to QSE Performance Standards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$100k-$250k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4"/>
                        </a:rPr>
                        <a:t>SCR756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MarkeTrak Enhancements - Remaining SCR756 Items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$50k-$100k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5"/>
                        </a:rPr>
                        <a:t>NPRR210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Wind Forecasting Change to P50, Sync with PRR841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$50k-$100k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6"/>
                        </a:rPr>
                        <a:t>NPRR240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Proxy Energy Offer Curve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&lt;$50k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7"/>
                        </a:rPr>
                        <a:t>NOGRR093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Synchronization with NPRR365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$20k-$25k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8"/>
                        </a:rPr>
                        <a:t>NPRR340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Introduction and Definition of Duration-Limited Resources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$15k-$20k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/>
                          <a:hlinkClick r:id="rId9"/>
                        </a:rPr>
                        <a:t>NPRR153</a:t>
                      </a:r>
                      <a:endParaRPr lang="en-US" sz="900" b="0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Generation Resource Fixed Quantity Block Offer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$12k-$16k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70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42292</TotalTime>
  <Words>893</Words>
  <Application>Microsoft Office PowerPoint</Application>
  <PresentationFormat>On-screen Show (4:3)</PresentationFormat>
  <Paragraphs>338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Courier New</vt:lpstr>
      <vt:lpstr>Custom Design</vt:lpstr>
      <vt:lpstr>PowerPoint Presentation</vt:lpstr>
      <vt:lpstr>Business Integration Update – Agenda</vt:lpstr>
      <vt:lpstr>Upcoming Project Implementations</vt:lpstr>
      <vt:lpstr>2012 Release Targets – Board-Approved NPRRs/SCRs/xGRRs</vt:lpstr>
      <vt:lpstr>2013 Release Targets – Board-Approved NPRRs/SCRs/xGRRs</vt:lpstr>
      <vt:lpstr>Project Spending Update</vt:lpstr>
      <vt:lpstr>2013 Revision Request Funding Reconciliation</vt:lpstr>
      <vt:lpstr>2013 Revision Request Funding – Board Approved</vt:lpstr>
      <vt:lpstr>2013 Revision Request Funding – In Stakeholder Process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1192</cp:revision>
  <cp:lastPrinted>2012-10-17T18:22:26Z</cp:lastPrinted>
  <dcterms:created xsi:type="dcterms:W3CDTF">2005-04-21T14:28:35Z</dcterms:created>
  <dcterms:modified xsi:type="dcterms:W3CDTF">2012-10-17T20:09:47Z</dcterms:modified>
</cp:coreProperties>
</file>