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71" r:id="rId8"/>
    <p:sldId id="262" r:id="rId9"/>
    <p:sldId id="263" r:id="rId10"/>
    <p:sldId id="264" r:id="rId11"/>
    <p:sldId id="265" r:id="rId12"/>
    <p:sldId id="266" r:id="rId13"/>
    <p:sldId id="267" r:id="rId14"/>
    <p:sldId id="268" r:id="rId15"/>
    <p:sldId id="269" r:id="rId16"/>
    <p:sldId id="270" r:id="rId17"/>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1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7AF6AE-9737-4858-9339-9FD5ECA5CB6A}" type="datetimeFigureOut">
              <a:rPr lang="en-US" smtClean="0"/>
              <a:pPr/>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7AF6AE-9737-4858-9339-9FD5ECA5CB6A}" type="datetimeFigureOut">
              <a:rPr lang="en-US" smtClean="0"/>
              <a:pPr/>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7AF6AE-9737-4858-9339-9FD5ECA5CB6A}" type="datetimeFigureOut">
              <a:rPr lang="en-US" smtClean="0"/>
              <a:pPr/>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7AF6AE-9737-4858-9339-9FD5ECA5CB6A}" type="datetimeFigureOut">
              <a:rPr lang="en-US" smtClean="0"/>
              <a:pPr/>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7AF6AE-9737-4858-9339-9FD5ECA5CB6A}" type="datetimeFigureOut">
              <a:rPr lang="en-US" smtClean="0"/>
              <a:pPr/>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7AF6AE-9737-4858-9339-9FD5ECA5CB6A}" type="datetimeFigureOut">
              <a:rPr lang="en-US" smtClean="0"/>
              <a:pPr/>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7AF6AE-9737-4858-9339-9FD5ECA5CB6A}" type="datetimeFigureOut">
              <a:rPr lang="en-US" smtClean="0"/>
              <a:pPr/>
              <a:t>9/12/2012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7AF6AE-9737-4858-9339-9FD5ECA5CB6A}" type="datetimeFigureOut">
              <a:rPr lang="en-US" smtClean="0"/>
              <a:pPr/>
              <a:t>9/12/2012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7AF6AE-9737-4858-9339-9FD5ECA5CB6A}" type="datetimeFigureOut">
              <a:rPr lang="en-US" smtClean="0"/>
              <a:pPr/>
              <a:t>9/12/2012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7AF6AE-9737-4858-9339-9FD5ECA5CB6A}" type="datetimeFigureOut">
              <a:rPr lang="en-US" smtClean="0"/>
              <a:pPr/>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7AF6AE-9737-4858-9339-9FD5ECA5CB6A}" type="datetimeFigureOut">
              <a:rPr lang="en-US" smtClean="0"/>
              <a:pPr/>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2A6F64-5B37-4796-ABA7-DB7BFC30FC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7AF6AE-9737-4858-9339-9FD5ECA5CB6A}" type="datetimeFigureOut">
              <a:rPr lang="en-US" smtClean="0"/>
              <a:pPr/>
              <a:t>9/12/2012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2A6F64-5B37-4796-ABA7-DB7BFC30FC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1"/>
            <a:ext cx="7772400" cy="2609850"/>
          </a:xfrm>
        </p:spPr>
        <p:txBody>
          <a:bodyPr>
            <a:normAutofit fontScale="90000"/>
          </a:bodyPr>
          <a:lstStyle/>
          <a:p>
            <a:r>
              <a:rPr lang="en-US" b="1" dirty="0" smtClean="0"/>
              <a:t>Operating Guide</a:t>
            </a:r>
            <a:br>
              <a:rPr lang="en-US" b="1" dirty="0" smtClean="0"/>
            </a:br>
            <a:r>
              <a:rPr lang="en-US" b="1" dirty="0" smtClean="0"/>
              <a:t>and</a:t>
            </a:r>
            <a:br>
              <a:rPr lang="en-US" b="1" dirty="0" smtClean="0"/>
            </a:br>
            <a:r>
              <a:rPr lang="en-US" b="1" dirty="0" smtClean="0"/>
              <a:t>Planning Guide</a:t>
            </a:r>
            <a:br>
              <a:rPr lang="en-US" b="1" dirty="0" smtClean="0"/>
            </a:br>
            <a:r>
              <a:rPr lang="en-US" b="1" dirty="0" smtClean="0"/>
              <a:t>Revision Requests</a:t>
            </a:r>
            <a:endParaRPr lang="en-US" dirty="0"/>
          </a:p>
        </p:txBody>
      </p:sp>
      <p:sp>
        <p:nvSpPr>
          <p:cNvPr id="3" name="Subtitle 2"/>
          <p:cNvSpPr>
            <a:spLocks noGrp="1"/>
          </p:cNvSpPr>
          <p:nvPr>
            <p:ph type="subTitle" idx="1"/>
          </p:nvPr>
        </p:nvSpPr>
        <p:spPr>
          <a:xfrm>
            <a:off x="1371600" y="4572000"/>
            <a:ext cx="6400800" cy="1066800"/>
          </a:xfrm>
        </p:spPr>
        <p:txBody>
          <a:bodyPr>
            <a:normAutofit/>
          </a:bodyPr>
          <a:lstStyle/>
          <a:p>
            <a:r>
              <a:rPr lang="en-US" dirty="0" smtClean="0">
                <a:solidFill>
                  <a:schemeClr val="tx1"/>
                </a:solidFill>
              </a:rPr>
              <a:t>Blake Williams, ROS Chair</a:t>
            </a:r>
          </a:p>
          <a:p>
            <a:r>
              <a:rPr lang="en-US" sz="2400" dirty="0" smtClean="0">
                <a:solidFill>
                  <a:schemeClr val="tx1"/>
                </a:solidFill>
              </a:rPr>
              <a:t>September 13, 2012</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Contingencies</a:t>
            </a:r>
            <a:endParaRPr lang="en-US" dirty="0"/>
          </a:p>
        </p:txBody>
      </p:sp>
      <p:sp>
        <p:nvSpPr>
          <p:cNvPr id="3" name="Content Placeholder 2"/>
          <p:cNvSpPr>
            <a:spLocks noGrp="1"/>
          </p:cNvSpPr>
          <p:nvPr>
            <p:ph idx="1"/>
          </p:nvPr>
        </p:nvSpPr>
        <p:spPr>
          <a:xfrm>
            <a:off x="152400" y="1600200"/>
            <a:ext cx="8839200" cy="5257800"/>
          </a:xfrm>
        </p:spPr>
        <p:txBody>
          <a:bodyPr>
            <a:normAutofit/>
          </a:bodyPr>
          <a:lstStyle/>
          <a:p>
            <a:r>
              <a:rPr lang="en-US" dirty="0" smtClean="0"/>
              <a:t>Credible Single Contingency</a:t>
            </a:r>
          </a:p>
          <a:p>
            <a:r>
              <a:rPr lang="en-US" dirty="0" smtClean="0"/>
              <a:t>first contingency conditions</a:t>
            </a:r>
          </a:p>
          <a:p>
            <a:r>
              <a:rPr lang="en-US" dirty="0" smtClean="0"/>
              <a:t>“Contingency” (N-1) conditions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Reliability Criteria</a:t>
            </a:r>
            <a:endParaRPr lang="en-US" dirty="0"/>
          </a:p>
        </p:txBody>
      </p:sp>
      <p:sp>
        <p:nvSpPr>
          <p:cNvPr id="3" name="Content Placeholder 2"/>
          <p:cNvSpPr>
            <a:spLocks noGrp="1"/>
          </p:cNvSpPr>
          <p:nvPr>
            <p:ph idx="1"/>
          </p:nvPr>
        </p:nvSpPr>
        <p:spPr>
          <a:xfrm>
            <a:off x="152400" y="1600200"/>
            <a:ext cx="8839200" cy="5257800"/>
          </a:xfrm>
        </p:spPr>
        <p:txBody>
          <a:bodyPr>
            <a:normAutofit lnSpcReduction="10000"/>
          </a:bodyPr>
          <a:lstStyle/>
          <a:p>
            <a:r>
              <a:rPr lang="en-US" sz="2800" dirty="0" smtClean="0"/>
              <a:t>as needed to maintain reliability</a:t>
            </a:r>
          </a:p>
          <a:p>
            <a:r>
              <a:rPr lang="en-US" sz="2800" dirty="0" smtClean="0"/>
              <a:t>credible N-1 criteria</a:t>
            </a:r>
          </a:p>
          <a:p>
            <a:r>
              <a:rPr lang="en-US" sz="2800" dirty="0" smtClean="0"/>
              <a:t>N-1 criteria</a:t>
            </a:r>
          </a:p>
          <a:p>
            <a:r>
              <a:rPr lang="en-US" sz="2800" dirty="0" smtClean="0"/>
              <a:t>maintain reliable operations</a:t>
            </a:r>
          </a:p>
          <a:p>
            <a:r>
              <a:rPr lang="en-US" sz="2800" dirty="0" smtClean="0"/>
              <a:t>post-contingency voltages within post contingency limits</a:t>
            </a:r>
          </a:p>
          <a:p>
            <a:r>
              <a:rPr lang="en-US" sz="2800" dirty="0" smtClean="0"/>
              <a:t>“First Contingency” (N-1) transfer limits</a:t>
            </a:r>
          </a:p>
          <a:p>
            <a:r>
              <a:rPr lang="en-US" sz="2800" dirty="0" smtClean="0"/>
              <a:t>severely overloaded</a:t>
            </a:r>
          </a:p>
          <a:p>
            <a:r>
              <a:rPr lang="en-US" sz="2800" dirty="0" smtClean="0"/>
              <a:t>significant impact on the reliability</a:t>
            </a:r>
          </a:p>
          <a:p>
            <a:r>
              <a:rPr lang="en-US" sz="2800" dirty="0" smtClean="0"/>
              <a:t>“First Contingency” (N-1) Criteria</a:t>
            </a:r>
          </a:p>
          <a:p>
            <a:r>
              <a:rPr lang="en-US" sz="2800" dirty="0" smtClean="0"/>
              <a:t>security criteria established in the Protocols and these Operating Guides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Redundant Security Criteria</a:t>
            </a:r>
            <a:endParaRPr lang="en-US" dirty="0"/>
          </a:p>
        </p:txBody>
      </p:sp>
      <p:sp>
        <p:nvSpPr>
          <p:cNvPr id="3" name="Content Placeholder 2"/>
          <p:cNvSpPr>
            <a:spLocks noGrp="1"/>
          </p:cNvSpPr>
          <p:nvPr>
            <p:ph idx="1"/>
          </p:nvPr>
        </p:nvSpPr>
        <p:spPr>
          <a:xfrm>
            <a:off x="152400" y="1295400"/>
            <a:ext cx="8839200" cy="5562600"/>
          </a:xfrm>
        </p:spPr>
        <p:txBody>
          <a:bodyPr>
            <a:normAutofit fontScale="55000" lnSpcReduction="20000"/>
          </a:bodyPr>
          <a:lstStyle/>
          <a:p>
            <a:pPr>
              <a:buNone/>
            </a:pPr>
            <a:r>
              <a:rPr lang="x-none" sz="2800" b="1" i="1" smtClean="0"/>
              <a:t>2.2.2</a:t>
            </a:r>
            <a:r>
              <a:rPr lang="en-US" sz="2800" b="1" i="1" dirty="0" smtClean="0"/>
              <a:t>  </a:t>
            </a:r>
            <a:r>
              <a:rPr lang="x-none" sz="2800" b="1" i="1" smtClean="0"/>
              <a:t>Security </a:t>
            </a:r>
            <a:r>
              <a:rPr lang="x-none" sz="2800" b="1" i="1" smtClean="0"/>
              <a:t>Criteria</a:t>
            </a:r>
            <a:endParaRPr lang="en-US" sz="2800" b="1" i="1" dirty="0" smtClean="0"/>
          </a:p>
          <a:p>
            <a:pPr marL="457200" indent="-457200">
              <a:buNone/>
            </a:pPr>
            <a:r>
              <a:rPr lang="en-US" sz="2800" dirty="0" smtClean="0"/>
              <a:t>(1)	Technical limits established for the operation of transmission equipment shall be applied consistently in planning and engineering studies, Congestion Revenue Rights (CRRs), Day-Ahead studies, Real-Time security analyses, and operator actions.</a:t>
            </a:r>
          </a:p>
          <a:p>
            <a:pPr marL="457200" indent="-457200">
              <a:buNone/>
            </a:pPr>
            <a:r>
              <a:rPr lang="en-US" sz="2800" dirty="0" smtClean="0"/>
              <a:t>(2)	</a:t>
            </a:r>
            <a:r>
              <a:rPr lang="en-US" sz="2800" dirty="0" smtClean="0">
                <a:solidFill>
                  <a:srgbClr val="FF0000"/>
                </a:solidFill>
              </a:rPr>
              <a:t>Unless an Emergency Condition has been declared by ERCOT, the ERCOT System shall be operated in such a manner that the occurrence of a Credible Single Contingency will not cause any of the following conditions: </a:t>
            </a:r>
          </a:p>
          <a:p>
            <a:pPr marL="857250" lvl="1" indent="-457200">
              <a:buNone/>
            </a:pPr>
            <a:r>
              <a:rPr lang="en-US" sz="2400" dirty="0" smtClean="0">
                <a:solidFill>
                  <a:srgbClr val="FF0000"/>
                </a:solidFill>
              </a:rPr>
              <a:t>(a)	Uncontrolled breakup of the ERCOT Transmission Grid;</a:t>
            </a:r>
          </a:p>
          <a:p>
            <a:pPr marL="857250" lvl="1" indent="-457200">
              <a:buNone/>
            </a:pPr>
            <a:r>
              <a:rPr lang="en-US" sz="2400" dirty="0" smtClean="0">
                <a:solidFill>
                  <a:srgbClr val="FF0000"/>
                </a:solidFill>
              </a:rPr>
              <a:t>(b)	Loading of Transmission Facilities above defined Emergency Ratings that cannot be eliminated in time to prevent damage or failure following the loss through execution of specific, predefined operating procedures;</a:t>
            </a:r>
          </a:p>
          <a:p>
            <a:pPr marL="857250" lvl="1" indent="-457200">
              <a:buNone/>
            </a:pPr>
            <a:r>
              <a:rPr lang="en-US" sz="2400" dirty="0" smtClean="0">
                <a:solidFill>
                  <a:srgbClr val="FF0000"/>
                </a:solidFill>
              </a:rPr>
              <a:t>(c)	Transmission voltage levels outside system design limits that cannot be corrected through execution of specific, predefined operating procedures before voltage instability or collapse occurs; or</a:t>
            </a:r>
          </a:p>
          <a:p>
            <a:pPr marL="857250" lvl="1" indent="-457200">
              <a:buAutoNum type="alphaLcParenBoth" startAt="4"/>
            </a:pPr>
            <a:r>
              <a:rPr lang="en-US" sz="2400" dirty="0" smtClean="0">
                <a:solidFill>
                  <a:srgbClr val="FF0000"/>
                </a:solidFill>
              </a:rPr>
              <a:t>Customer </a:t>
            </a:r>
            <a:r>
              <a:rPr lang="en-US" sz="2400" dirty="0" smtClean="0">
                <a:solidFill>
                  <a:srgbClr val="FF0000"/>
                </a:solidFill>
              </a:rPr>
              <a:t>Outages, except for high set interruptible and </a:t>
            </a:r>
            <a:r>
              <a:rPr lang="en-US" sz="2400" dirty="0" err="1" smtClean="0">
                <a:solidFill>
                  <a:srgbClr val="FF0000"/>
                </a:solidFill>
              </a:rPr>
              <a:t>radially</a:t>
            </a:r>
            <a:r>
              <a:rPr lang="en-US" sz="2400" dirty="0" smtClean="0">
                <a:solidFill>
                  <a:srgbClr val="FF0000"/>
                </a:solidFill>
              </a:rPr>
              <a:t> served loads</a:t>
            </a:r>
            <a:r>
              <a:rPr lang="en-US" sz="2400" dirty="0" smtClean="0">
                <a:solidFill>
                  <a:srgbClr val="FF0000"/>
                </a:solidFill>
              </a:rPr>
              <a:t>.</a:t>
            </a:r>
          </a:p>
          <a:p>
            <a:pPr marL="857250" lvl="1" indent="-457200">
              <a:buAutoNum type="alphaLcParenBoth" startAt="4"/>
            </a:pPr>
            <a:endParaRPr lang="en-US" sz="2400" dirty="0" smtClean="0"/>
          </a:p>
          <a:p>
            <a:pPr>
              <a:buNone/>
            </a:pPr>
            <a:r>
              <a:rPr lang="x-none" sz="2700" b="1" i="1" smtClean="0"/>
              <a:t>4.3	Operation to Maintain Transmission System Security</a:t>
            </a:r>
            <a:endParaRPr lang="en-US" sz="2700" b="1" i="1" dirty="0" smtClean="0"/>
          </a:p>
          <a:p>
            <a:pPr marL="457200" indent="-457200">
              <a:buNone/>
            </a:pPr>
            <a:r>
              <a:rPr lang="en-US" sz="2700" dirty="0" smtClean="0"/>
              <a:t>(1)	ERCOT Operators are responsible for operating the ERCOT System within “First Contingency” (N-1) transfer limits so that there is no overload of any significant Transmission Element whose loss could jeopardize the reliability of the ERCOT System.  </a:t>
            </a:r>
            <a:r>
              <a:rPr lang="en-US" sz="2700" dirty="0" smtClean="0">
                <a:solidFill>
                  <a:srgbClr val="FF0000"/>
                </a:solidFill>
              </a:rPr>
              <a:t>Whenever the ERCOT System is not engaged in emergency operation, it will be operated in such a manner that the occurrence of a Credible Single Contingency will not cause any of the following:</a:t>
            </a:r>
          </a:p>
          <a:p>
            <a:pPr marL="857250" lvl="1" indent="-457200">
              <a:buNone/>
            </a:pPr>
            <a:r>
              <a:rPr lang="en-US" sz="2300" dirty="0" smtClean="0">
                <a:solidFill>
                  <a:srgbClr val="FF0000"/>
                </a:solidFill>
              </a:rPr>
              <a:t>(a)	Uncontrolled breakup of the transmission system;</a:t>
            </a:r>
          </a:p>
          <a:p>
            <a:pPr marL="857250" lvl="1" indent="-457200">
              <a:buNone/>
            </a:pPr>
            <a:r>
              <a:rPr lang="en-US" sz="2300" dirty="0" smtClean="0">
                <a:solidFill>
                  <a:srgbClr val="FF0000"/>
                </a:solidFill>
              </a:rPr>
              <a:t>(b)	Loading of Transmission Facilities above defined Emergency Ratings which can not be eliminated in time to prevent damage or failure following the loss through execution of specific, predefined operating procedures;</a:t>
            </a:r>
          </a:p>
          <a:p>
            <a:pPr marL="857250" lvl="1" indent="-457200">
              <a:buNone/>
            </a:pPr>
            <a:r>
              <a:rPr lang="en-US" sz="2300" dirty="0" smtClean="0">
                <a:solidFill>
                  <a:srgbClr val="FF0000"/>
                </a:solidFill>
              </a:rPr>
              <a:t>(c)	Transmission voltage levels outside system design limits which can not be corrected through execution of specific, predefined operating procedures before voltage instability or collapse occurs; or</a:t>
            </a:r>
          </a:p>
          <a:p>
            <a:pPr marL="857250" lvl="1" indent="-457200">
              <a:buNone/>
            </a:pPr>
            <a:r>
              <a:rPr lang="en-US" sz="2300" dirty="0" smtClean="0">
                <a:solidFill>
                  <a:srgbClr val="FF0000"/>
                </a:solidFill>
              </a:rPr>
              <a:t>(d)	Customer Outages, except for high set interruptible and </a:t>
            </a:r>
            <a:r>
              <a:rPr lang="en-US" sz="2300" dirty="0" err="1" smtClean="0">
                <a:solidFill>
                  <a:srgbClr val="FF0000"/>
                </a:solidFill>
              </a:rPr>
              <a:t>radially</a:t>
            </a:r>
            <a:r>
              <a:rPr lang="en-US" sz="2300" dirty="0" smtClean="0">
                <a:solidFill>
                  <a:srgbClr val="FF0000"/>
                </a:solidFill>
              </a:rPr>
              <a:t> served loads.</a:t>
            </a:r>
          </a:p>
          <a:p>
            <a:pPr marL="457200" lvl="1" indent="-457200">
              <a:buNone/>
            </a:pPr>
            <a:endParaRPr 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Outage Coordination Requirements</a:t>
            </a:r>
            <a:endParaRPr lang="en-US" dirty="0"/>
          </a:p>
        </p:txBody>
      </p:sp>
      <p:sp>
        <p:nvSpPr>
          <p:cNvPr id="3" name="Content Placeholder 2"/>
          <p:cNvSpPr>
            <a:spLocks noGrp="1"/>
          </p:cNvSpPr>
          <p:nvPr>
            <p:ph idx="1"/>
          </p:nvPr>
        </p:nvSpPr>
        <p:spPr>
          <a:xfrm>
            <a:off x="152400" y="1600200"/>
            <a:ext cx="8839200" cy="5257800"/>
          </a:xfrm>
        </p:spPr>
        <p:txBody>
          <a:bodyPr>
            <a:normAutofit/>
          </a:bodyPr>
          <a:lstStyle/>
          <a:p>
            <a:pPr>
              <a:buNone/>
            </a:pPr>
            <a:r>
              <a:rPr lang="x-none" smtClean="0"/>
              <a:t>2.4	Outage Coordination</a:t>
            </a:r>
            <a:endParaRPr lang="en-US" dirty="0" smtClean="0"/>
          </a:p>
          <a:p>
            <a:pPr marL="0" indent="0">
              <a:buNone/>
            </a:pPr>
            <a:r>
              <a:rPr lang="en-US" dirty="0" smtClean="0"/>
              <a:t>For Outage coordination details, reference Protocol Section 3.1, Outage Coordination and the ERCOT Market Information System (MIS) Secure Area.</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TSP Provision of Contingencies</a:t>
            </a:r>
            <a:endParaRPr lang="en-US" dirty="0"/>
          </a:p>
        </p:txBody>
      </p:sp>
      <p:sp>
        <p:nvSpPr>
          <p:cNvPr id="3" name="Content Placeholder 2"/>
          <p:cNvSpPr>
            <a:spLocks noGrp="1"/>
          </p:cNvSpPr>
          <p:nvPr>
            <p:ph idx="1"/>
          </p:nvPr>
        </p:nvSpPr>
        <p:spPr>
          <a:xfrm>
            <a:off x="152400" y="1600200"/>
            <a:ext cx="8839200" cy="5257800"/>
          </a:xfrm>
        </p:spPr>
        <p:txBody>
          <a:bodyPr>
            <a:normAutofit/>
          </a:bodyPr>
          <a:lstStyle/>
          <a:p>
            <a:pPr marL="0" indent="0">
              <a:buNone/>
            </a:pPr>
            <a:r>
              <a:rPr lang="en-US" dirty="0" smtClean="0"/>
              <a:t>5	Network Operations Modeling Requirements</a:t>
            </a:r>
          </a:p>
          <a:p>
            <a:pPr marL="0" indent="0">
              <a:buNone/>
            </a:pPr>
            <a:r>
              <a:rPr lang="en-US" b="1" dirty="0" smtClean="0"/>
              <a:t>5.1	System Modeling Information</a:t>
            </a:r>
            <a:endParaRPr lang="en-US" dirty="0" smtClean="0"/>
          </a:p>
          <a:p>
            <a:pPr marL="0" indent="0">
              <a:buNone/>
            </a:pPr>
            <a:r>
              <a:rPr lang="en-US" dirty="0" smtClean="0"/>
              <a:t>Information on existing and future ERCOT System components and topology is necessary for ERCOT to create databases and perform tests as outlined in these criteria.  To ensure that such information is made available to ERCOT, the following actions by Market Participants are required:</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 Chair Directive to PLWG</a:t>
            </a:r>
            <a:endParaRPr lang="en-US" dirty="0"/>
          </a:p>
        </p:txBody>
      </p:sp>
      <p:sp>
        <p:nvSpPr>
          <p:cNvPr id="3" name="Content Placeholder 2"/>
          <p:cNvSpPr>
            <a:spLocks noGrp="1"/>
          </p:cNvSpPr>
          <p:nvPr>
            <p:ph idx="1"/>
          </p:nvPr>
        </p:nvSpPr>
        <p:spPr>
          <a:xfrm>
            <a:off x="152400" y="1600200"/>
            <a:ext cx="8839200" cy="5257800"/>
          </a:xfrm>
        </p:spPr>
        <p:txBody>
          <a:bodyPr>
            <a:normAutofit fontScale="85000" lnSpcReduction="10000"/>
          </a:bodyPr>
          <a:lstStyle/>
          <a:p>
            <a:pPr marL="0" indent="0">
              <a:buNone/>
            </a:pPr>
            <a:r>
              <a:rPr lang="en-US" dirty="0" smtClean="0"/>
              <a:t>Continue efforts to reformat the Transmission Planning Criteria in Section 4 of the Planning Guide:</a:t>
            </a:r>
          </a:p>
          <a:p>
            <a:pPr lvl="0"/>
            <a:r>
              <a:rPr lang="en-US" sz="3000" dirty="0" smtClean="0"/>
              <a:t>Credible Single Contingency</a:t>
            </a:r>
          </a:p>
          <a:p>
            <a:pPr lvl="1"/>
            <a:r>
              <a:rPr lang="en-US" sz="2600" dirty="0" smtClean="0"/>
              <a:t>Eliminate </a:t>
            </a:r>
            <a:r>
              <a:rPr lang="en-US" sz="2600" dirty="0" smtClean="0"/>
              <a:t>the use of Credible Single Contingency for Transmission Planning by explicitly stating system conditions, contingencies and performance </a:t>
            </a:r>
            <a:r>
              <a:rPr lang="en-US" sz="2600" dirty="0" smtClean="0"/>
              <a:t>requirements in the Planning Guide; or</a:t>
            </a:r>
          </a:p>
          <a:p>
            <a:pPr lvl="1"/>
            <a:r>
              <a:rPr lang="en-US" sz="2600" dirty="0" smtClean="0"/>
              <a:t>M</a:t>
            </a:r>
            <a:r>
              <a:rPr lang="en-US" sz="2600" dirty="0" smtClean="0"/>
              <a:t>odify </a:t>
            </a:r>
            <a:r>
              <a:rPr lang="en-US" sz="2600" dirty="0" smtClean="0"/>
              <a:t>the definition to accurately state the </a:t>
            </a:r>
            <a:r>
              <a:rPr lang="en-US" sz="2600" dirty="0" smtClean="0"/>
              <a:t>contingencies.  Consider renaming </a:t>
            </a:r>
            <a:r>
              <a:rPr lang="en-US" sz="2600" dirty="0" smtClean="0"/>
              <a:t>the defined term from Credible Single Contingency… to Planning </a:t>
            </a:r>
            <a:r>
              <a:rPr lang="en-US" sz="2600" dirty="0" smtClean="0"/>
              <a:t>Contingencies.</a:t>
            </a:r>
            <a:endParaRPr lang="en-US" sz="2600" dirty="0" smtClean="0"/>
          </a:p>
          <a:p>
            <a:r>
              <a:rPr lang="en-US" sz="3000" dirty="0" smtClean="0"/>
              <a:t>Structure the criteria such that it is clearly understood and can easily be modified to incorporate ROS-directed OPSTF Issues</a:t>
            </a:r>
            <a:r>
              <a:rPr lang="en-US" sz="3000" dirty="0" smtClean="0"/>
              <a:t>.</a:t>
            </a:r>
          </a:p>
          <a:p>
            <a:pPr marL="0" indent="0">
              <a:buNone/>
            </a:pPr>
            <a:r>
              <a:rPr lang="en-US" sz="3000" dirty="0" smtClean="0"/>
              <a:t>Only substantive changes to reflect current practices should be included.</a:t>
            </a:r>
            <a:endParaRPr lang="en-US" sz="3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ROS Chair Directive to NDSWG</a:t>
            </a:r>
            <a:endParaRPr lang="en-US" dirty="0"/>
          </a:p>
        </p:txBody>
      </p:sp>
      <p:sp>
        <p:nvSpPr>
          <p:cNvPr id="3" name="Content Placeholder 2"/>
          <p:cNvSpPr>
            <a:spLocks noGrp="1"/>
          </p:cNvSpPr>
          <p:nvPr>
            <p:ph idx="1"/>
          </p:nvPr>
        </p:nvSpPr>
        <p:spPr>
          <a:xfrm>
            <a:off x="152400" y="1143000"/>
            <a:ext cx="8839200" cy="5715000"/>
          </a:xfrm>
        </p:spPr>
        <p:txBody>
          <a:bodyPr>
            <a:normAutofit fontScale="62500" lnSpcReduction="20000"/>
          </a:bodyPr>
          <a:lstStyle/>
          <a:p>
            <a:pPr marL="0" indent="0">
              <a:buNone/>
            </a:pPr>
            <a:r>
              <a:rPr lang="en-US" dirty="0" smtClean="0"/>
              <a:t>Work with ERCOT and OWG to revise the Nodal Operating Guides:</a:t>
            </a:r>
          </a:p>
          <a:p>
            <a:pPr lvl="0"/>
            <a:r>
              <a:rPr lang="en-US" sz="3000" dirty="0" smtClean="0"/>
              <a:t>Modify </a:t>
            </a:r>
            <a:r>
              <a:rPr lang="en-US" sz="3000" dirty="0" smtClean="0"/>
              <a:t>the definition </a:t>
            </a:r>
            <a:r>
              <a:rPr lang="en-US" sz="3000" dirty="0" smtClean="0"/>
              <a:t>of Credible Single Contingency for Operations Planning to </a:t>
            </a:r>
            <a:r>
              <a:rPr lang="en-US" sz="3000" dirty="0" smtClean="0"/>
              <a:t>accurately state the </a:t>
            </a:r>
            <a:r>
              <a:rPr lang="en-US" sz="3000" dirty="0" smtClean="0"/>
              <a:t>contingencies.  Consider </a:t>
            </a:r>
            <a:r>
              <a:rPr lang="en-US" sz="3000" dirty="0" smtClean="0"/>
              <a:t>changing the defined term from Credible Single Contingency… to </a:t>
            </a:r>
            <a:r>
              <a:rPr lang="en-US" sz="3000" dirty="0" smtClean="0"/>
              <a:t>Credible Contingencies… or Operations Contingencies</a:t>
            </a:r>
            <a:r>
              <a:rPr lang="en-US" sz="3000" dirty="0" smtClean="0"/>
              <a:t>.</a:t>
            </a:r>
          </a:p>
          <a:p>
            <a:r>
              <a:rPr lang="en-US" sz="3000" dirty="0" smtClean="0"/>
              <a:t>Explicitly state applicable operations studies or analyses.  Consider use of defined terms.  Also consider revising applicable sections of the Nodal Protocols for consistency.</a:t>
            </a:r>
          </a:p>
          <a:p>
            <a:r>
              <a:rPr lang="en-US" sz="3000" dirty="0" smtClean="0"/>
              <a:t>Explicitly state applicable operations contingencies or use newly defined Credible Single Contingency term.  </a:t>
            </a:r>
            <a:r>
              <a:rPr lang="en-US" sz="3000" dirty="0" smtClean="0"/>
              <a:t>Also consider revising applicable sections of the Nodal Protocols for consistency.</a:t>
            </a:r>
            <a:endParaRPr lang="en-US" sz="3000" dirty="0" smtClean="0"/>
          </a:p>
          <a:p>
            <a:r>
              <a:rPr lang="en-US" sz="3000" dirty="0" smtClean="0"/>
              <a:t>Explicitly state applicable reliability criteria or reference Section 2.2.2 – Security Criteria.  Also </a:t>
            </a:r>
            <a:r>
              <a:rPr lang="en-US" sz="3000" dirty="0" smtClean="0"/>
              <a:t>consider revising applicable sections of the Nodal Protocols for consistency.</a:t>
            </a:r>
            <a:endParaRPr lang="en-US" sz="3000" dirty="0" smtClean="0"/>
          </a:p>
          <a:p>
            <a:r>
              <a:rPr lang="en-US" sz="3000" dirty="0" smtClean="0"/>
              <a:t>Consider removing the redundantly stated security criteria in Section 4.3 – Operation to Maintain  Transmission System Security.</a:t>
            </a:r>
          </a:p>
          <a:p>
            <a:r>
              <a:rPr lang="en-US" sz="3000" dirty="0" smtClean="0"/>
              <a:t>Consider expansion of Section 2.4 – Outage Coordination to provide guidance/requirements for outage studies.</a:t>
            </a:r>
          </a:p>
          <a:p>
            <a:r>
              <a:rPr lang="en-US" sz="3000" dirty="0" smtClean="0"/>
              <a:t>Consider addition of requirements for TSP provision of contingencies in Section 5.1 – System Modeling Information.</a:t>
            </a:r>
          </a:p>
          <a:p>
            <a:pPr>
              <a:buNone/>
            </a:pPr>
            <a:r>
              <a:rPr lang="en-US" sz="3000" dirty="0" smtClean="0"/>
              <a:t>Only substantive changes to reflect current practices should be included.</a:t>
            </a:r>
          </a:p>
          <a:p>
            <a:pPr>
              <a:buNone/>
            </a:pPr>
            <a:endParaRPr lang="en-US" sz="3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lnSpcReduction="10000"/>
          </a:bodyPr>
          <a:lstStyle/>
          <a:p>
            <a:r>
              <a:rPr lang="en-US" dirty="0" smtClean="0"/>
              <a:t>Credible Single Contingency</a:t>
            </a:r>
          </a:p>
          <a:p>
            <a:r>
              <a:rPr lang="en-US" dirty="0" smtClean="0"/>
              <a:t>Operations Studies/Analyses</a:t>
            </a:r>
          </a:p>
          <a:p>
            <a:r>
              <a:rPr lang="en-US" dirty="0" smtClean="0"/>
              <a:t>Operations Contingencies</a:t>
            </a:r>
          </a:p>
          <a:p>
            <a:r>
              <a:rPr lang="en-US" dirty="0" smtClean="0"/>
              <a:t>Operations Reliability Criteria</a:t>
            </a:r>
          </a:p>
          <a:p>
            <a:r>
              <a:rPr lang="en-US" dirty="0" smtClean="0"/>
              <a:t>Redundant Security Criteria</a:t>
            </a:r>
          </a:p>
          <a:p>
            <a:r>
              <a:rPr lang="en-US" dirty="0" smtClean="0"/>
              <a:t>Outage Coordination Requirements</a:t>
            </a:r>
          </a:p>
          <a:p>
            <a:r>
              <a:rPr lang="en-US" dirty="0" smtClean="0"/>
              <a:t>TSP Provision of Contingencies</a:t>
            </a:r>
          </a:p>
          <a:p>
            <a:r>
              <a:rPr lang="en-US" dirty="0" smtClean="0"/>
              <a:t>Directives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600200"/>
            <a:ext cx="8839200" cy="5257800"/>
          </a:xfrm>
        </p:spPr>
        <p:txBody>
          <a:bodyPr>
            <a:normAutofit fontScale="92500" lnSpcReduction="10000"/>
          </a:bodyPr>
          <a:lstStyle/>
          <a:p>
            <a:pPr>
              <a:buNone/>
            </a:pPr>
            <a:r>
              <a:rPr lang="en-US" b="1" dirty="0" smtClean="0"/>
              <a:t>Credible Single Contingency for Transmission Planning</a:t>
            </a:r>
            <a:endParaRPr lang="en-US" dirty="0" smtClean="0"/>
          </a:p>
          <a:p>
            <a:pPr marL="457200" indent="-457200">
              <a:buNone/>
            </a:pPr>
            <a:r>
              <a:rPr lang="en-US" dirty="0" smtClean="0"/>
              <a:t>(</a:t>
            </a:r>
            <a:r>
              <a:rPr lang="en-US" dirty="0" smtClean="0"/>
              <a:t>1)	A </a:t>
            </a:r>
            <a:r>
              <a:rPr lang="en-US" dirty="0" smtClean="0"/>
              <a:t>single facility, comprised of transmission line, auto transformer, or other associated pieces of equipment.  </a:t>
            </a:r>
            <a:r>
              <a:rPr lang="en-US" dirty="0" smtClean="0">
                <a:solidFill>
                  <a:srgbClr val="FF0000"/>
                </a:solidFill>
              </a:rPr>
              <a:t>This includes multiple equipment </a:t>
            </a:r>
            <a:r>
              <a:rPr lang="en-US" dirty="0" err="1" smtClean="0">
                <a:solidFill>
                  <a:srgbClr val="FF0000"/>
                </a:solidFill>
              </a:rPr>
              <a:t>Outaged</a:t>
            </a:r>
            <a:r>
              <a:rPr lang="en-US" dirty="0" smtClean="0">
                <a:solidFill>
                  <a:srgbClr val="FF0000"/>
                </a:solidFill>
              </a:rPr>
              <a:t> or interrupted during a single fault (SFME).</a:t>
            </a:r>
            <a:r>
              <a:rPr lang="en-US" dirty="0" smtClean="0"/>
              <a:t> </a:t>
            </a:r>
          </a:p>
          <a:p>
            <a:pPr>
              <a:buNone/>
            </a:pPr>
            <a:r>
              <a:rPr lang="en-US" b="1" dirty="0" smtClean="0"/>
              <a:t>Credible Single Contingency for Operations Planning</a:t>
            </a:r>
            <a:endParaRPr lang="en-US" dirty="0" smtClean="0"/>
          </a:p>
          <a:p>
            <a:pPr marL="457200" indent="-457200">
              <a:buNone/>
            </a:pPr>
            <a:r>
              <a:rPr lang="en-US" dirty="0" smtClean="0"/>
              <a:t>(</a:t>
            </a:r>
            <a:r>
              <a:rPr lang="en-US" dirty="0" smtClean="0"/>
              <a:t>1)	A </a:t>
            </a:r>
            <a:r>
              <a:rPr lang="en-US" dirty="0" smtClean="0"/>
              <a:t>single facility, comprised of transmission line, auto transformer, or other associated pieces of equipment.  </a:t>
            </a:r>
            <a:r>
              <a:rPr lang="en-US" dirty="0" smtClean="0">
                <a:solidFill>
                  <a:srgbClr val="FF0000"/>
                </a:solidFill>
              </a:rPr>
              <a:t>This includes multiple equipment </a:t>
            </a:r>
            <a:r>
              <a:rPr lang="en-US" dirty="0" err="1" smtClean="0">
                <a:solidFill>
                  <a:srgbClr val="FF0000"/>
                </a:solidFill>
              </a:rPr>
              <a:t>Outaged</a:t>
            </a:r>
            <a:r>
              <a:rPr lang="en-US" dirty="0" smtClean="0">
                <a:solidFill>
                  <a:srgbClr val="FF0000"/>
                </a:solidFill>
              </a:rPr>
              <a:t> or interrupted during a single fault (single fault multiple element (SFME)).</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600200"/>
            <a:ext cx="8839200" cy="5257800"/>
          </a:xfrm>
        </p:spPr>
        <p:txBody>
          <a:bodyPr>
            <a:normAutofit fontScale="77500" lnSpcReduction="20000"/>
          </a:bodyPr>
          <a:lstStyle/>
          <a:p>
            <a:pPr>
              <a:buNone/>
            </a:pPr>
            <a:r>
              <a:rPr lang="en-US" b="1" dirty="0" smtClean="0"/>
              <a:t>Credible Single Contingency for Transmission Planning</a:t>
            </a:r>
            <a:endParaRPr lang="en-US" dirty="0" smtClean="0"/>
          </a:p>
          <a:p>
            <a:pPr marL="457200" indent="-457200">
              <a:buNone/>
            </a:pPr>
            <a:r>
              <a:rPr lang="en-US" dirty="0" smtClean="0"/>
              <a:t>(2)	The Forced Outage of a DCKT in excess of 0.5 miles in length (either without a fault or subsequent to a normally-cleared non-three-phase fault) with all other facilities normal.</a:t>
            </a:r>
          </a:p>
          <a:p>
            <a:pPr>
              <a:buNone/>
            </a:pPr>
            <a:r>
              <a:rPr lang="en-US" b="1" dirty="0" smtClean="0"/>
              <a:t>Credible Single Contingency for Operations Planning</a:t>
            </a:r>
            <a:endParaRPr lang="en-US" dirty="0" smtClean="0"/>
          </a:p>
          <a:p>
            <a:pPr marL="457200" indent="-457200">
              <a:buNone/>
            </a:pPr>
            <a:r>
              <a:rPr lang="en-US" dirty="0" smtClean="0"/>
              <a:t>(2)	The Forced Outage of a double-circuit transmission line (DCKT) in excess of 0.5 miles in length will </a:t>
            </a:r>
            <a:r>
              <a:rPr lang="en-US" u="sng" dirty="0" smtClean="0"/>
              <a:t>always</a:t>
            </a:r>
            <a:r>
              <a:rPr lang="en-US" dirty="0" smtClean="0"/>
              <a:t> be considered a credible single contingency for all </a:t>
            </a:r>
            <a:r>
              <a:rPr lang="en-US" u="sng" dirty="0" smtClean="0"/>
              <a:t>security constrained unit commitment decisions</a:t>
            </a:r>
            <a:r>
              <a:rPr lang="en-US" dirty="0" smtClean="0"/>
              <a:t>.  The Forced Outage of a DCKT in excess of 0.5 miles in length will </a:t>
            </a:r>
            <a:r>
              <a:rPr lang="en-US" u="sng" dirty="0" smtClean="0"/>
              <a:t>only</a:t>
            </a:r>
            <a:r>
              <a:rPr lang="en-US" dirty="0" smtClean="0"/>
              <a:t> be considered a credible single contingency for </a:t>
            </a:r>
            <a:r>
              <a:rPr lang="en-US" u="sng" dirty="0" smtClean="0"/>
              <a:t>energy deployment</a:t>
            </a:r>
            <a:r>
              <a:rPr lang="en-US" dirty="0" smtClean="0"/>
              <a:t> decisions for any of the </a:t>
            </a:r>
            <a:r>
              <a:rPr lang="en-US" u="sng" dirty="0" smtClean="0"/>
              <a:t>following operating conditions</a:t>
            </a:r>
            <a:r>
              <a:rPr lang="en-US" dirty="0" smtClean="0"/>
              <a:t> characterized by high DCKT Outage probability or consequence:</a:t>
            </a:r>
          </a:p>
          <a:p>
            <a:pPr marL="857250" lvl="1" indent="-457200">
              <a:buAutoNum type="alphaLcParenBoth"/>
            </a:pPr>
            <a:r>
              <a:rPr lang="en-US" dirty="0" smtClean="0"/>
              <a:t>High </a:t>
            </a:r>
            <a:r>
              <a:rPr lang="en-US" dirty="0" smtClean="0"/>
              <a:t>Outage Probability: </a:t>
            </a:r>
          </a:p>
          <a:p>
            <a:pPr marL="857250" lvl="1" indent="-457200">
              <a:buAutoNum type="alphaLcParenBoth"/>
            </a:pPr>
            <a:r>
              <a:rPr lang="en-US" dirty="0" smtClean="0"/>
              <a:t>High </a:t>
            </a:r>
            <a:r>
              <a:rPr lang="en-US" dirty="0" smtClean="0"/>
              <a:t>Outage Consequence: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600200"/>
            <a:ext cx="8839200" cy="5257800"/>
          </a:xfrm>
        </p:spPr>
        <p:txBody>
          <a:bodyPr>
            <a:normAutofit fontScale="77500" lnSpcReduction="20000"/>
          </a:bodyPr>
          <a:lstStyle/>
          <a:p>
            <a:pPr>
              <a:buNone/>
            </a:pPr>
            <a:r>
              <a:rPr lang="en-US" b="1" dirty="0" smtClean="0"/>
              <a:t>Credible Single Contingency for Transmission Planning</a:t>
            </a:r>
            <a:endParaRPr lang="en-US" dirty="0" smtClean="0"/>
          </a:p>
          <a:p>
            <a:pPr marL="457200" indent="-457200">
              <a:buNone/>
            </a:pPr>
            <a:r>
              <a:rPr lang="en-US" dirty="0" smtClean="0"/>
              <a:t>(3)	Any Generation Resource:</a:t>
            </a:r>
          </a:p>
          <a:p>
            <a:pPr marL="857250" lvl="1" indent="-457200">
              <a:buNone/>
            </a:pPr>
            <a:r>
              <a:rPr lang="en-US" dirty="0" smtClean="0"/>
              <a:t>(a)	A combined-cycle facility shall be considered a single Generation Resource; or</a:t>
            </a:r>
          </a:p>
          <a:p>
            <a:pPr marL="857250" lvl="1" indent="-457200">
              <a:buNone/>
            </a:pPr>
            <a:r>
              <a:rPr lang="en-US" dirty="0" smtClean="0"/>
              <a:t>(b)	Each unit of a combined-cycle facility will be considered a single Generation Resource if the combustion turbine and the steam turbine can operate separately, as stated in the Resource registration on the Market Information System (MIS) Public Area.</a:t>
            </a:r>
          </a:p>
          <a:p>
            <a:pPr>
              <a:buNone/>
            </a:pPr>
            <a:r>
              <a:rPr lang="en-US" b="1" dirty="0" smtClean="0"/>
              <a:t>Credible Single Contingency for Operations Planning</a:t>
            </a:r>
            <a:endParaRPr lang="en-US" dirty="0" smtClean="0"/>
          </a:p>
          <a:p>
            <a:pPr marL="457200" indent="-457200">
              <a:buNone/>
            </a:pPr>
            <a:r>
              <a:rPr lang="en-US" dirty="0" smtClean="0"/>
              <a:t>(3)	Any Generation Resource:</a:t>
            </a:r>
          </a:p>
          <a:p>
            <a:pPr marL="857250" lvl="1" indent="-457200">
              <a:buNone/>
            </a:pPr>
            <a:r>
              <a:rPr lang="en-US" dirty="0" smtClean="0"/>
              <a:t>(a)	A combined-cycle facility shall be considered a single Generation Resource; </a:t>
            </a:r>
            <a:r>
              <a:rPr lang="en-US" dirty="0" smtClean="0"/>
              <a:t>or  </a:t>
            </a:r>
            <a:endParaRPr lang="en-US" dirty="0" smtClean="0"/>
          </a:p>
          <a:p>
            <a:pPr marL="857250" lvl="1" indent="-457200">
              <a:buNone/>
            </a:pPr>
            <a:r>
              <a:rPr lang="en-US" dirty="0" smtClean="0"/>
              <a:t>(b)	Each unit of a combined-cycle facility will be considered a single Generation Resource if the combustion turbine and the steam turbine can operate separately, as stated in the Resource </a:t>
            </a:r>
            <a:r>
              <a:rPr lang="en-US" dirty="0" smtClean="0"/>
              <a:t>registration </a:t>
            </a:r>
            <a:r>
              <a:rPr lang="en-US" dirty="0" smtClean="0"/>
              <a:t>on the Market Information System (MIS) Public Area.</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295400"/>
            <a:ext cx="8839200" cy="5562600"/>
          </a:xfrm>
        </p:spPr>
        <p:txBody>
          <a:bodyPr>
            <a:normAutofit fontScale="62500" lnSpcReduction="20000"/>
          </a:bodyPr>
          <a:lstStyle/>
          <a:p>
            <a:pPr>
              <a:buNone/>
            </a:pPr>
            <a:r>
              <a:rPr lang="en-US" b="1" dirty="0" smtClean="0"/>
              <a:t>Credible Single Contingency for Transmission Planning</a:t>
            </a:r>
            <a:endParaRPr lang="en-US" dirty="0" smtClean="0"/>
          </a:p>
          <a:p>
            <a:pPr marL="457200" indent="-457200">
              <a:buNone/>
            </a:pPr>
            <a:r>
              <a:rPr lang="en-US" dirty="0" smtClean="0"/>
              <a:t>(4)	With any single Generation Resource unavailable, and with any other generation preemptively </a:t>
            </a:r>
            <a:r>
              <a:rPr lang="en-US" dirty="0" err="1" smtClean="0"/>
              <a:t>redispatched</a:t>
            </a:r>
            <a:r>
              <a:rPr lang="en-US" dirty="0" smtClean="0"/>
              <a:t>, the contingency loss of a single </a:t>
            </a:r>
            <a:r>
              <a:rPr lang="en-US" b="1" dirty="0" smtClean="0">
                <a:solidFill>
                  <a:srgbClr val="FF0000"/>
                </a:solidFill>
              </a:rPr>
              <a:t>Transmission Facility </a:t>
            </a:r>
            <a:r>
              <a:rPr lang="en-US" dirty="0" smtClean="0"/>
              <a:t>(either without a fault or subsequent to a normally-cleared non-three-phase fault) with all other facilities normal.</a:t>
            </a:r>
          </a:p>
          <a:p>
            <a:pPr>
              <a:buNone/>
            </a:pPr>
            <a:r>
              <a:rPr lang="en-US" b="1" dirty="0" smtClean="0"/>
              <a:t>Credible Single Contingency for Operations Planning</a:t>
            </a:r>
            <a:endParaRPr lang="en-US" dirty="0" smtClean="0"/>
          </a:p>
          <a:p>
            <a:pPr marL="457200" indent="-457200">
              <a:buNone/>
            </a:pPr>
            <a:r>
              <a:rPr lang="en-US" dirty="0" smtClean="0"/>
              <a:t>(4)	With any single Generation Resource unavailable, and with any other generation preemptively </a:t>
            </a:r>
            <a:r>
              <a:rPr lang="en-US" dirty="0" err="1" smtClean="0"/>
              <a:t>redispatched</a:t>
            </a:r>
            <a:r>
              <a:rPr lang="en-US" dirty="0" smtClean="0"/>
              <a:t>, the contingency loss of a single </a:t>
            </a:r>
            <a:r>
              <a:rPr lang="en-US" b="1" dirty="0" smtClean="0">
                <a:solidFill>
                  <a:srgbClr val="FF0000"/>
                </a:solidFill>
              </a:rPr>
              <a:t>Transmission Facility </a:t>
            </a:r>
            <a:r>
              <a:rPr lang="en-US" dirty="0" smtClean="0"/>
              <a:t>(either without a fault or subsequent to a normally-cleared non-three-phase fault) with all other facilities normal should not cause the following:</a:t>
            </a:r>
          </a:p>
          <a:p>
            <a:pPr marL="857250" lvl="1" indent="-457200">
              <a:buNone/>
            </a:pPr>
            <a:r>
              <a:rPr lang="en-US" dirty="0" smtClean="0">
                <a:solidFill>
                  <a:srgbClr val="FF0000"/>
                </a:solidFill>
              </a:rPr>
              <a:t>(a) 	Cascading or uncontrolled Outages;</a:t>
            </a:r>
          </a:p>
          <a:p>
            <a:pPr marL="857250" lvl="1" indent="-457200">
              <a:buNone/>
            </a:pPr>
            <a:r>
              <a:rPr lang="en-US" dirty="0" smtClean="0">
                <a:solidFill>
                  <a:srgbClr val="FF0000"/>
                </a:solidFill>
              </a:rPr>
              <a:t>(b)	Instability of Generation Resources at multiple plant locations; or </a:t>
            </a:r>
          </a:p>
          <a:p>
            <a:pPr marL="857250" lvl="1" indent="-457200">
              <a:buNone/>
            </a:pPr>
            <a:r>
              <a:rPr lang="en-US" dirty="0" smtClean="0">
                <a:solidFill>
                  <a:srgbClr val="FF0000"/>
                </a:solidFill>
              </a:rPr>
              <a:t>(c) 	Interruption of service to firm demand or generation other than that isolated by the transmission facility, following the execution of all automatic operating actions such as relaying and Special Protection Systems (SPSs). </a:t>
            </a:r>
          </a:p>
          <a:p>
            <a:pPr marL="457200" indent="0">
              <a:buNone/>
            </a:pPr>
            <a:r>
              <a:rPr lang="en-US" dirty="0" smtClean="0">
                <a:solidFill>
                  <a:srgbClr val="FF0000"/>
                </a:solidFill>
              </a:rPr>
              <a:t>Furthermore, the loss should result in no damage to or failure of equipment and, following the execution of specific non-automatic predefined operator-directed actions (i.e., RAPs) such as generation schedule changes or curtailment of interruptible Load, should not result in applicable voltage or thermal ratings being exceeded.</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600200"/>
            <a:ext cx="8763000" cy="5257800"/>
          </a:xfrm>
        </p:spPr>
        <p:txBody>
          <a:bodyPr>
            <a:normAutofit fontScale="85000" lnSpcReduction="10000"/>
          </a:bodyPr>
          <a:lstStyle/>
          <a:p>
            <a:pPr>
              <a:buNone/>
            </a:pPr>
            <a:r>
              <a:rPr lang="en-US" b="1" dirty="0" smtClean="0"/>
              <a:t>Transmission Facilities</a:t>
            </a:r>
            <a:endParaRPr lang="en-US" dirty="0" smtClean="0"/>
          </a:p>
          <a:p>
            <a:pPr marL="457200" indent="-457200">
              <a:buNone/>
            </a:pPr>
            <a:r>
              <a:rPr lang="en-US" dirty="0" smtClean="0"/>
              <a:t>(1)	Power lines, </a:t>
            </a:r>
            <a:r>
              <a:rPr lang="en-US" b="1" u="sng" dirty="0" smtClean="0"/>
              <a:t>substations</a:t>
            </a:r>
            <a:r>
              <a:rPr lang="en-US" dirty="0" smtClean="0"/>
              <a:t>, and associated facilities, operated at 60 kV or above, including radial lines operated at or above 60 kV;</a:t>
            </a:r>
          </a:p>
          <a:p>
            <a:pPr marL="457200" indent="-457200">
              <a:buNone/>
            </a:pPr>
            <a:r>
              <a:rPr lang="en-US" dirty="0" smtClean="0"/>
              <a:t>(2)	</a:t>
            </a:r>
            <a:r>
              <a:rPr lang="en-US" b="1" u="sng" dirty="0" smtClean="0"/>
              <a:t>Substation facilities</a:t>
            </a:r>
            <a:r>
              <a:rPr lang="en-US" dirty="0" smtClean="0"/>
              <a:t> on the high voltage side of the transformer, in a substation where power is transformed from a voltage higher than 60 kV to a voltage lower than 60 kV </a:t>
            </a:r>
            <a:r>
              <a:rPr lang="en-US" i="1" dirty="0" smtClean="0">
                <a:solidFill>
                  <a:srgbClr val="FF0000"/>
                </a:solidFill>
              </a:rPr>
              <a:t>(DISTRIBUTION SUBSTATION) </a:t>
            </a:r>
            <a:r>
              <a:rPr lang="en-US" dirty="0" smtClean="0"/>
              <a:t>or is transformed from a voltage lower than 60 kV to a voltage higher than 60 </a:t>
            </a:r>
            <a:r>
              <a:rPr lang="en-US" dirty="0" err="1" smtClean="0"/>
              <a:t>Kv</a:t>
            </a:r>
            <a:r>
              <a:rPr lang="en-US" dirty="0" smtClean="0"/>
              <a:t> </a:t>
            </a:r>
            <a:r>
              <a:rPr lang="en-US" i="1" dirty="0" smtClean="0">
                <a:solidFill>
                  <a:srgbClr val="FF0000"/>
                </a:solidFill>
              </a:rPr>
              <a:t>(GENERATION SWITCHYARD)</a:t>
            </a:r>
            <a:r>
              <a:rPr lang="en-US" dirty="0" smtClean="0"/>
              <a:t>; and</a:t>
            </a:r>
          </a:p>
          <a:p>
            <a:pPr marL="457200" indent="-457200">
              <a:buNone/>
            </a:pPr>
            <a:r>
              <a:rPr lang="en-US" dirty="0" smtClean="0"/>
              <a:t>(3)	The direct current interconnections between ERCOT and the Southwest Power Pool or </a:t>
            </a:r>
            <a:r>
              <a:rPr lang="en-US" dirty="0" err="1" smtClean="0"/>
              <a:t>Comision</a:t>
            </a:r>
            <a:r>
              <a:rPr lang="en-US" dirty="0" smtClean="0"/>
              <a:t> Federal de </a:t>
            </a:r>
            <a:r>
              <a:rPr lang="en-US" dirty="0" err="1" smtClean="0"/>
              <a:t>Electricidad</a:t>
            </a:r>
            <a:r>
              <a:rPr lang="en-US" dirty="0" smtClean="0"/>
              <a:t> (CFE).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“Credible Single Contingency”</a:t>
            </a:r>
            <a:endParaRPr lang="en-US" dirty="0"/>
          </a:p>
        </p:txBody>
      </p:sp>
      <p:sp>
        <p:nvSpPr>
          <p:cNvPr id="3" name="Content Placeholder 2"/>
          <p:cNvSpPr>
            <a:spLocks noGrp="1"/>
          </p:cNvSpPr>
          <p:nvPr>
            <p:ph idx="1"/>
          </p:nvPr>
        </p:nvSpPr>
        <p:spPr>
          <a:xfrm>
            <a:off x="152400" y="1600200"/>
            <a:ext cx="8839200" cy="2209800"/>
          </a:xfrm>
        </p:spPr>
        <p:txBody>
          <a:bodyPr>
            <a:normAutofit fontScale="92500"/>
          </a:bodyPr>
          <a:lstStyle/>
          <a:p>
            <a:pPr>
              <a:buNone/>
            </a:pPr>
            <a:r>
              <a:rPr lang="en-US" b="1" dirty="0" smtClean="0"/>
              <a:t>Credible Single Contingency for Transmission Planning</a:t>
            </a:r>
            <a:endParaRPr lang="en-US" dirty="0" smtClean="0"/>
          </a:p>
          <a:p>
            <a:pPr marL="457200" indent="-457200">
              <a:buNone/>
            </a:pPr>
            <a:r>
              <a:rPr lang="en-US" dirty="0" smtClean="0"/>
              <a:t>(5)	Single contingency conditions defined in North American Electric Reliability Corporation (NERC) Reliability Standards and any subsequent revisions.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Studies/Analyses</a:t>
            </a:r>
            <a:endParaRPr lang="en-US" dirty="0"/>
          </a:p>
        </p:txBody>
      </p:sp>
      <p:sp>
        <p:nvSpPr>
          <p:cNvPr id="3" name="Content Placeholder 2"/>
          <p:cNvSpPr>
            <a:spLocks noGrp="1"/>
          </p:cNvSpPr>
          <p:nvPr>
            <p:ph idx="1"/>
          </p:nvPr>
        </p:nvSpPr>
        <p:spPr>
          <a:xfrm>
            <a:off x="152400" y="1600200"/>
            <a:ext cx="8839200" cy="5257800"/>
          </a:xfrm>
        </p:spPr>
        <p:txBody>
          <a:bodyPr>
            <a:normAutofit fontScale="92500" lnSpcReduction="10000"/>
          </a:bodyPr>
          <a:lstStyle/>
          <a:p>
            <a:r>
              <a:rPr lang="en-US" dirty="0" smtClean="0"/>
              <a:t>operational ERCOT Transmission Grid reliability studies</a:t>
            </a:r>
          </a:p>
          <a:p>
            <a:r>
              <a:rPr lang="en-US" dirty="0" smtClean="0"/>
              <a:t>load flows and security analyses</a:t>
            </a:r>
          </a:p>
          <a:p>
            <a:r>
              <a:rPr lang="en-US" dirty="0" smtClean="0"/>
              <a:t>reliability planning</a:t>
            </a:r>
          </a:p>
          <a:p>
            <a:r>
              <a:rPr lang="en-US" dirty="0" smtClean="0"/>
              <a:t>contingency analyses</a:t>
            </a:r>
          </a:p>
          <a:p>
            <a:r>
              <a:rPr lang="en-US" dirty="0" smtClean="0"/>
              <a:t>planning and engineering studies</a:t>
            </a:r>
          </a:p>
          <a:p>
            <a:r>
              <a:rPr lang="en-US" dirty="0" smtClean="0"/>
              <a:t>Day-Ahead studies</a:t>
            </a:r>
          </a:p>
          <a:p>
            <a:r>
              <a:rPr lang="en-US" dirty="0" smtClean="0"/>
              <a:t>Real-Time security analyses</a:t>
            </a:r>
          </a:p>
          <a:p>
            <a:r>
              <a:rPr lang="en-US" dirty="0" smtClean="0"/>
              <a:t>sound engineering studies</a:t>
            </a:r>
          </a:p>
          <a:p>
            <a:r>
              <a:rPr lang="en-US" dirty="0" smtClean="0"/>
              <a:t>Real-Time and short term planning</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TotalTime>
  <Words>529</Words>
  <Application>Microsoft Office PowerPoint</Application>
  <PresentationFormat>On-screen Show (4:3)</PresentationFormat>
  <Paragraphs>114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Operating Guide and Planning Guide Revision Requests</vt:lpstr>
      <vt:lpstr>Agenda</vt:lpstr>
      <vt:lpstr>“Credible Single Contingency”</vt:lpstr>
      <vt:lpstr>“Credible Single Contingency”</vt:lpstr>
      <vt:lpstr>“Credible Single Contingency”</vt:lpstr>
      <vt:lpstr>“Credible Single Contingency”</vt:lpstr>
      <vt:lpstr>“Credible Single Contingency”</vt:lpstr>
      <vt:lpstr>“Credible Single Contingency”</vt:lpstr>
      <vt:lpstr>Operations Studies/Analyses</vt:lpstr>
      <vt:lpstr>Operations Contingencies</vt:lpstr>
      <vt:lpstr>Operations Reliability Criteria</vt:lpstr>
      <vt:lpstr>Redundant Security Criteria</vt:lpstr>
      <vt:lpstr>Outage Coordination Requirements</vt:lpstr>
      <vt:lpstr>TSP Provision of Contingencies</vt:lpstr>
      <vt:lpstr>ROS Chair Directive to PLWG</vt:lpstr>
      <vt:lpstr>ROS Chair Directive to NDSWG</vt:lpstr>
    </vt:vector>
  </TitlesOfParts>
  <Company>CPS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Reliability and Operations Subcommittee Report</dc:title>
  <dc:creator>bawilliams</dc:creator>
  <cp:lastModifiedBy>bawilliams</cp:lastModifiedBy>
  <cp:revision>82</cp:revision>
  <dcterms:created xsi:type="dcterms:W3CDTF">2012-01-23T16:48:56Z</dcterms:created>
  <dcterms:modified xsi:type="dcterms:W3CDTF">2012-09-12T19:30:21Z</dcterms:modified>
</cp:coreProperties>
</file>