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72" r:id="rId5"/>
    <p:sldId id="267" r:id="rId6"/>
    <p:sldId id="263" r:id="rId7"/>
    <p:sldId id="273" r:id="rId8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314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Gill Sans MT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Gill Sans MT" pitchFamily="34" charset="0"/>
              </a:defRPr>
            </a:lvl1pPr>
          </a:lstStyle>
          <a:p>
            <a:pPr>
              <a:defRPr/>
            </a:pPr>
            <a:fld id="{34B3B9B9-2E37-41D7-B8FA-DE9D23D58036}" type="datetimeFigureOut">
              <a:rPr lang="en-US"/>
              <a:pPr>
                <a:defRPr/>
              </a:pPr>
              <a:t>9/12/2012</a:t>
            </a:fld>
            <a:endParaRPr lang="en-US" dirty="0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Gill Sans MT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Gill Sans MT" pitchFamily="34" charset="0"/>
              </a:defRPr>
            </a:lvl1pPr>
          </a:lstStyle>
          <a:p>
            <a:pPr>
              <a:defRPr/>
            </a:pPr>
            <a:fld id="{AB46D11C-C378-4B77-A082-6E6CB0126A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FDD2325-3E03-487F-94DE-6E81FF8940DB}" type="datetimeFigureOut">
              <a:rPr lang="en-US"/>
              <a:pPr>
                <a:defRPr/>
              </a:pPr>
              <a:t>9/12/2012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9F62BAD8-8420-47C1-851E-3F00D9C270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33E8C-E353-4858-B63E-E8D34FD8AD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OPSTF            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30, 2012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3C0826-CAF1-4257-9CF7-CD6E3B580D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OPSTF            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30, 2012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03561-1843-4C15-BB9E-C1788352C24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OPSTF            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30, 2012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676143-9E5F-4882-A16D-F7A6E3CD73C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OPSTF            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30, 2012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4AC23C-BADE-4C52-B118-65DF43B8B9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OPSTF            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30, 2012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4979D-CDD8-49E4-845D-F53365B35C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OPSTF            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30, 2012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F2C3D2-F863-45B8-BC8E-F5DFF2968B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OPSTF            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30, 2012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BC87C3-6E32-4DC5-9F50-8EADE29D50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OPSTF            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30, 2012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8D5F2-EEA6-4047-BC8D-6FE0D8E9181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OPSTF           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30, 2012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31192-FBD7-432D-AC56-064271D34F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OPSTF            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30, 2012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F8EB8-985D-42E0-8AAB-B6E412CC978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OPSTF            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30, 2012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53AA3C3-4513-47C5-B07B-C9DF4339F6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en-US"/>
              <a:t>OPSTF           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en-US"/>
              <a:t>May 30, 2012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89" r:id="rId2"/>
    <p:sldLayoutId id="2147483688" r:id="rId3"/>
    <p:sldLayoutId id="2147483687" r:id="rId4"/>
    <p:sldLayoutId id="2147483686" r:id="rId5"/>
    <p:sldLayoutId id="2147483685" r:id="rId6"/>
    <p:sldLayoutId id="2147483684" r:id="rId7"/>
    <p:sldLayoutId id="2147483683" r:id="rId8"/>
    <p:sldLayoutId id="2147483682" r:id="rId9"/>
    <p:sldLayoutId id="2147483681" r:id="rId10"/>
    <p:sldLayoutId id="2147483680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D2CB6C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95A39D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C89F5D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OPSTF – Issue 7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8191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Long-term </a:t>
            </a:r>
            <a:r>
              <a:rPr lang="en-US" dirty="0"/>
              <a:t>unavailability of </a:t>
            </a:r>
            <a:r>
              <a:rPr lang="en-US" dirty="0" smtClean="0"/>
              <a:t>autotransformers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OPSTF Issue 7: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Long-term unavailability of autotransformers</a:t>
            </a:r>
          </a:p>
          <a:p>
            <a:pPr marL="730250" lvl="1" indent="-457200" eaLnBrk="1" hangingPunct="1">
              <a:buFont typeface="Bookman Old Style" pitchFamily="18" charset="0"/>
              <a:buAutoNum type="alphaLcPeriod"/>
            </a:pPr>
            <a:r>
              <a:rPr lang="en-US" smtClean="0"/>
              <a:t>N-1-1 for autotransformers as a credible contingency for which load interruption is not allowed</a:t>
            </a:r>
          </a:p>
          <a:p>
            <a:pPr marL="730250" lvl="1" indent="-457200" eaLnBrk="1" hangingPunct="1">
              <a:buFont typeface="Bookman Old Style" pitchFamily="18" charset="0"/>
              <a:buAutoNum type="alphaLcPeriod"/>
            </a:pPr>
            <a:r>
              <a:rPr lang="en-US" smtClean="0"/>
              <a:t>Use of defined spare equipment strategy as mitigation for N-1-1 scenario</a:t>
            </a:r>
          </a:p>
          <a:p>
            <a:pPr marL="730250" lvl="1" indent="-457200" eaLnBrk="1" hangingPunct="1">
              <a:buFont typeface="Bookman Old Style" pitchFamily="18" charset="0"/>
              <a:buAutoNum type="alphaLcPeriod"/>
            </a:pPr>
            <a:r>
              <a:rPr lang="en-US" smtClean="0"/>
              <a:t>Use of defined distribution feeder switching or distribution transformer loading strategy as mitigation for N-1-1 scenario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NERC TPL Standards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eaLnBrk="1" hangingPunct="1">
              <a:buFont typeface="Arial" charset="0"/>
              <a:buNone/>
            </a:pPr>
            <a:r>
              <a:rPr lang="en-US" sz="2000" smtClean="0"/>
              <a:t>NERC TPL-001-2 (Proposed Planning Standard):</a:t>
            </a:r>
          </a:p>
          <a:p>
            <a:pPr marL="114300" indent="0" eaLnBrk="1" hangingPunct="1"/>
            <a:endParaRPr lang="en-US" sz="2000" smtClean="0"/>
          </a:p>
          <a:p>
            <a:pPr marL="114300" indent="0" eaLnBrk="1" hangingPunct="1"/>
            <a:r>
              <a:rPr lang="en-US" sz="2000" smtClean="0"/>
              <a:t>2.1.5. When an entity’s spare equipment strategy could result in the unavailability of major Transmission equipment that has a lead time of one year or more (such as a transformer), the impact of this possible unavailability on System performance shall be studied. The studies shall be performed for the P0, P1, and P2 categories identified in Table 1 with the conditions that the System is expected to experience during the possible unavailability of the long lead time equipment.</a:t>
            </a:r>
          </a:p>
          <a:p>
            <a:pPr lvl="1" eaLnBrk="1" hangingPunct="1">
              <a:buFont typeface="Wingdings" pitchFamily="2" charset="2"/>
              <a:buChar char="v"/>
            </a:pPr>
            <a:endParaRPr lang="en-US" smtClean="0"/>
          </a:p>
          <a:p>
            <a:pPr marL="114300" indent="0" eaLnBrk="1" hangingPunct="1">
              <a:buFont typeface="Arial" charset="0"/>
              <a:buNone/>
            </a:pPr>
            <a:endParaRPr lang="en-US" smtClean="0"/>
          </a:p>
          <a:p>
            <a:pPr marL="114300" indent="0" eaLnBrk="1" hangingPunct="1"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ERCOT Study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95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 smtClean="0"/>
              <a:t>Study conducted in June, 2012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 smtClean="0"/>
              <a:t>2012 Summer Peak Case from the 2011 Five-year Planning study was used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 smtClean="0"/>
              <a:t>345/138 kV autotransformer unavailability impact was assessed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 smtClean="0"/>
              <a:t>Single contingency was included; no double circuit assessment done.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 smtClean="0"/>
              <a:t>Limited to 100 kV and above system</a:t>
            </a:r>
          </a:p>
          <a:p>
            <a:pPr marL="11430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000" dirty="0" smtClean="0"/>
          </a:p>
          <a:p>
            <a:pPr marL="114300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000" dirty="0" smtClean="0"/>
              <a:t>Number of violations by weather zone</a:t>
            </a:r>
            <a:endParaRPr lang="en-US" sz="20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>
              <a:solidFill>
                <a:srgbClr val="FF0000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914400" y="4495800"/>
          <a:ext cx="4343400" cy="1981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23440"/>
                <a:gridCol w="2219960"/>
              </a:tblGrid>
              <a:tr h="32747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Zone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Number of Violations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32747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East &amp; Cost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7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32747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North &amp; North Central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25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32747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West &amp; Far West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+mn-ea"/>
                        </a:rPr>
                        <a:t>7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32747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South &amp; South Central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+mn-ea"/>
                        </a:rPr>
                        <a:t>6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34384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Total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45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OPSTF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2000" smtClean="0"/>
              <a:t>Planning studies need to consider the unavailability of 345/138 kV high voltage autotransformer</a:t>
            </a:r>
          </a:p>
          <a:p>
            <a:pPr eaLnBrk="1" hangingPunct="1"/>
            <a:endParaRPr lang="en-US" sz="2000" smtClean="0"/>
          </a:p>
          <a:p>
            <a:pPr eaLnBrk="1" hangingPunct="1"/>
            <a:r>
              <a:rPr lang="en-US" sz="2000" smtClean="0"/>
              <a:t>Double circuit lines should be included in the contingency list</a:t>
            </a:r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/>
            <a:r>
              <a:rPr lang="en-US" sz="2000" smtClean="0"/>
              <a:t>Having a spare autotransformer is insufficient</a:t>
            </a:r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/>
            <a:r>
              <a:rPr lang="en-US" sz="2000" smtClean="0"/>
              <a:t>A load switching scheme may be sufficient</a:t>
            </a:r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/>
            <a:r>
              <a:rPr lang="en-US" sz="2000" smtClean="0"/>
              <a:t>The schedule to put the planning criteria change in place should allow time to develop processes, run studies, and implement solutions</a:t>
            </a:r>
          </a:p>
          <a:p>
            <a:pPr eaLnBrk="1" hangingPunct="1"/>
            <a:endParaRPr lang="en-US" sz="2000" smtClean="0"/>
          </a:p>
          <a:p>
            <a:pPr eaLnBrk="1" hangingPunct="1"/>
            <a:endParaRPr lang="en-US" sz="2000" smtClean="0"/>
          </a:p>
          <a:p>
            <a:pPr eaLnBrk="1" hangingPunct="1"/>
            <a:endParaRPr lang="en-US" sz="2000" smtClean="0"/>
          </a:p>
          <a:p>
            <a:pPr eaLnBrk="1" hangingPunct="1"/>
            <a:endParaRPr lang="en-US" sz="2000" smtClean="0"/>
          </a:p>
          <a:p>
            <a:pPr eaLnBrk="1" hangingPunct="1"/>
            <a:endParaRPr lang="en-US" sz="2000" smtClean="0"/>
          </a:p>
          <a:p>
            <a:pPr eaLnBrk="1" hangingPunct="1"/>
            <a:endParaRPr lang="en-US" sz="200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Pros and Cons</a:t>
            </a:r>
          </a:p>
        </p:txBody>
      </p:sp>
      <p:graphicFrame>
        <p:nvGraphicFramePr>
          <p:cNvPr id="20499" name="Group 19"/>
          <p:cNvGraphicFramePr>
            <a:graphicFrameLocks noGrp="1"/>
          </p:cNvGraphicFramePr>
          <p:nvPr/>
        </p:nvGraphicFramePr>
        <p:xfrm>
          <a:off x="685800" y="1573213"/>
          <a:ext cx="7391400" cy="4184650"/>
        </p:xfrm>
        <a:graphic>
          <a:graphicData uri="http://schemas.openxmlformats.org/drawingml/2006/table">
            <a:tbl>
              <a:tblPr/>
              <a:tblGrid>
                <a:gridCol w="3733800"/>
                <a:gridCol w="3657600"/>
              </a:tblGrid>
              <a:tr h="674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Potential Benefits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84540" marR="84540" marT="42270" marB="4227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Potential Impacts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84540" marR="84540" marT="42270" marB="4227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2385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1.    Better aligns the Planning analysis with the real time Operational conditions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2.    Increased transmission grid reliability 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3.    Reduced system impact due to long term equipment outages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4.    Increased efficiencies on outage scheduling for construction or maintenance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5.    Minimize the need for planned load shedding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6.    Should reduce congestion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7.    Maximize the use of available generation capacity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84540" marR="84540" marT="42270" marB="4227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1.    Transmission Cost of Service (TCOS)   charges may increase when the projects are implemented due to criteria change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2.    Property owners will be impacted by the need to provide more easements and substation sites when projects are implemented due to criteria change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3.    Transmission Planning workload may increase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2F2B2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84540" marR="84540" marT="42270" marB="4227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1D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Recommendation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eaLnBrk="1" hangingPunct="1">
              <a:buFont typeface="Arial" charset="0"/>
              <a:buNone/>
            </a:pPr>
            <a:r>
              <a:rPr lang="en-US" smtClean="0"/>
              <a:t>OPSTF Recommendation:</a:t>
            </a:r>
          </a:p>
          <a:p>
            <a:pPr marL="114300" indent="0" eaLnBrk="1" hangingPunct="1">
              <a:buFont typeface="Arial" charset="0"/>
              <a:buNone/>
            </a:pPr>
            <a:r>
              <a:rPr lang="en-US" smtClean="0"/>
              <a:t> </a:t>
            </a:r>
          </a:p>
          <a:p>
            <a:pPr marL="114300" indent="0" eaLnBrk="1" hangingPunct="1">
              <a:buFont typeface="Wingdings" pitchFamily="2" charset="2"/>
              <a:buChar char="v"/>
            </a:pPr>
            <a:r>
              <a:rPr lang="en-US" smtClean="0"/>
              <a:t> Require that N-1-1 studies be run to analyze the long-term unavailability of each 345/138 kV autotransformer </a:t>
            </a:r>
          </a:p>
          <a:p>
            <a:pPr marL="114300" indent="0" eaLnBrk="1" hangingPunct="1">
              <a:buFont typeface="Arial" charset="0"/>
              <a:buNone/>
            </a:pPr>
            <a:endParaRPr lang="en-US" smtClean="0"/>
          </a:p>
          <a:p>
            <a:pPr marL="114300" indent="0" eaLnBrk="1" hangingPunct="1">
              <a:buFont typeface="Wingdings" pitchFamily="2" charset="2"/>
              <a:buChar char="v"/>
            </a:pPr>
            <a:r>
              <a:rPr lang="en-US" smtClean="0"/>
              <a:t>Refer the proposal to the PLWG to develop a Revision   Request to change the ERCOT Planning Criteria with a time-sufficient implementation schedule</a:t>
            </a:r>
          </a:p>
          <a:p>
            <a:pPr marL="114300" indent="0" eaLnBrk="1" hangingPunct="1">
              <a:buFont typeface="Arial" charset="0"/>
              <a:buNone/>
            </a:pPr>
            <a:r>
              <a:rPr lang="en-US" smtClean="0"/>
              <a:t> </a:t>
            </a:r>
          </a:p>
          <a:p>
            <a:pPr marL="114300" indent="0" eaLnBrk="1" hangingPunct="1"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895</TotalTime>
  <Words>422</Words>
  <Application>Microsoft Office PowerPoint</Application>
  <PresentationFormat>On-screen Show (4:3)</PresentationFormat>
  <Paragraphs>67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Arial</vt:lpstr>
      <vt:lpstr>Cambria</vt:lpstr>
      <vt:lpstr>Calibri</vt:lpstr>
      <vt:lpstr>Gill Sans MT</vt:lpstr>
      <vt:lpstr>Bookman Old Style</vt:lpstr>
      <vt:lpstr>Wingdings</vt:lpstr>
      <vt:lpstr>Times New Roman</vt:lpstr>
      <vt:lpstr>MS Mincho</vt:lpstr>
      <vt:lpstr>Adjacency</vt:lpstr>
      <vt:lpstr>OPSTF – Issue 7</vt:lpstr>
      <vt:lpstr>OPSTF Issue 7:</vt:lpstr>
      <vt:lpstr>NERC TPL Standards</vt:lpstr>
      <vt:lpstr>ERCOT Study</vt:lpstr>
      <vt:lpstr>OPSTF Discussion</vt:lpstr>
      <vt:lpstr>Pros and Cons</vt:lpstr>
      <vt:lpstr>Recommendation</vt:lpstr>
    </vt:vector>
  </TitlesOfParts>
  <Company>The Energy Reliability Council of Texas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OPSTF – Issue 7</dc:title>
  <dc:creator>Shirley Mathew</dc:creator>
  <cp:lastModifiedBy>armke</cp:lastModifiedBy>
  <cp:revision>88</cp:revision>
  <dcterms:created xsi:type="dcterms:W3CDTF">2012-05-22T00:31:22Z</dcterms:created>
  <dcterms:modified xsi:type="dcterms:W3CDTF">2012-09-12T15:39:04Z</dcterms:modified>
</cp:coreProperties>
</file>