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4" r:id="rId4"/>
    <p:sldId id="311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29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224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F830F-B2BA-48D3-B4CD-23FD3EA032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9BEB8-F396-4C85-A250-D0E8D432DF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9C7E4-63CE-4338-BFA7-4301949735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F8CAD-6C3F-43CE-8EB2-5DD6D2C74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8886E-D824-49B4-90B4-D2F1DC444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8560C-862B-4A97-9C26-E57EB9E19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A2A5C-FD73-4847-9270-47CB4E22B2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E9DA2-5E89-4CA7-9F68-9A52FCB58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30CC9-3095-4587-8811-E3E560BDF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26477-0E5E-4A91-B204-762720675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05C9A-1F0B-48AF-8F01-FA6B30CAE4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7ABCA98-337E-406B-AA9F-8B7480D45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dirty="0" smtClean="0"/>
              <a:t>PDCWG</a:t>
            </a:r>
            <a:br>
              <a:rPr lang="en-US" dirty="0" smtClean="0"/>
            </a:br>
            <a:r>
              <a:rPr lang="en-US" dirty="0" smtClean="0"/>
              <a:t>Report to ROS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00800" cy="1752600"/>
          </a:xfrm>
        </p:spPr>
        <p:txBody>
          <a:bodyPr/>
          <a:lstStyle/>
          <a:p>
            <a:r>
              <a:rPr lang="en-US" dirty="0" smtClean="0"/>
              <a:t>David Kee Chair</a:t>
            </a:r>
          </a:p>
          <a:p>
            <a:r>
              <a:rPr lang="en-US" sz="2800" dirty="0" smtClean="0"/>
              <a:t>CPS Energy</a:t>
            </a:r>
          </a:p>
          <a:p>
            <a:r>
              <a:rPr lang="en-US" dirty="0" smtClean="0"/>
              <a:t>Sydney Niemeyer Vice Chair</a:t>
            </a:r>
          </a:p>
          <a:p>
            <a:r>
              <a:rPr lang="en-US" sz="2800" dirty="0" smtClean="0"/>
              <a:t>NRG Energy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Event Analysis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 dirty="0" smtClean="0"/>
              <a:t>7-30-12@1603 – DCS event</a:t>
            </a:r>
          </a:p>
          <a:p>
            <a:pPr lvl="1">
              <a:defRPr/>
            </a:pPr>
            <a:r>
              <a:rPr lang="en-US" dirty="0" smtClean="0"/>
              <a:t>Passed DCS standard</a:t>
            </a:r>
          </a:p>
          <a:p>
            <a:pPr lvl="1">
              <a:defRPr/>
            </a:pPr>
            <a:r>
              <a:rPr lang="en-US" dirty="0" smtClean="0"/>
              <a:t>Load Resources deployed</a:t>
            </a:r>
          </a:p>
          <a:p>
            <a:pPr lvl="1">
              <a:defRPr/>
            </a:pPr>
            <a:r>
              <a:rPr lang="en-US" dirty="0" smtClean="0"/>
              <a:t>Failed ERCOT response metric (squelch)</a:t>
            </a:r>
          </a:p>
          <a:p>
            <a:pPr lvl="2">
              <a:defRPr/>
            </a:pPr>
            <a:r>
              <a:rPr lang="en-US" dirty="0" smtClean="0"/>
              <a:t>Delivered 500MW/0.1Hz from ERCOT system at B-point</a:t>
            </a:r>
          </a:p>
          <a:p>
            <a:pPr lvl="2">
              <a:defRPr/>
            </a:pPr>
            <a:r>
              <a:rPr lang="en-US" dirty="0" smtClean="0"/>
              <a:t>Delivered 387MW/0.1Hz from ERCOT system at B+30</a:t>
            </a:r>
          </a:p>
          <a:p>
            <a:pPr lvl="2">
              <a:defRPr/>
            </a:pPr>
            <a:r>
              <a:rPr lang="en-US" dirty="0" smtClean="0"/>
              <a:t>Metric is minimum of 420MW/0.1Hz PFR</a:t>
            </a:r>
          </a:p>
          <a:p>
            <a:pPr lvl="1">
              <a:defRPr/>
            </a:pPr>
            <a:r>
              <a:rPr lang="en-US" dirty="0" smtClean="0"/>
              <a:t>LR deployment contributed to the initial frequency response</a:t>
            </a:r>
          </a:p>
          <a:p>
            <a:pPr lvl="1">
              <a:defRPr/>
            </a:pPr>
            <a:r>
              <a:rPr lang="en-US" dirty="0" smtClean="0"/>
              <a:t>No Resources identified with issues</a:t>
            </a:r>
          </a:p>
          <a:p>
            <a:pPr lvl="1">
              <a:defRPr/>
            </a:pPr>
            <a:r>
              <a:rPr lang="en-US" dirty="0" smtClean="0"/>
              <a:t>Top reason for poor performance</a:t>
            </a:r>
          </a:p>
          <a:p>
            <a:pPr lvl="2">
              <a:defRPr/>
            </a:pPr>
            <a:r>
              <a:rPr lang="en-US" dirty="0" smtClean="0"/>
              <a:t>36 of 70 No spinning (at HSL and possibly on duct burners)</a:t>
            </a:r>
          </a:p>
          <a:p>
            <a:pPr lvl="2">
              <a:defRPr/>
            </a:pPr>
            <a:r>
              <a:rPr lang="en-US" dirty="0" smtClean="0"/>
              <a:t>12 of 70 Capacity (including Responsive Reserve) on Non-frequency responsive equipment</a:t>
            </a:r>
          </a:p>
          <a:p>
            <a:pPr lvl="1">
              <a:defRPr/>
            </a:pPr>
            <a:r>
              <a:rPr lang="en-US" dirty="0" smtClean="0"/>
              <a:t>Responsive was carried on nonresponsive power augmentation</a:t>
            </a:r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LR response provided initial PFR.</a:t>
            </a:r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High Risk Scenario:  IF the ERCOT system has exhausted all available capacity and depended only on PFR and the subsequent energy deployed from RRS providers, ERCOT would fail the DCS standard</a:t>
            </a:r>
          </a:p>
          <a:p>
            <a:pPr lvl="2"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Event Analysis Recommendation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fontScale="77500" lnSpcReduction="20000"/>
          </a:bodyPr>
          <a:lstStyle/>
          <a:p>
            <a:r>
              <a:rPr lang="en-US" u="sng" dirty="0" smtClean="0"/>
              <a:t>Issue</a:t>
            </a:r>
            <a:r>
              <a:rPr lang="en-US" dirty="0" smtClean="0"/>
              <a:t>: HSL inaccuracies can cause regulation deployment bias resulting in less available regulation for frequency deviations</a:t>
            </a:r>
          </a:p>
          <a:p>
            <a:r>
              <a:rPr lang="en-US" u="sng" dirty="0" smtClean="0"/>
              <a:t>Recommendation</a:t>
            </a:r>
            <a:r>
              <a:rPr lang="en-US" dirty="0" smtClean="0"/>
              <a:t>: ERCOT can add a regulation bias to the generation to be dispatched value.  This will result in SCED actively dispatching units to reclaim regulation deployed.</a:t>
            </a:r>
          </a:p>
          <a:p>
            <a:endParaRPr lang="en-US" dirty="0" smtClean="0"/>
          </a:p>
          <a:p>
            <a:r>
              <a:rPr lang="en-US" u="sng" dirty="0" smtClean="0"/>
              <a:t>Issue</a:t>
            </a:r>
            <a:r>
              <a:rPr lang="en-US" dirty="0" smtClean="0"/>
              <a:t>: Growing trend of carrying RRS on nonresponsive generators</a:t>
            </a:r>
          </a:p>
          <a:p>
            <a:r>
              <a:rPr lang="en-US" u="sng" dirty="0" smtClean="0"/>
              <a:t>Recommendation</a:t>
            </a:r>
            <a:r>
              <a:rPr lang="en-US" dirty="0" smtClean="0"/>
              <a:t>:  ERCOT compliance to continue to follow up with generation resources that continually (2 events or more) carry Responsive Reserves on capacity that is not frequency responsive</a:t>
            </a:r>
          </a:p>
          <a:p>
            <a:endParaRPr lang="en-US" u="sng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Event Analysis Recommendations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 smtClean="0"/>
              <a:t>Issue: </a:t>
            </a:r>
            <a:r>
              <a:rPr lang="en-US" dirty="0" smtClean="0"/>
              <a:t>Members note protocols need clarification</a:t>
            </a:r>
          </a:p>
          <a:p>
            <a:r>
              <a:rPr lang="en-US" u="sng" dirty="0" smtClean="0"/>
              <a:t>Recommendations (did </a:t>
            </a:r>
            <a:r>
              <a:rPr lang="en-US" b="1" u="sng" dirty="0" smtClean="0">
                <a:solidFill>
                  <a:srgbClr val="FF0000"/>
                </a:solidFill>
              </a:rPr>
              <a:t>not</a:t>
            </a:r>
            <a:r>
              <a:rPr lang="en-US" u="sng" dirty="0" smtClean="0"/>
              <a:t> reach a consensus):</a:t>
            </a:r>
            <a:r>
              <a:rPr lang="en-US" dirty="0" smtClean="0"/>
              <a:t> </a:t>
            </a:r>
          </a:p>
          <a:p>
            <a:pPr lvl="1">
              <a:buNone/>
            </a:pPr>
            <a:r>
              <a:rPr lang="en-US" dirty="0" smtClean="0"/>
              <a:t>Modify protocols to require:</a:t>
            </a:r>
          </a:p>
          <a:p>
            <a:pPr lvl="1"/>
            <a:r>
              <a:rPr lang="en-US" dirty="0" smtClean="0"/>
              <a:t>Telemetry describing frequency responsive capacity.  Intent is to allow more visibility into what capacity the resource has that will respond to frequency deviations.</a:t>
            </a:r>
          </a:p>
          <a:p>
            <a:pPr lvl="1"/>
            <a:r>
              <a:rPr lang="en-US" dirty="0" smtClean="0"/>
              <a:t>Responsive reserve capacity shall be frequency responsive for the entire RRS obligation. Intent is to have the RRS capacity be able to respond to frequency deviations via PFR.  </a:t>
            </a:r>
          </a:p>
          <a:p>
            <a:pPr lvl="1"/>
            <a:r>
              <a:rPr lang="en-US" dirty="0" smtClean="0"/>
              <a:t>Separate the obligation methodology from the performance requirement by qualifying the 10 minute requirement.  Intention is to remove the excuse of RRS having a 10 minute requirement.</a:t>
            </a:r>
          </a:p>
          <a:p>
            <a:r>
              <a:rPr lang="en-US" dirty="0" smtClean="0"/>
              <a:t>All need more review.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1295400" y="2895600"/>
            <a:ext cx="6477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/>
              <a:t>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September 5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077200" cy="51054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 smtClean="0"/>
              <a:t>18 attendees representing 11 companies, ERCOT &amp; TRE</a:t>
            </a:r>
          </a:p>
          <a:p>
            <a:pPr>
              <a:defRPr/>
            </a:pPr>
            <a:r>
              <a:rPr lang="en-US" dirty="0" smtClean="0"/>
              <a:t>BAL-001-TRE Field trial results</a:t>
            </a:r>
          </a:p>
          <a:p>
            <a:pPr>
              <a:defRPr/>
            </a:pPr>
            <a:r>
              <a:rPr lang="en-US" dirty="0" smtClean="0"/>
              <a:t>Regulation deployment analysis</a:t>
            </a:r>
          </a:p>
          <a:p>
            <a:pPr>
              <a:defRPr/>
            </a:pPr>
            <a:r>
              <a:rPr lang="en-US" dirty="0" smtClean="0"/>
              <a:t>RRS on Combined Cycle Steam Turbines and Power Augmentation</a:t>
            </a:r>
          </a:p>
          <a:p>
            <a:pPr>
              <a:defRPr/>
            </a:pPr>
            <a:r>
              <a:rPr lang="en-US" dirty="0" smtClean="0"/>
              <a:t>Impact of HSL errors</a:t>
            </a:r>
          </a:p>
          <a:p>
            <a:pPr>
              <a:defRPr/>
            </a:pPr>
            <a:r>
              <a:rPr lang="en-US" dirty="0" smtClean="0"/>
              <a:t>Draft NOGRR for PFR testing</a:t>
            </a:r>
          </a:p>
          <a:p>
            <a:pPr>
              <a:defRPr/>
            </a:pPr>
            <a:r>
              <a:rPr lang="en-US" dirty="0" smtClean="0"/>
              <a:t>Control performance metrics &amp; GREDP</a:t>
            </a:r>
          </a:p>
          <a:p>
            <a:pPr>
              <a:defRPr/>
            </a:pPr>
            <a:r>
              <a:rPr lang="en-US" dirty="0" smtClean="0"/>
              <a:t>Event analysis – DCS 07-30-12</a:t>
            </a:r>
          </a:p>
          <a:p>
            <a:pPr>
              <a:defRPr/>
            </a:pPr>
            <a:r>
              <a:rPr lang="en-US" dirty="0" smtClean="0"/>
              <a:t>Next meeting Oct. 3</a:t>
            </a:r>
          </a:p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BAL-001-TRE Field trial results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</p:spPr>
        <p:txBody>
          <a:bodyPr/>
          <a:lstStyle/>
          <a:p>
            <a:r>
              <a:rPr lang="en-US" dirty="0" smtClean="0"/>
              <a:t>Results communicated to participants via conference call</a:t>
            </a:r>
          </a:p>
          <a:p>
            <a:r>
              <a:rPr lang="en-US" dirty="0" smtClean="0"/>
              <a:t>Retooled evaluation spreadsheet and delivered (will deliver) to participants</a:t>
            </a:r>
          </a:p>
          <a:p>
            <a:r>
              <a:rPr lang="en-US" dirty="0" smtClean="0"/>
              <a:t>Next steps to update all documentation and possibly resubmit for ballot.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on Steam Turbines &amp; Duct Burners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u="sng" dirty="0" smtClean="0"/>
              <a:t>Issue</a:t>
            </a:r>
            <a:r>
              <a:rPr lang="en-US" dirty="0" smtClean="0"/>
              <a:t>: Can Steam Turbines from Combined Cycles carry RRS capacity?</a:t>
            </a:r>
          </a:p>
          <a:p>
            <a:r>
              <a:rPr lang="en-US" dirty="0" smtClean="0"/>
              <a:t>Group agreed that if Combined Cycles set the droop on the Combustion Turbines associated with a single Steam Turbine in a combined cycle train to 4%, the corresponding frequency response of the combined cycle train will meet all requirements.  This allows RRS to be carried on Steam Turbines associated with combined cycles.</a:t>
            </a:r>
          </a:p>
          <a:p>
            <a:r>
              <a:rPr lang="en-US" u="sng" dirty="0" smtClean="0"/>
              <a:t>Recommendation</a:t>
            </a:r>
            <a:r>
              <a:rPr lang="en-US" dirty="0" smtClean="0"/>
              <a:t>: No market rule changes are needed.  QSE/RE will need to update control system settings.  ERCOT compliance &amp; PDCWG will evaluate performance of Combined Cycles to events.</a:t>
            </a:r>
          </a:p>
          <a:p>
            <a:endParaRPr lang="en-US" dirty="0" smtClean="0"/>
          </a:p>
          <a:p>
            <a:r>
              <a:rPr lang="en-US" dirty="0" smtClean="0"/>
              <a:t>It should be noted that the group did agree that RRS capacity should not be carried on power augmentation that is not frequency responsive.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HSL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u="sng" dirty="0" smtClean="0"/>
              <a:t>Issue:</a:t>
            </a:r>
            <a:r>
              <a:rPr lang="en-US" dirty="0" smtClean="0"/>
              <a:t> HSL not being achieved on resources causing regulation to be biased high on peak and low off peak.  </a:t>
            </a:r>
            <a:endParaRPr lang="en-US" u="sng" dirty="0" smtClean="0"/>
          </a:p>
          <a:p>
            <a:pPr lvl="1"/>
            <a:r>
              <a:rPr lang="en-US" dirty="0" smtClean="0"/>
              <a:t>Review of issue shows that overall deviation values are near 2% (some outliers).</a:t>
            </a:r>
          </a:p>
          <a:p>
            <a:pPr lvl="1"/>
            <a:r>
              <a:rPr lang="en-US" dirty="0" smtClean="0"/>
              <a:t>Reliability impact if regulation is consistently deployed over peak, effective regulation available is less than AS methodology requires.</a:t>
            </a:r>
          </a:p>
          <a:p>
            <a:pPr lvl="1"/>
            <a:r>
              <a:rPr lang="en-US" dirty="0" smtClean="0"/>
              <a:t>It was noted that in under Zonal market, this issue was corrected by QSE control systems. </a:t>
            </a:r>
          </a:p>
          <a:p>
            <a:pPr lvl="1"/>
            <a:r>
              <a:rPr lang="en-US" dirty="0" smtClean="0"/>
              <a:t>ERCOT control system should account for real time errors similarly.</a:t>
            </a:r>
          </a:p>
          <a:p>
            <a:r>
              <a:rPr lang="en-US" u="sng" dirty="0" smtClean="0"/>
              <a:t>Recommendations:</a:t>
            </a:r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Add regulation bias to Generation To Be Dispatched (GTBD) value.  </a:t>
            </a:r>
            <a:endParaRPr lang="en-US" u="sng" dirty="0" smtClean="0"/>
          </a:p>
          <a:p>
            <a:pPr lvl="1"/>
            <a:r>
              <a:rPr lang="en-US" dirty="0" smtClean="0"/>
              <a:t>Create SCE-like (Zonal) control methodology for issuing </a:t>
            </a:r>
            <a:r>
              <a:rPr lang="en-US" dirty="0" err="1" smtClean="0"/>
              <a:t>basepoints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Oscillations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PDCWG member noted oscillations on 8/13/12 near 1130.</a:t>
            </a:r>
          </a:p>
          <a:p>
            <a:pPr lvl="1"/>
            <a:r>
              <a:rPr lang="en-US" dirty="0" smtClean="0"/>
              <a:t>Opinion that this may be a sign of import limit for Houston.</a:t>
            </a:r>
          </a:p>
          <a:p>
            <a:r>
              <a:rPr lang="en-US" dirty="0" smtClean="0"/>
              <a:t>PDCWG member noted oscillations on 8/23 &amp; 8/24.  </a:t>
            </a:r>
          </a:p>
          <a:p>
            <a:pPr lvl="1"/>
            <a:r>
              <a:rPr lang="en-US" dirty="0" smtClean="0"/>
              <a:t>Wind dispatch (SCED) oscillation was noted and effected generation in other zones.</a:t>
            </a:r>
          </a:p>
          <a:p>
            <a:pPr lvl="1"/>
            <a:r>
              <a:rPr lang="en-US" dirty="0" smtClean="0"/>
              <a:t>ERCOT operations will research.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NOGRRs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NOGRR096 has potential to reduce PFR from online generation below 1150MW.  </a:t>
            </a:r>
          </a:p>
          <a:p>
            <a:r>
              <a:rPr lang="en-US" dirty="0" smtClean="0"/>
              <a:t>ERCOT to evaluate AS methodology to find what safeguards exist to keep minimum PFR at 1150MW from online generation.</a:t>
            </a:r>
          </a:p>
          <a:p>
            <a:r>
              <a:rPr lang="en-US" dirty="0" smtClean="0"/>
              <a:t>Draft NOGRR for PFR testing</a:t>
            </a:r>
          </a:p>
          <a:p>
            <a:r>
              <a:rPr lang="en-US" dirty="0" smtClean="0"/>
              <a:t>Reviewed and completed conventional forms.</a:t>
            </a:r>
          </a:p>
          <a:p>
            <a:r>
              <a:rPr lang="en-US" dirty="0" smtClean="0"/>
              <a:t>Need to work on CLR &amp; ACLR requirements.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Metrics Review CPS1, CPS2, RMS, etc.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Performance is still good.</a:t>
            </a:r>
          </a:p>
          <a:p>
            <a:r>
              <a:rPr lang="en-US" dirty="0" smtClean="0"/>
              <a:t>Periods of load ramping improved</a:t>
            </a:r>
          </a:p>
          <a:p>
            <a:pPr lvl="1"/>
            <a:r>
              <a:rPr lang="en-US" dirty="0" smtClean="0"/>
              <a:t>Attributed to the STARTUP/SHUTDOWN status changes</a:t>
            </a:r>
          </a:p>
          <a:p>
            <a:pPr lvl="1"/>
            <a:r>
              <a:rPr lang="en-US" dirty="0" smtClean="0"/>
              <a:t>Status changes are not perfect but a step in the right direction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Event Analysis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dirty="0" smtClean="0"/>
              <a:t>7-10-12@2046 – DCS event</a:t>
            </a:r>
          </a:p>
          <a:p>
            <a:pPr lvl="1">
              <a:defRPr/>
            </a:pPr>
            <a:r>
              <a:rPr lang="en-US" dirty="0" smtClean="0"/>
              <a:t>Passed DCS standard</a:t>
            </a:r>
          </a:p>
          <a:p>
            <a:pPr lvl="1">
              <a:defRPr/>
            </a:pPr>
            <a:r>
              <a:rPr lang="en-US" dirty="0"/>
              <a:t>LRs deployed</a:t>
            </a:r>
          </a:p>
          <a:p>
            <a:pPr lvl="1">
              <a:defRPr/>
            </a:pPr>
            <a:r>
              <a:rPr lang="en-US" dirty="0" smtClean="0"/>
              <a:t>Failed ERCOT response metric (squelched)</a:t>
            </a:r>
          </a:p>
          <a:p>
            <a:pPr lvl="2">
              <a:defRPr/>
            </a:pPr>
            <a:r>
              <a:rPr lang="en-US" dirty="0" smtClean="0"/>
              <a:t>Delivered 357MW/0.1Hz from ERCOT system</a:t>
            </a:r>
          </a:p>
          <a:p>
            <a:pPr lvl="2">
              <a:defRPr/>
            </a:pPr>
            <a:r>
              <a:rPr lang="en-US" dirty="0" smtClean="0"/>
              <a:t>Metric is minimum of 420MW/0.1Hz PFR</a:t>
            </a:r>
          </a:p>
          <a:p>
            <a:pPr lvl="1">
              <a:defRPr/>
            </a:pPr>
            <a:r>
              <a:rPr lang="en-US" dirty="0" smtClean="0"/>
              <a:t>2 Resources identified with issues</a:t>
            </a:r>
          </a:p>
          <a:p>
            <a:pPr lvl="2">
              <a:defRPr/>
            </a:pPr>
            <a:r>
              <a:rPr lang="en-US" dirty="0" smtClean="0"/>
              <a:t>ERCOT is engaged</a:t>
            </a:r>
          </a:p>
          <a:p>
            <a:pPr lvl="1">
              <a:defRPr/>
            </a:pPr>
            <a:r>
              <a:rPr lang="en-US" dirty="0" smtClean="0"/>
              <a:t>Responsive was carried on nonresponsive power augmentation</a:t>
            </a:r>
          </a:p>
          <a:p>
            <a:pPr lvl="1">
              <a:defRPr/>
            </a:pPr>
            <a:r>
              <a:rPr lang="en-US" dirty="0" smtClean="0"/>
              <a:t>Power Augmentation which did deploy showed delays in deployment</a:t>
            </a:r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High Risk Scenario:  IF the ERCOT system has exhausted all available capacity and depended only on PFR and the subsequent energy deployed from RRS providers, ERCOT would fail the DCS standard</a:t>
            </a:r>
          </a:p>
          <a:p>
            <a:pPr lvl="2"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1149</TotalTime>
  <Words>907</Words>
  <Application>Microsoft Office PowerPoint</Application>
  <PresentationFormat>On-screen Show (4:3)</PresentationFormat>
  <Paragraphs>95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PDCWG Report to ROS</vt:lpstr>
      <vt:lpstr>September 5th meeting</vt:lpstr>
      <vt:lpstr>BAL-001-TRE Field trial results</vt:lpstr>
      <vt:lpstr>RRS on Steam Turbines &amp; Duct Burners</vt:lpstr>
      <vt:lpstr>Impact of HSL errors</vt:lpstr>
      <vt:lpstr>System Oscillations</vt:lpstr>
      <vt:lpstr>NOGRRs</vt:lpstr>
      <vt:lpstr>Metrics Review CPS1, CPS2, RMS, etc.</vt:lpstr>
      <vt:lpstr>Event Analysis</vt:lpstr>
      <vt:lpstr>Event Analysis</vt:lpstr>
      <vt:lpstr>Event Analysis Recommendation</vt:lpstr>
      <vt:lpstr>Event Analysis Recommendations </vt:lpstr>
      <vt:lpstr>Slide 13</vt:lpstr>
    </vt:vector>
  </TitlesOfParts>
  <Company>NRG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PDCWG</dc:creator>
  <cp:lastModifiedBy>David Kee</cp:lastModifiedBy>
  <cp:revision>76</cp:revision>
  <dcterms:created xsi:type="dcterms:W3CDTF">2012-02-27T21:51:50Z</dcterms:created>
  <dcterms:modified xsi:type="dcterms:W3CDTF">2012-09-11T19:11:17Z</dcterms:modified>
</cp:coreProperties>
</file>