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4"/>
  </p:sldMasterIdLst>
  <p:notesMasterIdLst>
    <p:notesMasterId r:id="rId34"/>
  </p:notesMasterIdLst>
  <p:handoutMasterIdLst>
    <p:handoutMasterId r:id="rId35"/>
  </p:handoutMasterIdLst>
  <p:sldIdLst>
    <p:sldId id="258" r:id="rId5"/>
    <p:sldId id="275" r:id="rId6"/>
    <p:sldId id="308" r:id="rId7"/>
    <p:sldId id="344" r:id="rId8"/>
    <p:sldId id="306" r:id="rId9"/>
    <p:sldId id="307" r:id="rId10"/>
    <p:sldId id="300" r:id="rId11"/>
    <p:sldId id="298" r:id="rId12"/>
    <p:sldId id="299" r:id="rId13"/>
    <p:sldId id="342" r:id="rId14"/>
    <p:sldId id="301" r:id="rId15"/>
    <p:sldId id="351" r:id="rId16"/>
    <p:sldId id="346" r:id="rId17"/>
    <p:sldId id="321" r:id="rId18"/>
    <p:sldId id="324" r:id="rId19"/>
    <p:sldId id="325" r:id="rId20"/>
    <p:sldId id="326" r:id="rId21"/>
    <p:sldId id="333" r:id="rId22"/>
    <p:sldId id="347" r:id="rId23"/>
    <p:sldId id="350" r:id="rId24"/>
    <p:sldId id="341" r:id="rId25"/>
    <p:sldId id="343" r:id="rId26"/>
    <p:sldId id="340" r:id="rId27"/>
    <p:sldId id="348" r:id="rId28"/>
    <p:sldId id="313" r:id="rId29"/>
    <p:sldId id="314" r:id="rId30"/>
    <p:sldId id="319" r:id="rId31"/>
    <p:sldId id="317" r:id="rId32"/>
    <p:sldId id="318" r:id="rId33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0000CC"/>
    <a:srgbClr val="FF9900"/>
    <a:srgbClr val="FF3300"/>
    <a:srgbClr val="40949A"/>
    <a:srgbClr val="5469A2"/>
    <a:srgbClr val="294171"/>
    <a:srgbClr val="DDDDD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719" autoAdjust="0"/>
    <p:restoredTop sz="94660" autoAdjust="0"/>
  </p:normalViewPr>
  <p:slideViewPr>
    <p:cSldViewPr>
      <p:cViewPr>
        <p:scale>
          <a:sx n="70" d="100"/>
          <a:sy n="70" d="100"/>
        </p:scale>
        <p:origin x="-180" y="-474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174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 smtClean="0"/>
            </a:lvl1pPr>
          </a:lstStyle>
          <a:p>
            <a:pPr>
              <a:defRPr/>
            </a:pPr>
            <a:fld id="{403FA85B-386A-422C-A471-71BD737C626F}" type="datetimeFigureOut">
              <a:rPr lang="en-US"/>
              <a:pPr>
                <a:defRPr/>
              </a:pPr>
              <a:t>9/6/2012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2E9CED28-622C-42DD-A88A-E06F760621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55211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E642188-9187-42E6-87CA-FB7501745C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41758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49" y="3581400"/>
            <a:ext cx="6343651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1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September 7, 2012</a:t>
            </a:r>
            <a:endParaRPr lang="en-US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29736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903FD4-A960-46E1-AC26-CA9A0E883A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7,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38914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1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1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1CAD1-0AE8-4D05-BC8E-5140B2F18C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7,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50576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76190-8F45-4345-947A-FD40B5D80A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7,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71358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A2B9DC-3DDE-4D2C-8D70-4FD60E466F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7,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28378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EE308-8796-4A95-8E49-1B040DC782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7,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5553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A27BE3-3A3E-4A42-933F-2EA1189699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7,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31476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DE6A18-7C1C-47BD-AD0F-B438D4909C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7,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73689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F3113-A656-489C-AB5E-4920C3DD4E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7,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07723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211D2-8B92-4B4B-B6B0-1A174E0947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7,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59378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27AE9-CCAF-4388-898F-27F18C5A24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7,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9834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3CAC7A1-EF90-4C58-B72F-0E47D222BA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1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r>
              <a:rPr lang="en-US" smtClean="0"/>
              <a:t>September 7, 2012</a:t>
            </a:r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7464AA60-69B3-4E4F-B815-33C95CCF721A}" type="slidenum">
              <a:rPr lang="en-US" sz="1200"/>
              <a:pPr algn="ctr">
                <a:defRPr/>
              </a:pPr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ercot.com/content/gridinfo/etts/keydocs/System_Inertial_Frequency_Response_Estimation_and_Impact_of_.pdf" TargetMode="Externa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990600" y="1962150"/>
            <a:ext cx="7924800" cy="1238250"/>
          </a:xfrm>
        </p:spPr>
        <p:txBody>
          <a:bodyPr/>
          <a:lstStyle/>
          <a:p>
            <a:pPr eaLnBrk="1" hangingPunct="1"/>
            <a:r>
              <a:rPr lang="en-US" dirty="0" smtClean="0"/>
              <a:t>ERCOT Pilot Project for Fast Responding Regulation Service (FRRS)</a:t>
            </a:r>
          </a:p>
        </p:txBody>
      </p:sp>
      <p:sp>
        <p:nvSpPr>
          <p:cNvPr id="3075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505200"/>
            <a:ext cx="5791200" cy="114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September 7, 2012 TAC</a:t>
            </a:r>
          </a:p>
          <a:p>
            <a:pPr eaLnBrk="1" hangingPunct="1"/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6781800" cy="609600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Background Information and Pilot Schedule</a:t>
            </a:r>
          </a:p>
        </p:txBody>
      </p:sp>
      <p:sp>
        <p:nvSpPr>
          <p:cNvPr id="18435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838200"/>
            <a:ext cx="8382000" cy="5334000"/>
          </a:xfrm>
        </p:spPr>
        <p:txBody>
          <a:bodyPr/>
          <a:lstStyle/>
          <a:p>
            <a:pPr marL="342900" indent="-342900" algn="just" eaLnBrk="1" hangingPunct="1">
              <a:lnSpc>
                <a:spcPct val="150000"/>
              </a:lnSpc>
              <a:buFont typeface="Arial Black" pitchFamily="34" charset="0"/>
              <a:buAutoNum type="arabicPeriod"/>
            </a:pPr>
            <a:r>
              <a:rPr lang="en-US" sz="1800" b="0" dirty="0" smtClean="0"/>
              <a:t>Presented and discussed the FRRS Pilot Proposal with Market Participants in June, July and August. (ETWG, WMS, ROS, and PDCWG)  [Written questions received and answered.]  (Adjustments made to proposed Pilot approach and Governing Document) </a:t>
            </a:r>
          </a:p>
          <a:p>
            <a:pPr marL="342900" indent="-342900" algn="just" eaLnBrk="1" hangingPunct="1">
              <a:lnSpc>
                <a:spcPct val="150000"/>
              </a:lnSpc>
              <a:buFont typeface="Arial Black" pitchFamily="34" charset="0"/>
              <a:buAutoNum type="arabicPeriod"/>
            </a:pPr>
            <a:r>
              <a:rPr lang="en-US" sz="1800" b="0" dirty="0" smtClean="0"/>
              <a:t>ERCOT presents FRRS Pilot Project to TAC at 9/7/12 TAC meeting.</a:t>
            </a:r>
          </a:p>
          <a:p>
            <a:pPr marL="342900" indent="-342900" algn="just" eaLnBrk="1" hangingPunct="1">
              <a:lnSpc>
                <a:spcPct val="150000"/>
              </a:lnSpc>
              <a:buFont typeface="Arial Black" pitchFamily="34" charset="0"/>
              <a:buAutoNum type="arabicPeriod"/>
            </a:pPr>
            <a:r>
              <a:rPr lang="en-US" sz="1800" b="0" dirty="0" smtClean="0"/>
              <a:t>Request approval for FRRS Pilot at the 9/18/12 BOD meeting.</a:t>
            </a:r>
          </a:p>
          <a:p>
            <a:pPr marL="342900" indent="-342900" algn="just" eaLnBrk="1" hangingPunct="1">
              <a:lnSpc>
                <a:spcPct val="150000"/>
              </a:lnSpc>
              <a:buFont typeface="Arial Black" pitchFamily="34" charset="0"/>
              <a:buAutoNum type="arabicPeriod"/>
            </a:pPr>
            <a:r>
              <a:rPr lang="en-US" sz="1800" b="0" dirty="0" smtClean="0"/>
              <a:t>Qualify Pilot Resources 10/18/12 through (end of pilot).  [6 month Pilot starting with the first Operating Day with FRRS deployments] </a:t>
            </a:r>
          </a:p>
          <a:p>
            <a:pPr marL="342900" indent="-342900" algn="just" eaLnBrk="1" hangingPunct="1">
              <a:lnSpc>
                <a:spcPct val="150000"/>
              </a:lnSpc>
              <a:buFont typeface="Arial Black" pitchFamily="34" charset="0"/>
              <a:buAutoNum type="arabicPeriod"/>
            </a:pPr>
            <a:r>
              <a:rPr lang="en-US" sz="1800" b="0" dirty="0" smtClean="0"/>
              <a:t>ERCOT to receive the first set of offers 1-15-13.  First Operating Day with FRRS deployments is 1-19-13.  Continue Pilot for 6 months (7-19-13) unless stopped early by ERCOT. Extensions of pilot may be considered during the first 6 months and would need ERCOT BOD approval. </a:t>
            </a:r>
          </a:p>
          <a:p>
            <a:pPr marL="342900" indent="-342900" eaLnBrk="1" hangingPunct="1">
              <a:lnSpc>
                <a:spcPct val="150000"/>
              </a:lnSpc>
            </a:pPr>
            <a:endParaRPr lang="en-US" sz="1800" b="0" dirty="0" smtClean="0"/>
          </a:p>
        </p:txBody>
      </p:sp>
      <p:sp>
        <p:nvSpPr>
          <p:cNvPr id="18436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334000" y="6457950"/>
            <a:ext cx="3429000" cy="4572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TAC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7,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5500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6781800" cy="609600"/>
          </a:xfrm>
        </p:spPr>
        <p:txBody>
          <a:bodyPr/>
          <a:lstStyle/>
          <a:p>
            <a:pPr algn="ctr" eaLnBrk="1" hangingPunct="1"/>
            <a:r>
              <a:rPr lang="en-US" smtClean="0"/>
              <a:t>Other Info</a:t>
            </a:r>
          </a:p>
        </p:txBody>
      </p:sp>
      <p:sp>
        <p:nvSpPr>
          <p:cNvPr id="19459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838200"/>
            <a:ext cx="8382000" cy="5334000"/>
          </a:xfrm>
        </p:spPr>
        <p:txBody>
          <a:bodyPr/>
          <a:lstStyle/>
          <a:p>
            <a:pPr marL="342900" indent="-342900" eaLnBrk="1" hangingPunct="1">
              <a:lnSpc>
                <a:spcPct val="150000"/>
              </a:lnSpc>
              <a:buFont typeface="Arial Black" pitchFamily="34" charset="0"/>
              <a:buAutoNum type="arabicPeriod"/>
            </a:pPr>
            <a:r>
              <a:rPr lang="en-US" sz="2000" b="0" dirty="0" smtClean="0"/>
              <a:t>Regular updates to be provided to ETWG and PDCWG during the Pilot Project.</a:t>
            </a:r>
          </a:p>
          <a:p>
            <a:pPr marL="342900" indent="-342900" eaLnBrk="1" hangingPunct="1">
              <a:lnSpc>
                <a:spcPct val="150000"/>
              </a:lnSpc>
              <a:buFont typeface="Arial Black" pitchFamily="34" charset="0"/>
              <a:buAutoNum type="arabicPeriod"/>
            </a:pPr>
            <a:endParaRPr lang="en-US" sz="2000" b="0" dirty="0" smtClean="0"/>
          </a:p>
          <a:p>
            <a:pPr marL="342900" indent="-342900" eaLnBrk="1" hangingPunct="1">
              <a:lnSpc>
                <a:spcPct val="150000"/>
              </a:lnSpc>
              <a:buFont typeface="Arial Black" pitchFamily="34" charset="0"/>
              <a:buAutoNum type="arabicPeriod"/>
            </a:pPr>
            <a:r>
              <a:rPr lang="en-US" sz="2000" b="0" dirty="0" smtClean="0"/>
              <a:t>It is expected that ERCOT will need to engage a contractor equivalent to .5 to 1 FTE for the duration of the Pilot Project.</a:t>
            </a:r>
          </a:p>
          <a:p>
            <a:pPr marL="342900" indent="-342900" eaLnBrk="1" hangingPunct="1">
              <a:lnSpc>
                <a:spcPct val="150000"/>
              </a:lnSpc>
              <a:buFont typeface="Arial Black" pitchFamily="34" charset="0"/>
              <a:buAutoNum type="arabicPeriod"/>
            </a:pPr>
            <a:endParaRPr lang="en-US" sz="2000" b="0" dirty="0" smtClean="0"/>
          </a:p>
          <a:p>
            <a:pPr marL="342900" indent="-342900" eaLnBrk="1" hangingPunct="1">
              <a:lnSpc>
                <a:spcPct val="150000"/>
              </a:lnSpc>
              <a:buFont typeface="Arial Black" pitchFamily="34" charset="0"/>
              <a:buAutoNum type="arabicPeriod"/>
            </a:pPr>
            <a:r>
              <a:rPr lang="en-US" sz="2000" b="0" dirty="0" smtClean="0"/>
              <a:t> The average cost for REGUP over the last 6 months has been about $9/MW and for REGDN has been about $6/MW.  The estimated cost for 6 months of FRRS procurement from pilot resources is estimated to be about $3.4 Million.</a:t>
            </a:r>
          </a:p>
          <a:p>
            <a:pPr marL="342900" indent="-342900" eaLnBrk="1" hangingPunct="1">
              <a:lnSpc>
                <a:spcPct val="150000"/>
              </a:lnSpc>
            </a:pPr>
            <a:endParaRPr lang="en-US" sz="1800" b="0" dirty="0" smtClean="0"/>
          </a:p>
        </p:txBody>
      </p:sp>
      <p:sp>
        <p:nvSpPr>
          <p:cNvPr id="19460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334000" y="6457950"/>
            <a:ext cx="3429000" cy="4572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TAC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7,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772400" cy="609600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Potential benefits of FRRS</a:t>
            </a:r>
          </a:p>
        </p:txBody>
      </p:sp>
      <p:sp>
        <p:nvSpPr>
          <p:cNvPr id="15363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838200"/>
            <a:ext cx="8534400" cy="5257800"/>
          </a:xfrm>
        </p:spPr>
        <p:txBody>
          <a:bodyPr/>
          <a:lstStyle/>
          <a:p>
            <a:pPr marL="342900" indent="-342900" eaLnBrk="1" hangingPunct="1">
              <a:lnSpc>
                <a:spcPct val="200000"/>
              </a:lnSpc>
              <a:buFont typeface="Arial Black" pitchFamily="34" charset="0"/>
              <a:buAutoNum type="arabicPeriod"/>
            </a:pPr>
            <a:r>
              <a:rPr lang="en-US" sz="2400" b="0" dirty="0" smtClean="0"/>
              <a:t>Promptly arrest frequency decay during unit trips.</a:t>
            </a:r>
          </a:p>
          <a:p>
            <a:pPr marL="342900" indent="-342900" eaLnBrk="1" hangingPunct="1">
              <a:lnSpc>
                <a:spcPct val="200000"/>
              </a:lnSpc>
              <a:buFont typeface="Arial Black" pitchFamily="34" charset="0"/>
              <a:buAutoNum type="arabicPeriod"/>
            </a:pPr>
            <a:r>
              <a:rPr lang="en-US" sz="2400" b="0" dirty="0" smtClean="0"/>
              <a:t>Reduce the use of traditional regulation. </a:t>
            </a:r>
          </a:p>
          <a:p>
            <a:pPr marL="342900" indent="-342900" eaLnBrk="1" hangingPunct="1">
              <a:lnSpc>
                <a:spcPct val="200000"/>
              </a:lnSpc>
              <a:buFont typeface="Arial Black" pitchFamily="34" charset="0"/>
              <a:buAutoNum type="arabicPeriod"/>
            </a:pPr>
            <a:r>
              <a:rPr lang="en-US" sz="2400" b="0" dirty="0" smtClean="0"/>
              <a:t>Reduce the quantity of Regulation capacity required to be procured.</a:t>
            </a:r>
          </a:p>
          <a:p>
            <a:pPr marL="342900" indent="-342900" eaLnBrk="1" hangingPunct="1">
              <a:lnSpc>
                <a:spcPct val="200000"/>
              </a:lnSpc>
              <a:buFont typeface="Arial Black" pitchFamily="34" charset="0"/>
              <a:buAutoNum type="arabicPeriod"/>
            </a:pPr>
            <a:r>
              <a:rPr lang="en-US" sz="2400" b="0" dirty="0" smtClean="0"/>
              <a:t>Provide better frequency control at a lower overall cost.</a:t>
            </a:r>
          </a:p>
          <a:p>
            <a:pPr marL="342900" indent="-342900" eaLnBrk="1" hangingPunct="1">
              <a:lnSpc>
                <a:spcPct val="150000"/>
              </a:lnSpc>
            </a:pPr>
            <a:endParaRPr lang="en-US" sz="1800" b="0" dirty="0" smtClean="0"/>
          </a:p>
        </p:txBody>
      </p:sp>
      <p:sp>
        <p:nvSpPr>
          <p:cNvPr id="15364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334000" y="6457950"/>
            <a:ext cx="3429000" cy="4572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TAC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7,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1035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762000" y="2895600"/>
            <a:ext cx="7162800" cy="2057400"/>
          </a:xfrm>
        </p:spPr>
        <p:txBody>
          <a:bodyPr/>
          <a:lstStyle/>
          <a:p>
            <a:pPr algn="ctr" eaLnBrk="1" hangingPunct="1"/>
            <a:r>
              <a:rPr lang="en-US" sz="5400" dirty="0" smtClean="0">
                <a:solidFill>
                  <a:schemeClr val="tx1"/>
                </a:solidFill>
              </a:rPr>
              <a:t>Questions?</a:t>
            </a:r>
            <a:br>
              <a:rPr lang="en-US" sz="5400" dirty="0" smtClean="0">
                <a:solidFill>
                  <a:schemeClr val="tx1"/>
                </a:solidFill>
              </a:rPr>
            </a:br>
            <a:r>
              <a:rPr lang="en-US" sz="5400" dirty="0" smtClean="0">
                <a:solidFill>
                  <a:schemeClr val="tx1"/>
                </a:solidFill>
              </a:rPr>
              <a:t/>
            </a:r>
            <a:br>
              <a:rPr lang="en-US" sz="5400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20483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TAC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7,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762000" y="2895600"/>
            <a:ext cx="7162800" cy="2057400"/>
          </a:xfrm>
        </p:spPr>
        <p:txBody>
          <a:bodyPr/>
          <a:lstStyle/>
          <a:p>
            <a:pPr algn="ctr" eaLnBrk="1" hangingPunct="1"/>
            <a:r>
              <a:rPr lang="en-US" sz="5400" dirty="0" smtClean="0">
                <a:solidFill>
                  <a:schemeClr val="tx1"/>
                </a:solidFill>
              </a:rPr>
              <a:t>Appendix</a:t>
            </a:r>
            <a:br>
              <a:rPr lang="en-US" sz="5400" dirty="0" smtClean="0">
                <a:solidFill>
                  <a:schemeClr val="tx1"/>
                </a:solidFill>
              </a:rPr>
            </a:br>
            <a:r>
              <a:rPr lang="en-US" sz="1800" b="0" i="1" dirty="0" smtClean="0">
                <a:solidFill>
                  <a:schemeClr val="tx1"/>
                </a:solidFill>
                <a:latin typeface="Berlin Sans FB" pitchFamily="34" charset="0"/>
              </a:rPr>
              <a:t>Additional Slides Presented  Previously at  WMS/ROS/ETWG/PDCWG</a:t>
            </a:r>
            <a:r>
              <a:rPr lang="en-US" sz="5400" dirty="0" smtClean="0">
                <a:solidFill>
                  <a:schemeClr val="tx1"/>
                </a:solidFill>
              </a:rPr>
              <a:t/>
            </a:r>
            <a:br>
              <a:rPr lang="en-US" sz="5400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20483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TAC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7,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2198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620000" cy="609600"/>
          </a:xfrm>
        </p:spPr>
        <p:txBody>
          <a:bodyPr/>
          <a:lstStyle/>
          <a:p>
            <a:pPr eaLnBrk="1" hangingPunct="1"/>
            <a:r>
              <a:rPr lang="en-US" smtClean="0"/>
              <a:t>Declining Inertial Frequency Response in ERCOT</a:t>
            </a:r>
          </a:p>
        </p:txBody>
      </p:sp>
      <p:sp>
        <p:nvSpPr>
          <p:cNvPr id="512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TAC</a:t>
            </a:r>
            <a:endParaRPr lang="en-US"/>
          </a:p>
        </p:txBody>
      </p:sp>
      <p:sp>
        <p:nvSpPr>
          <p:cNvPr id="5124" name="Title 1"/>
          <p:cNvSpPr txBox="1">
            <a:spLocks/>
          </p:cNvSpPr>
          <p:nvPr/>
        </p:nvSpPr>
        <p:spPr bwMode="auto">
          <a:xfrm>
            <a:off x="381000" y="5638800"/>
            <a:ext cx="7924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i="1">
                <a:latin typeface="Bookman Old Style" pitchFamily="18" charset="0"/>
                <a:hlinkClick r:id="rId2"/>
              </a:rPr>
              <a:t>http://www.ercot.com/content/gridinfo/etts/keydocs/System_Inertial_Frequency_Response_Estimation_and_Impact_of_.pdf</a:t>
            </a:r>
            <a:r>
              <a:rPr lang="en-US" sz="1200" i="1">
                <a:latin typeface="Bookman Old Style" pitchFamily="18" charset="0"/>
              </a:rPr>
              <a:t> </a:t>
            </a:r>
          </a:p>
          <a:p>
            <a:pPr eaLnBrk="1" hangingPunct="1"/>
            <a:endParaRPr lang="en-US" sz="1200" i="1">
              <a:latin typeface="Bookman Old Style" pitchFamily="18" charset="0"/>
            </a:endParaRPr>
          </a:p>
        </p:txBody>
      </p:sp>
      <p:pic>
        <p:nvPicPr>
          <p:cNvPr id="512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0"/>
            <a:ext cx="89916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1371600" y="3200400"/>
            <a:ext cx="2819400" cy="0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219200" y="3810000"/>
            <a:ext cx="2895600" cy="0"/>
          </a:xfrm>
          <a:prstGeom prst="line">
            <a:avLst/>
          </a:prstGeom>
          <a:ln w="254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114800" y="3200400"/>
            <a:ext cx="0" cy="609600"/>
          </a:xfrm>
          <a:prstGeom prst="straightConnector1">
            <a:avLst/>
          </a:prstGeom>
          <a:ln w="25400">
            <a:solidFill>
              <a:srgbClr val="FF99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9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7,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472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09600"/>
            <a:ext cx="91440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1905000" y="4419600"/>
            <a:ext cx="1143000" cy="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524000" y="5410200"/>
            <a:ext cx="1143000" cy="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6096000" y="4876800"/>
            <a:ext cx="1219200" cy="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6477000" y="5486400"/>
            <a:ext cx="1219200" cy="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52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5334000" y="6457950"/>
            <a:ext cx="3429000" cy="4572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TAC</a:t>
            </a:r>
            <a:endParaRPr lang="en-US"/>
          </a:p>
        </p:txBody>
      </p:sp>
      <p:sp>
        <p:nvSpPr>
          <p:cNvPr id="6153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001000" cy="609600"/>
          </a:xfrm>
        </p:spPr>
        <p:txBody>
          <a:bodyPr/>
          <a:lstStyle/>
          <a:p>
            <a:pPr marL="342900" indent="-342900" eaLnBrk="1" hangingPunct="1">
              <a:lnSpc>
                <a:spcPct val="150000"/>
              </a:lnSpc>
            </a:pPr>
            <a:r>
              <a:rPr lang="en-US" b="1" smtClean="0"/>
              <a:t>ERCOT Frequency Profile Jan 2011 through Feb-2012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7,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7783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66800"/>
            <a:ext cx="7315200" cy="5059363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717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457200"/>
            <a:ext cx="87630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334000" y="6400800"/>
            <a:ext cx="3276600" cy="4572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TAC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7,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1186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Frequency Decay Slope</a:t>
            </a:r>
          </a:p>
        </p:txBody>
      </p:sp>
      <p:sp>
        <p:nvSpPr>
          <p:cNvPr id="1433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TAC</a:t>
            </a:r>
            <a:endParaRPr lang="en-US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0"/>
            <a:ext cx="88392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flipV="1">
            <a:off x="3429000" y="2667000"/>
            <a:ext cx="0" cy="9906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3581400" y="3048000"/>
            <a:ext cx="0" cy="9906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3733800" y="3276600"/>
            <a:ext cx="0" cy="9906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886200" y="3810000"/>
            <a:ext cx="0" cy="9906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9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7,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3078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010400" cy="609600"/>
          </a:xfrm>
        </p:spPr>
        <p:txBody>
          <a:bodyPr/>
          <a:lstStyle/>
          <a:p>
            <a:pPr eaLnBrk="1" hangingPunct="1"/>
            <a:r>
              <a:rPr lang="en-US" smtClean="0"/>
              <a:t>FRRS-Up and FRRS-Down Deployment Logic</a:t>
            </a:r>
          </a:p>
        </p:txBody>
      </p:sp>
      <p:sp>
        <p:nvSpPr>
          <p:cNvPr id="12291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990600"/>
            <a:ext cx="8763000" cy="5181600"/>
          </a:xfrm>
        </p:spPr>
        <p:txBody>
          <a:bodyPr/>
          <a:lstStyle/>
          <a:p>
            <a:pPr marL="342900" indent="-342900" algn="just" eaLnBrk="1" hangingPunct="1">
              <a:spcBef>
                <a:spcPct val="0"/>
              </a:spcBef>
              <a:buFontTx/>
              <a:buChar char="•"/>
            </a:pPr>
            <a:r>
              <a:rPr lang="en-US" sz="2800" b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Deadband for FRRS trigger (±0.03 Hz)</a:t>
            </a:r>
            <a:endParaRPr lang="en-US" sz="2800" b="0" smtClean="0">
              <a:solidFill>
                <a:srgbClr val="C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342900" indent="-342900" algn="just" eaLnBrk="1" hangingPunct="1">
              <a:spcBef>
                <a:spcPct val="0"/>
              </a:spcBef>
              <a:buFontTx/>
              <a:buChar char="•"/>
            </a:pPr>
            <a:r>
              <a:rPr lang="en-US" sz="2800" b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Deployment period</a:t>
            </a:r>
          </a:p>
          <a:p>
            <a:pPr marL="342900" indent="-342900" algn="just" eaLnBrk="1" hangingPunct="1">
              <a:spcBef>
                <a:spcPct val="0"/>
              </a:spcBef>
              <a:buFontTx/>
              <a:buChar char="•"/>
            </a:pPr>
            <a:r>
              <a:rPr lang="en-US" sz="2800" b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Deployment period when frequency degrades further</a:t>
            </a:r>
          </a:p>
          <a:p>
            <a:pPr marL="342900" indent="-342900" algn="just" eaLnBrk="1" hangingPunct="1">
              <a:spcBef>
                <a:spcPct val="0"/>
              </a:spcBef>
              <a:buFontTx/>
              <a:buChar char="•"/>
            </a:pPr>
            <a:r>
              <a:rPr lang="en-US" sz="2800" b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Recalling</a:t>
            </a:r>
          </a:p>
          <a:p>
            <a:pPr marL="342900" indent="-342900" algn="just" eaLnBrk="1" hangingPunct="1">
              <a:spcBef>
                <a:spcPct val="0"/>
              </a:spcBef>
              <a:buFontTx/>
              <a:buChar char="•"/>
            </a:pPr>
            <a:r>
              <a:rPr lang="en-US" sz="2800" b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Maximum continuous deployment duration </a:t>
            </a:r>
          </a:p>
          <a:p>
            <a:pPr marL="342900" indent="-342900" algn="just" eaLnBrk="1" hangingPunct="1">
              <a:spcBef>
                <a:spcPct val="0"/>
              </a:spcBef>
              <a:buFontTx/>
              <a:buChar char="•"/>
            </a:pPr>
            <a:r>
              <a:rPr lang="en-US" sz="2800" b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Apply similar logic for Down-Regulation for high frequency</a:t>
            </a:r>
          </a:p>
          <a:p>
            <a:pPr marL="342900" indent="-342900" algn="just" eaLnBrk="1" hangingPunct="1">
              <a:spcBef>
                <a:spcPct val="0"/>
              </a:spcBef>
              <a:buFontTx/>
              <a:buChar char="•"/>
            </a:pPr>
            <a:r>
              <a:rPr lang="en-US" sz="2800" b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ERCOT may make additional parameter changes during pilot as needed</a:t>
            </a:r>
          </a:p>
          <a:p>
            <a:pPr marL="342900" indent="-342900" algn="just" eaLnBrk="1" hangingPunct="1">
              <a:spcBef>
                <a:spcPct val="0"/>
              </a:spcBef>
              <a:buFontTx/>
              <a:buChar char="•"/>
            </a:pPr>
            <a:r>
              <a:rPr lang="en-US" sz="2800" b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FRRS deployment signal logic will be shared with the pilot Resources </a:t>
            </a:r>
          </a:p>
        </p:txBody>
      </p:sp>
      <p:sp>
        <p:nvSpPr>
          <p:cNvPr id="12292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334000" y="6400800"/>
            <a:ext cx="3429000" cy="4572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TAC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7,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0177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848600" cy="685800"/>
          </a:xfrm>
        </p:spPr>
        <p:txBody>
          <a:bodyPr/>
          <a:lstStyle/>
          <a:p>
            <a:pPr algn="ctr" eaLnBrk="1" hangingPunct="1"/>
            <a:r>
              <a:rPr lang="en-US" sz="4000" b="0" smtClean="0">
                <a:latin typeface="Arial Rounded MT Bold" pitchFamily="34" charset="0"/>
              </a:rPr>
              <a:t>Agenda</a:t>
            </a:r>
            <a:endParaRPr lang="en-US" sz="3600" b="0" smtClean="0">
              <a:latin typeface="Arial Rounded MT Bold" pitchFamily="34" charset="0"/>
            </a:endParaRPr>
          </a:p>
        </p:txBody>
      </p:sp>
      <p:sp>
        <p:nvSpPr>
          <p:cNvPr id="4099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685800"/>
            <a:ext cx="8382000" cy="5562600"/>
          </a:xfrm>
        </p:spPr>
        <p:txBody>
          <a:bodyPr/>
          <a:lstStyle/>
          <a:p>
            <a:pPr marL="342900" indent="-342900" eaLnBrk="1" hangingPunct="1">
              <a:lnSpc>
                <a:spcPct val="150000"/>
              </a:lnSpc>
              <a:buFont typeface="Arial Black" pitchFamily="34" charset="0"/>
              <a:buAutoNum type="arabicPeriod"/>
            </a:pPr>
            <a:r>
              <a:rPr lang="en-US" sz="2000" b="0" dirty="0" smtClean="0"/>
              <a:t>What is Fast Responding Regulation Service (FRRS)?</a:t>
            </a:r>
          </a:p>
          <a:p>
            <a:pPr marL="342900" indent="-342900" eaLnBrk="1" hangingPunct="1">
              <a:lnSpc>
                <a:spcPct val="150000"/>
              </a:lnSpc>
              <a:buFont typeface="Arial Black" pitchFamily="34" charset="0"/>
              <a:buAutoNum type="arabicPeriod"/>
            </a:pPr>
            <a:r>
              <a:rPr lang="en-US" sz="2000" b="0" dirty="0" smtClean="0"/>
              <a:t>Purpose of the FRRS Pilot Program</a:t>
            </a:r>
          </a:p>
          <a:p>
            <a:pPr marL="342900" indent="-342900" eaLnBrk="1" hangingPunct="1">
              <a:lnSpc>
                <a:spcPct val="150000"/>
              </a:lnSpc>
              <a:buFont typeface="Arial Black" pitchFamily="34" charset="0"/>
              <a:buAutoNum type="arabicPeriod"/>
            </a:pPr>
            <a:r>
              <a:rPr lang="en-US" sz="2000" b="0" dirty="0" smtClean="0"/>
              <a:t>FRRS Qualification and Performance Criteria</a:t>
            </a:r>
          </a:p>
          <a:p>
            <a:pPr marL="342900" indent="-342900" eaLnBrk="1" hangingPunct="1">
              <a:lnSpc>
                <a:spcPct val="150000"/>
              </a:lnSpc>
              <a:buFont typeface="Arial Black" pitchFamily="34" charset="0"/>
              <a:buAutoNum type="arabicPeriod"/>
            </a:pPr>
            <a:r>
              <a:rPr lang="en-US" sz="2000" b="0" dirty="0" smtClean="0"/>
              <a:t>How Will FRRS be Procured (Priced and Paid For) in the Pilot?</a:t>
            </a:r>
          </a:p>
          <a:p>
            <a:pPr marL="342900" indent="-342900" eaLnBrk="1" hangingPunct="1">
              <a:lnSpc>
                <a:spcPct val="150000"/>
              </a:lnSpc>
              <a:buFont typeface="Arial Black" pitchFamily="34" charset="0"/>
              <a:buAutoNum type="arabicPeriod"/>
            </a:pPr>
            <a:r>
              <a:rPr lang="en-US" sz="2000" b="0" dirty="0" smtClean="0"/>
              <a:t>Proposed Implementation Schedule for the Pilot</a:t>
            </a:r>
          </a:p>
          <a:p>
            <a:pPr marL="342900" indent="-342900" eaLnBrk="1" hangingPunct="1">
              <a:lnSpc>
                <a:spcPct val="150000"/>
              </a:lnSpc>
              <a:buFont typeface="Arial Black" pitchFamily="34" charset="0"/>
              <a:buAutoNum type="arabicPeriod"/>
            </a:pPr>
            <a:r>
              <a:rPr lang="en-US" sz="2000" b="0" dirty="0" smtClean="0"/>
              <a:t>Potential Benefits of FRRS</a:t>
            </a:r>
          </a:p>
          <a:p>
            <a:pPr marL="342900" indent="-342900" eaLnBrk="1" hangingPunct="1">
              <a:lnSpc>
                <a:spcPct val="150000"/>
              </a:lnSpc>
              <a:buFont typeface="Arial Black" pitchFamily="34" charset="0"/>
              <a:buAutoNum type="arabicPeriod"/>
            </a:pPr>
            <a:r>
              <a:rPr lang="en-US" sz="2000" b="0" dirty="0" smtClean="0"/>
              <a:t>Questions</a:t>
            </a:r>
          </a:p>
          <a:p>
            <a:pPr marL="342900" indent="-342900" eaLnBrk="1" hangingPunct="1">
              <a:lnSpc>
                <a:spcPct val="150000"/>
              </a:lnSpc>
              <a:buFont typeface="Arial Black" pitchFamily="34" charset="0"/>
              <a:buAutoNum type="arabicPeriod"/>
            </a:pPr>
            <a:r>
              <a:rPr lang="en-US" sz="2000" b="0" dirty="0" smtClean="0"/>
              <a:t>Appendix</a:t>
            </a:r>
          </a:p>
          <a:p>
            <a:pPr marL="342900" indent="-342900" eaLnBrk="1" hangingPunct="1"/>
            <a:endParaRPr lang="en-US" dirty="0" smtClean="0"/>
          </a:p>
          <a:p>
            <a:pPr marL="342900" indent="-342900" eaLnBrk="1" hangingPunct="1"/>
            <a:endParaRPr lang="en-US" dirty="0" smtClean="0"/>
          </a:p>
        </p:txBody>
      </p:sp>
      <p:sp>
        <p:nvSpPr>
          <p:cNvPr id="4100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791200" y="6457950"/>
            <a:ext cx="2971800" cy="4572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TAC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7,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010400" cy="609600"/>
          </a:xfrm>
        </p:spPr>
        <p:txBody>
          <a:bodyPr/>
          <a:lstStyle/>
          <a:p>
            <a:pPr eaLnBrk="1" hangingPunct="1"/>
            <a:r>
              <a:rPr lang="en-US" dirty="0" smtClean="0"/>
              <a:t>FRRS Deployment logic and Parameters</a:t>
            </a:r>
          </a:p>
        </p:txBody>
      </p:sp>
      <p:sp>
        <p:nvSpPr>
          <p:cNvPr id="12291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990600"/>
            <a:ext cx="8610600" cy="4953000"/>
          </a:xfrm>
        </p:spPr>
        <p:txBody>
          <a:bodyPr/>
          <a:lstStyle/>
          <a:p>
            <a:pPr marL="342900" indent="-342900" algn="just">
              <a:buFont typeface="+mj-lt"/>
              <a:buAutoNum type="arabicPeriod"/>
            </a:pPr>
            <a:r>
              <a:rPr lang="en-US" sz="2400" b="0" dirty="0"/>
              <a:t>During the FRRS pilot, some of the FRRS deployment parameters listed below are subject to </a:t>
            </a:r>
            <a:r>
              <a:rPr lang="en-US" sz="2400" b="0" dirty="0" smtClean="0"/>
              <a:t>change within the defined range</a:t>
            </a:r>
            <a:endParaRPr lang="en-US" sz="2400" b="0" dirty="0"/>
          </a:p>
          <a:p>
            <a:pPr marL="342900" lvl="0" indent="-342900" algn="just">
              <a:buFont typeface="+mj-lt"/>
              <a:buAutoNum type="arabicPeriod"/>
            </a:pPr>
            <a:r>
              <a:rPr lang="en-US" sz="2400" u="sng" dirty="0"/>
              <a:t>Initial trigger limit </a:t>
            </a:r>
            <a:r>
              <a:rPr lang="en-US" sz="2400" b="0" dirty="0"/>
              <a:t>may be </a:t>
            </a:r>
            <a:r>
              <a:rPr lang="en-US" sz="2400" b="0" dirty="0" smtClean="0"/>
              <a:t>changed to ± 15 </a:t>
            </a:r>
            <a:r>
              <a:rPr lang="en-US" sz="2400" b="0" dirty="0" err="1" smtClean="0"/>
              <a:t>mHz</a:t>
            </a:r>
            <a:r>
              <a:rPr lang="en-US" sz="2400" b="0" dirty="0" smtClean="0"/>
              <a:t>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sz="2400" u="sng" dirty="0" smtClean="0"/>
              <a:t>Initial FRRS MW </a:t>
            </a:r>
            <a:r>
              <a:rPr lang="en-US" sz="2400" b="0" dirty="0" smtClean="0"/>
              <a:t>deployment may be changed</a:t>
            </a:r>
            <a:endParaRPr lang="en-US" sz="2400" b="0" dirty="0"/>
          </a:p>
          <a:p>
            <a:pPr marL="342900" lvl="0" indent="-342900" algn="just">
              <a:buFont typeface="+mj-lt"/>
              <a:buAutoNum type="arabicPeriod"/>
            </a:pPr>
            <a:r>
              <a:rPr lang="en-US" sz="2400" u="sng" dirty="0"/>
              <a:t>Duration</a:t>
            </a:r>
            <a:r>
              <a:rPr lang="en-US" sz="2400" b="0" dirty="0"/>
              <a:t> of FRRS deployment may be lowered from current </a:t>
            </a:r>
            <a:r>
              <a:rPr lang="en-US" sz="2400" u="sng" dirty="0"/>
              <a:t>2 minutes </a:t>
            </a:r>
            <a:r>
              <a:rPr lang="en-US" sz="2400" u="sng" dirty="0" smtClean="0"/>
              <a:t>duration </a:t>
            </a:r>
            <a:r>
              <a:rPr lang="en-US" sz="2400" b="0" dirty="0" smtClean="0"/>
              <a:t>for any single band deployment</a:t>
            </a:r>
            <a:endParaRPr lang="en-US" sz="2400" b="0" dirty="0"/>
          </a:p>
          <a:p>
            <a:pPr marL="342900" lvl="0" indent="-342900" algn="just">
              <a:buFont typeface="+mj-lt"/>
              <a:buAutoNum type="arabicPeriod"/>
            </a:pPr>
            <a:r>
              <a:rPr lang="en-US" sz="2400" b="0" dirty="0"/>
              <a:t>FRRS deployments </a:t>
            </a:r>
            <a:r>
              <a:rPr lang="en-US" sz="2400" b="0" dirty="0" smtClean="0"/>
              <a:t>may be </a:t>
            </a:r>
            <a:r>
              <a:rPr lang="en-US" sz="2400" b="0" dirty="0"/>
              <a:t>done </a:t>
            </a:r>
            <a:r>
              <a:rPr lang="en-US" sz="2400" b="0" dirty="0" smtClean="0"/>
              <a:t>proportionally over </a:t>
            </a:r>
            <a:r>
              <a:rPr lang="en-US" sz="2400" b="0" dirty="0"/>
              <a:t>increments of </a:t>
            </a:r>
            <a:r>
              <a:rPr lang="en-US" sz="2400" u="sng" dirty="0"/>
              <a:t>0.01 Hz or 0.005 Hz </a:t>
            </a:r>
            <a:r>
              <a:rPr lang="en-US" sz="2400" b="0" dirty="0"/>
              <a:t>between </a:t>
            </a:r>
            <a:r>
              <a:rPr lang="en-US" sz="2400" b="0" dirty="0" smtClean="0"/>
              <a:t>59.985 </a:t>
            </a:r>
            <a:r>
              <a:rPr lang="en-US" sz="2400" b="0" dirty="0"/>
              <a:t>Hz and 59.95 Hz. </a:t>
            </a:r>
          </a:p>
          <a:p>
            <a:pPr marL="342900" indent="-342900" algn="just" eaLnBrk="1" hangingPunct="1">
              <a:spcBef>
                <a:spcPct val="0"/>
              </a:spcBef>
              <a:buFontTx/>
              <a:buChar char="•"/>
            </a:pPr>
            <a:endParaRPr lang="en-US" sz="2800" b="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2292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334000" y="6400800"/>
            <a:ext cx="3429000" cy="4572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TAC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7,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04800" y="0"/>
            <a:ext cx="8077200" cy="6096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pPr algn="ctr" eaLnBrk="1" hangingPunct="1"/>
            <a:endParaRPr lang="en-US" dirty="0" smtClean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76225" y="-76200"/>
            <a:ext cx="8077200" cy="685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pPr algn="ctr" eaLnBrk="1" hangingPunct="1"/>
            <a:endParaRPr lang="en-US" dirty="0" smtClean="0"/>
          </a:p>
          <a:p>
            <a:pPr algn="ctr" eaLnBrk="1" hangingPunct="1"/>
            <a:r>
              <a:rPr lang="en-US" dirty="0" smtClean="0"/>
              <a:t>Example: FRRS and PFR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152400" y="762000"/>
            <a:ext cx="8839200" cy="5334000"/>
            <a:chOff x="152400" y="762000"/>
            <a:chExt cx="8839200" cy="53340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762000"/>
              <a:ext cx="8839200" cy="533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5" name="Straight Connector 4"/>
            <p:cNvCxnSpPr/>
            <p:nvPr/>
          </p:nvCxnSpPr>
          <p:spPr>
            <a:xfrm>
              <a:off x="1447800" y="2362200"/>
              <a:ext cx="2133600" cy="2057400"/>
            </a:xfrm>
            <a:prstGeom prst="line">
              <a:avLst/>
            </a:prstGeom>
            <a:ln w="25400">
              <a:solidFill>
                <a:srgbClr val="0000CC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447800" y="2362200"/>
              <a:ext cx="1295400" cy="2057400"/>
            </a:xfrm>
            <a:prstGeom prst="line">
              <a:avLst/>
            </a:prstGeom>
            <a:ln w="25400">
              <a:solidFill>
                <a:srgbClr val="0000CC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7,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5522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04800" y="0"/>
            <a:ext cx="8077200" cy="6096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pPr algn="ctr" eaLnBrk="1" hangingPunct="1"/>
            <a:endParaRPr lang="en-US" dirty="0" smtClean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76225" y="-76200"/>
            <a:ext cx="8077200" cy="685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pPr algn="ctr" eaLnBrk="1" hangingPunct="1"/>
            <a:endParaRPr lang="en-US" dirty="0" smtClean="0"/>
          </a:p>
          <a:p>
            <a:pPr algn="ctr" eaLnBrk="1" hangingPunct="1"/>
            <a:r>
              <a:rPr lang="en-US" dirty="0" smtClean="0"/>
              <a:t>Example: FRRS Deployment Logic and Expected Impact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" y="914400"/>
            <a:ext cx="90678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Line Callout 1 2"/>
          <p:cNvSpPr/>
          <p:nvPr/>
        </p:nvSpPr>
        <p:spPr>
          <a:xfrm>
            <a:off x="1553570" y="1517927"/>
            <a:ext cx="914400" cy="612648"/>
          </a:xfrm>
          <a:prstGeom prst="borderCallout1">
            <a:avLst>
              <a:gd name="adj1" fmla="val 98946"/>
              <a:gd name="adj2" fmla="val 46891"/>
              <a:gd name="adj3" fmla="val 97811"/>
              <a:gd name="adj4" fmla="val 623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C00000"/>
                </a:solidFill>
              </a:rPr>
              <a:t>Deploy current  </a:t>
            </a:r>
            <a:r>
              <a:rPr lang="en-US" sz="1200" dirty="0" err="1" smtClean="0">
                <a:solidFill>
                  <a:srgbClr val="C00000"/>
                </a:solidFill>
              </a:rPr>
              <a:t>Reg</a:t>
            </a:r>
            <a:r>
              <a:rPr lang="en-US" sz="1200" dirty="0" smtClean="0">
                <a:solidFill>
                  <a:srgbClr val="C00000"/>
                </a:solidFill>
              </a:rPr>
              <a:t>-Down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7" name="Line Callout 1 6"/>
          <p:cNvSpPr/>
          <p:nvPr/>
        </p:nvSpPr>
        <p:spPr>
          <a:xfrm>
            <a:off x="1553570" y="4038600"/>
            <a:ext cx="914400" cy="990600"/>
          </a:xfrm>
          <a:prstGeom prst="borderCallout1">
            <a:avLst>
              <a:gd name="adj1" fmla="val -1299"/>
              <a:gd name="adj2" fmla="val 49876"/>
              <a:gd name="adj3" fmla="val -577"/>
              <a:gd name="adj4" fmla="val 464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C00000"/>
                </a:solidFill>
              </a:rPr>
              <a:t>Recall </a:t>
            </a:r>
            <a:r>
              <a:rPr lang="en-US" sz="1200" dirty="0" err="1" smtClean="0">
                <a:solidFill>
                  <a:srgbClr val="C00000"/>
                </a:solidFill>
              </a:rPr>
              <a:t>Reg</a:t>
            </a:r>
            <a:r>
              <a:rPr lang="en-US" sz="1200" dirty="0" smtClean="0">
                <a:solidFill>
                  <a:srgbClr val="C00000"/>
                </a:solidFill>
              </a:rPr>
              <a:t>-Down and Deploy </a:t>
            </a:r>
            <a:r>
              <a:rPr lang="en-US" sz="1200" dirty="0" err="1" smtClean="0">
                <a:solidFill>
                  <a:srgbClr val="C00000"/>
                </a:solidFill>
              </a:rPr>
              <a:t>Reg</a:t>
            </a:r>
            <a:r>
              <a:rPr lang="en-US" sz="1200" dirty="0" smtClean="0">
                <a:solidFill>
                  <a:srgbClr val="C00000"/>
                </a:solidFill>
              </a:rPr>
              <a:t>-Up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9" name="Line Callout 1 8"/>
          <p:cNvSpPr/>
          <p:nvPr/>
        </p:nvSpPr>
        <p:spPr>
          <a:xfrm>
            <a:off x="2724434" y="4416552"/>
            <a:ext cx="914400" cy="612648"/>
          </a:xfrm>
          <a:prstGeom prst="borderCallout1">
            <a:avLst>
              <a:gd name="adj1" fmla="val -12437"/>
              <a:gd name="adj2" fmla="val 43906"/>
              <a:gd name="adj3" fmla="val -3571"/>
              <a:gd name="adj4" fmla="val 998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C00000"/>
                </a:solidFill>
              </a:rPr>
              <a:t>Deploy FRRS-Up</a:t>
            </a:r>
            <a:endParaRPr lang="en-US" sz="1200" dirty="0">
              <a:solidFill>
                <a:srgbClr val="C0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2133600" y="2130575"/>
            <a:ext cx="76200" cy="1527025"/>
          </a:xfrm>
          <a:prstGeom prst="straightConnector1">
            <a:avLst/>
          </a:prstGeom>
          <a:ln w="25400" cmpd="sng">
            <a:solidFill>
              <a:srgbClr val="FF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2019300" y="3543300"/>
            <a:ext cx="571500" cy="495300"/>
          </a:xfrm>
          <a:prstGeom prst="straightConnector1">
            <a:avLst/>
          </a:prstGeom>
          <a:ln w="25400" cmpd="sng">
            <a:solidFill>
              <a:srgbClr val="FF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2895600" y="3429000"/>
            <a:ext cx="286034" cy="958977"/>
          </a:xfrm>
          <a:prstGeom prst="straightConnector1">
            <a:avLst/>
          </a:prstGeom>
          <a:ln w="25400" cmpd="sng">
            <a:solidFill>
              <a:srgbClr val="FF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1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7,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37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19125" y="-66675"/>
            <a:ext cx="8077200" cy="685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pPr algn="ctr" eaLnBrk="1" hangingPunct="1"/>
            <a:endParaRPr lang="en-US" sz="1800" dirty="0" smtClean="0"/>
          </a:p>
          <a:p>
            <a:pPr algn="ctr" eaLnBrk="1" hangingPunct="1"/>
            <a:r>
              <a:rPr lang="en-US" sz="1800" dirty="0" smtClean="0"/>
              <a:t>Simulation: Effect of FRRS on sudden large Frequency decay </a:t>
            </a:r>
            <a:endParaRPr lang="en-US" sz="1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726" y="762000"/>
            <a:ext cx="88392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Line Callout 1 4"/>
          <p:cNvSpPr/>
          <p:nvPr/>
        </p:nvSpPr>
        <p:spPr>
          <a:xfrm>
            <a:off x="2819400" y="1676400"/>
            <a:ext cx="1752600" cy="990600"/>
          </a:xfrm>
          <a:prstGeom prst="borderCallout1">
            <a:avLst>
              <a:gd name="adj1" fmla="val 98946"/>
              <a:gd name="adj2" fmla="val 46891"/>
              <a:gd name="adj3" fmla="val 100427"/>
              <a:gd name="adj4" fmla="val 480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C00000"/>
                </a:solidFill>
              </a:rPr>
              <a:t>FRRS-Up Full Deployment with 1 second delay after 59.91 Hz</a:t>
            </a:r>
            <a:endParaRPr lang="en-US" sz="1400" dirty="0">
              <a:solidFill>
                <a:srgbClr val="C0000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2352675" y="2667000"/>
            <a:ext cx="1257300" cy="828676"/>
          </a:xfrm>
          <a:prstGeom prst="straightConnector1">
            <a:avLst/>
          </a:prstGeom>
          <a:ln w="25400" cmpd="sng">
            <a:solidFill>
              <a:srgbClr val="FF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7,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8462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86400" y="6457950"/>
            <a:ext cx="3276600" cy="4572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TAC</a:t>
            </a:r>
            <a:endParaRPr lang="en-US"/>
          </a:p>
        </p:txBody>
      </p:sp>
      <p:pic>
        <p:nvPicPr>
          <p:cNvPr id="1331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28600" y="990600"/>
            <a:ext cx="8763000" cy="53340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7,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8623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Scenario 1: Frequency below 59.97 Hz  </a:t>
            </a:r>
          </a:p>
        </p:txBody>
      </p:sp>
      <p:sp>
        <p:nvSpPr>
          <p:cNvPr id="5124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TAC</a:t>
            </a:r>
          </a:p>
        </p:txBody>
      </p:sp>
      <p:sp>
        <p:nvSpPr>
          <p:cNvPr id="5125" name="Date Placeholder 4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September 7, 2012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731838"/>
            <a:ext cx="8534400" cy="539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403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Scenario 2: Frequency below 59.95 Hz  </a:t>
            </a:r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TAC</a:t>
            </a:r>
          </a:p>
        </p:txBody>
      </p:sp>
      <p:sp>
        <p:nvSpPr>
          <p:cNvPr id="6149" name="Date Placeholder 4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September 7, 2012</a:t>
            </a:r>
          </a:p>
        </p:txBody>
      </p:sp>
      <p:pic>
        <p:nvPicPr>
          <p:cNvPr id="61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1475" y="990600"/>
            <a:ext cx="8229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Oval 8"/>
          <p:cNvSpPr/>
          <p:nvPr/>
        </p:nvSpPr>
        <p:spPr>
          <a:xfrm>
            <a:off x="2971800" y="3733800"/>
            <a:ext cx="914400" cy="1447800"/>
          </a:xfrm>
          <a:prstGeom prst="ellipse">
            <a:avLst/>
          </a:prstGeom>
          <a:solidFill>
            <a:srgbClr val="FF0000">
              <a:alpha val="10000"/>
            </a:srgbClr>
          </a:solidFill>
          <a:ln>
            <a:solidFill>
              <a:srgbClr val="FF3300">
                <a:alpha val="3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010400" y="3762375"/>
            <a:ext cx="914400" cy="1447800"/>
          </a:xfrm>
          <a:prstGeom prst="ellipse">
            <a:avLst/>
          </a:prstGeom>
          <a:solidFill>
            <a:srgbClr val="FF0000">
              <a:alpha val="10000"/>
            </a:srgbClr>
          </a:solidFill>
          <a:ln>
            <a:solidFill>
              <a:srgbClr val="FF3300">
                <a:alpha val="3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2906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 3: Frequency below 59.91 Hz  (on slow decline)</a:t>
            </a:r>
          </a:p>
        </p:txBody>
      </p:sp>
      <p:sp>
        <p:nvSpPr>
          <p:cNvPr id="7172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TAC</a:t>
            </a:r>
          </a:p>
        </p:txBody>
      </p:sp>
      <p:sp>
        <p:nvSpPr>
          <p:cNvPr id="7173" name="Date Placeholder 4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September 7, 2012</a:t>
            </a:r>
            <a:endParaRPr lang="en-U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838201"/>
            <a:ext cx="86106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val 7"/>
          <p:cNvSpPr/>
          <p:nvPr/>
        </p:nvSpPr>
        <p:spPr>
          <a:xfrm>
            <a:off x="2514600" y="3724275"/>
            <a:ext cx="914400" cy="1447800"/>
          </a:xfrm>
          <a:prstGeom prst="ellipse">
            <a:avLst/>
          </a:prstGeom>
          <a:solidFill>
            <a:srgbClr val="FF0000">
              <a:alpha val="10000"/>
            </a:srgbClr>
          </a:solidFill>
          <a:ln>
            <a:solidFill>
              <a:srgbClr val="FF3300">
                <a:alpha val="3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315200" y="3733800"/>
            <a:ext cx="914400" cy="1447800"/>
          </a:xfrm>
          <a:prstGeom prst="ellipse">
            <a:avLst/>
          </a:prstGeom>
          <a:solidFill>
            <a:srgbClr val="FF0000">
              <a:alpha val="10000"/>
            </a:srgbClr>
          </a:solidFill>
          <a:ln>
            <a:solidFill>
              <a:srgbClr val="FF3300">
                <a:alpha val="3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6443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 4: Frequency below 59.91 Hz  (Unit trip)</a:t>
            </a:r>
          </a:p>
        </p:txBody>
      </p:sp>
      <p:sp>
        <p:nvSpPr>
          <p:cNvPr id="8196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TAC</a:t>
            </a:r>
          </a:p>
        </p:txBody>
      </p:sp>
      <p:sp>
        <p:nvSpPr>
          <p:cNvPr id="8197" name="Date Placeholder 4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September 7, 2012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762001"/>
            <a:ext cx="87630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5"/>
          <p:cNvSpPr/>
          <p:nvPr/>
        </p:nvSpPr>
        <p:spPr>
          <a:xfrm>
            <a:off x="2743200" y="3733800"/>
            <a:ext cx="914400" cy="1447800"/>
          </a:xfrm>
          <a:prstGeom prst="ellipse">
            <a:avLst/>
          </a:prstGeom>
          <a:solidFill>
            <a:srgbClr val="FF0000">
              <a:alpha val="10000"/>
            </a:srgbClr>
          </a:solidFill>
          <a:ln>
            <a:solidFill>
              <a:srgbClr val="FF3300">
                <a:alpha val="3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362450" y="3695700"/>
            <a:ext cx="914400" cy="1447800"/>
          </a:xfrm>
          <a:prstGeom prst="ellipse">
            <a:avLst/>
          </a:prstGeom>
          <a:solidFill>
            <a:srgbClr val="FF0000">
              <a:alpha val="10000"/>
            </a:srgbClr>
          </a:solidFill>
          <a:ln>
            <a:solidFill>
              <a:srgbClr val="FF3300">
                <a:alpha val="3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0642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7, 2012</a:t>
            </a:r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7018" y="-16164"/>
            <a:ext cx="8686800" cy="685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endParaRPr lang="en-US" dirty="0" smtClean="0"/>
          </a:p>
          <a:p>
            <a:r>
              <a:rPr lang="en-US" dirty="0">
                <a:solidFill>
                  <a:schemeClr val="bg1"/>
                </a:solidFill>
                <a:latin typeface="Arial Black" pitchFamily="34" charset="0"/>
              </a:rPr>
              <a:t>FRRS-Up</a:t>
            </a:r>
            <a:r>
              <a:rPr lang="en-US" dirty="0">
                <a:solidFill>
                  <a:schemeClr val="bg1"/>
                </a:solidFill>
              </a:rPr>
              <a:t> Recall (Always based on duration or frequency)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7018" y="819149"/>
            <a:ext cx="8834582" cy="5334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5"/>
          <p:cNvSpPr/>
          <p:nvPr/>
        </p:nvSpPr>
        <p:spPr>
          <a:xfrm>
            <a:off x="1733550" y="3486149"/>
            <a:ext cx="914400" cy="1447800"/>
          </a:xfrm>
          <a:prstGeom prst="ellipse">
            <a:avLst/>
          </a:prstGeom>
          <a:solidFill>
            <a:srgbClr val="FF0000">
              <a:alpha val="10000"/>
            </a:srgbClr>
          </a:solidFill>
          <a:ln>
            <a:solidFill>
              <a:srgbClr val="FF3300">
                <a:alpha val="3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406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077200" cy="609600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What is Fast Responding Regulation Service (FRRS)?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8305800" cy="4876800"/>
          </a:xfrm>
        </p:spPr>
        <p:txBody>
          <a:bodyPr/>
          <a:lstStyle/>
          <a:p>
            <a:pPr marL="342900" indent="-342900" algn="just" eaLnBrk="1" hangingPunct="1">
              <a:buFont typeface="+mj-lt"/>
              <a:buAutoNum type="arabicPeriod"/>
              <a:defRPr/>
            </a:pPr>
            <a:r>
              <a:rPr lang="en-US" sz="2400" b="0" dirty="0" smtClean="0"/>
              <a:t>FRRS is intended to complement current regulation service.</a:t>
            </a:r>
            <a:endParaRPr lang="en-US" sz="2400" b="0" dirty="0"/>
          </a:p>
          <a:p>
            <a:pPr marL="342900" indent="-342900" algn="just" eaLnBrk="1" hangingPunct="1">
              <a:buFont typeface="+mj-lt"/>
              <a:buAutoNum type="arabicPeriod"/>
              <a:defRPr/>
            </a:pPr>
            <a:r>
              <a:rPr lang="en-US" sz="2400" b="0" dirty="0"/>
              <a:t>FRRS </a:t>
            </a:r>
            <a:r>
              <a:rPr lang="en-US" sz="2400" b="0" dirty="0" smtClean="0"/>
              <a:t>can be ramped to its full output within 60 cycles.</a:t>
            </a:r>
          </a:p>
          <a:p>
            <a:pPr marL="342900" indent="-342900" algn="just" eaLnBrk="1" hangingPunct="1">
              <a:buFont typeface="+mj-lt"/>
              <a:buAutoNum type="arabicPeriod"/>
              <a:defRPr/>
            </a:pPr>
            <a:r>
              <a:rPr lang="en-US" sz="2400" b="0" dirty="0" smtClean="0"/>
              <a:t>FRRS is intended to respond first and help slow down the frequency decay while other resources start to respond.</a:t>
            </a:r>
          </a:p>
          <a:p>
            <a:pPr marL="342900" indent="-342900" algn="just" eaLnBrk="1" hangingPunct="1">
              <a:buFont typeface="+mj-lt"/>
              <a:buAutoNum type="arabicPeriod"/>
              <a:defRPr/>
            </a:pPr>
            <a:r>
              <a:rPr lang="en-US" sz="2400" b="0" dirty="0" smtClean="0"/>
              <a:t>FRRS is intended to respond to large frequency drops to promptly help arrest the frequency decay.</a:t>
            </a:r>
          </a:p>
          <a:p>
            <a:pPr marL="342900" indent="-342900" algn="just" eaLnBrk="1" hangingPunct="1">
              <a:buFont typeface="+mj-lt"/>
              <a:buAutoNum type="arabicPeriod"/>
              <a:defRPr/>
            </a:pPr>
            <a:r>
              <a:rPr lang="en-US" sz="2400" b="0" dirty="0" smtClean="0"/>
              <a:t>California ISO, New York ISO, PJM, ISO New England and MISO will have or already have fast responding regulation.  </a:t>
            </a:r>
          </a:p>
          <a:p>
            <a:pPr algn="just" eaLnBrk="1" hangingPunct="1">
              <a:lnSpc>
                <a:spcPct val="150000"/>
              </a:lnSpc>
              <a:defRPr/>
            </a:pPr>
            <a:endParaRPr lang="en-US" sz="1100" b="0" i="1" dirty="0" smtClean="0"/>
          </a:p>
          <a:p>
            <a:pPr algn="just" eaLnBrk="1" hangingPunct="1">
              <a:lnSpc>
                <a:spcPct val="150000"/>
              </a:lnSpc>
              <a:defRPr/>
            </a:pPr>
            <a:endParaRPr lang="en-US" sz="1100" b="0" i="1" dirty="0" smtClean="0"/>
          </a:p>
          <a:p>
            <a:pPr marL="342900" indent="-342900" algn="just" eaLnBrk="1" hangingPunct="1">
              <a:lnSpc>
                <a:spcPct val="150000"/>
              </a:lnSpc>
              <a:buFont typeface="+mj-lt"/>
              <a:buAutoNum type="arabicPeriod"/>
              <a:defRPr/>
            </a:pPr>
            <a:endParaRPr lang="en-US" sz="1600" b="0" dirty="0" smtClean="0"/>
          </a:p>
          <a:p>
            <a:pPr marL="342900" indent="-342900" algn="just" eaLnBrk="1" hangingPunct="1">
              <a:lnSpc>
                <a:spcPct val="150000"/>
              </a:lnSpc>
              <a:defRPr/>
            </a:pPr>
            <a:endParaRPr lang="en-US" sz="1600" b="0" dirty="0" smtClean="0"/>
          </a:p>
        </p:txBody>
      </p:sp>
      <p:sp>
        <p:nvSpPr>
          <p:cNvPr id="8196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334000" y="6457950"/>
            <a:ext cx="3429000" cy="4572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TAC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7,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9954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162800" cy="685800"/>
          </a:xfrm>
        </p:spPr>
        <p:txBody>
          <a:bodyPr/>
          <a:lstStyle/>
          <a:p>
            <a:pPr eaLnBrk="1" hangingPunct="1"/>
            <a:r>
              <a:rPr lang="en-US" smtClean="0"/>
              <a:t>Purpose of the FRRS pilot program</a:t>
            </a:r>
          </a:p>
        </p:txBody>
      </p:sp>
      <p:sp>
        <p:nvSpPr>
          <p:cNvPr id="11267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8001000" cy="5105400"/>
          </a:xfrm>
        </p:spPr>
        <p:txBody>
          <a:bodyPr/>
          <a:lstStyle/>
          <a:p>
            <a:pPr marL="342900" indent="-342900" algn="just" eaLnBrk="1" hangingPunct="1">
              <a:lnSpc>
                <a:spcPct val="150000"/>
              </a:lnSpc>
              <a:buFont typeface="Arial Black" pitchFamily="34" charset="0"/>
              <a:buAutoNum type="arabicPeriod"/>
            </a:pPr>
            <a:r>
              <a:rPr lang="en-US" sz="1800" b="0" dirty="0" smtClean="0"/>
              <a:t>Gather and analyze data to assist in determining the potential improvements in ERCOTs ability to arrest frequency decay during unit trips due to the presence of FRRS.</a:t>
            </a:r>
          </a:p>
          <a:p>
            <a:pPr marL="342900" indent="-342900" algn="just" eaLnBrk="1" hangingPunct="1">
              <a:lnSpc>
                <a:spcPct val="150000"/>
              </a:lnSpc>
              <a:buFont typeface="Arial Black" pitchFamily="34" charset="0"/>
              <a:buAutoNum type="arabicPeriod"/>
            </a:pPr>
            <a:r>
              <a:rPr lang="en-US" sz="1800" b="0" dirty="0" smtClean="0"/>
              <a:t>Gather and analyze data to assist in determining the potential reductions of current regulation that would be appropriate due to the presence of FRRS.</a:t>
            </a:r>
          </a:p>
          <a:p>
            <a:pPr marL="342900" indent="-342900" algn="just" eaLnBrk="1" hangingPunct="1">
              <a:lnSpc>
                <a:spcPct val="150000"/>
              </a:lnSpc>
              <a:buFont typeface="Arial Black" pitchFamily="34" charset="0"/>
              <a:buAutoNum type="arabicPeriod"/>
            </a:pPr>
            <a:r>
              <a:rPr lang="en-US" sz="1800" b="0" dirty="0" smtClean="0"/>
              <a:t>Assess the operational benefit and challenges of procuring and deploying FRRS.</a:t>
            </a:r>
          </a:p>
          <a:p>
            <a:pPr marL="342900" indent="-342900" algn="just" eaLnBrk="1" hangingPunct="1">
              <a:lnSpc>
                <a:spcPct val="150000"/>
              </a:lnSpc>
              <a:buFont typeface="Arial Black" pitchFamily="34" charset="0"/>
              <a:buAutoNum type="arabicPeriod"/>
            </a:pPr>
            <a:r>
              <a:rPr lang="en-US" sz="1800" b="0" dirty="0" smtClean="0"/>
              <a:t>Gather and analyze data to assist ERCOT in developing settlement methodologies for FRRS and current regulation that use a pay for performance approach similar to what is specified in FERC Order 755. </a:t>
            </a:r>
          </a:p>
          <a:p>
            <a:pPr marL="342900" indent="-342900" algn="just" eaLnBrk="1" hangingPunct="1">
              <a:lnSpc>
                <a:spcPct val="150000"/>
              </a:lnSpc>
            </a:pPr>
            <a:endParaRPr lang="en-US" dirty="0" smtClean="0"/>
          </a:p>
          <a:p>
            <a:pPr marL="342900" indent="-342900" eaLnBrk="1" hangingPunct="1">
              <a:buFontTx/>
              <a:buAutoNum type="arabicPeriod"/>
            </a:pPr>
            <a:endParaRPr lang="en-US" dirty="0" smtClean="0"/>
          </a:p>
        </p:txBody>
      </p:sp>
      <p:sp>
        <p:nvSpPr>
          <p:cNvPr id="1126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TAC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7,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1809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6781800" cy="609600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FRRS-pilot Qualification Criteria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685800"/>
            <a:ext cx="8305800" cy="5486400"/>
          </a:xfrm>
        </p:spPr>
        <p:txBody>
          <a:bodyPr/>
          <a:lstStyle/>
          <a:p>
            <a:pPr marL="342900" indent="-342900" algn="just" eaLnBrk="1" hangingPunct="1">
              <a:buFont typeface="+mj-lt"/>
              <a:buAutoNum type="arabicPeriod"/>
              <a:defRPr/>
            </a:pPr>
            <a:r>
              <a:rPr lang="en-US" sz="2400" b="0" dirty="0" smtClean="0"/>
              <a:t>Resources providing FRRS </a:t>
            </a:r>
            <a:r>
              <a:rPr lang="en-US" sz="2400" b="0" dirty="0"/>
              <a:t>must be able to follow </a:t>
            </a:r>
            <a:r>
              <a:rPr lang="en-US" sz="2400" b="0" dirty="0" smtClean="0"/>
              <a:t>FRRS signal.</a:t>
            </a:r>
            <a:endParaRPr lang="en-US" sz="2400" b="0" dirty="0"/>
          </a:p>
          <a:p>
            <a:pPr marL="342900" indent="-342900" algn="just" eaLnBrk="1" hangingPunct="1">
              <a:buFont typeface="+mj-lt"/>
              <a:buAutoNum type="arabicPeriod"/>
              <a:defRPr/>
            </a:pPr>
            <a:r>
              <a:rPr lang="en-US" sz="2400" b="0" dirty="0"/>
              <a:t>Resources requesting FRRS-up qualification </a:t>
            </a:r>
            <a:endParaRPr lang="en-US" sz="2400" b="0" dirty="0" smtClean="0"/>
          </a:p>
          <a:p>
            <a:pPr marL="857250" lvl="1" indent="-400050" algn="just" eaLnBrk="1" hangingPunct="1">
              <a:buFont typeface="+mj-lt"/>
              <a:buAutoNum type="alphaLcParenR"/>
              <a:defRPr/>
            </a:pPr>
            <a:r>
              <a:rPr lang="en-US" sz="2400" dirty="0"/>
              <a:t>M</a:t>
            </a:r>
            <a:r>
              <a:rPr lang="en-US" sz="2400" dirty="0" smtClean="0"/>
              <a:t>ust </a:t>
            </a:r>
            <a:r>
              <a:rPr lang="en-US" sz="2400" dirty="0"/>
              <a:t>be able to respond to large frequency decay triggered by loss of generation</a:t>
            </a:r>
            <a:r>
              <a:rPr lang="en-US" sz="2400" dirty="0" smtClean="0"/>
              <a:t>.</a:t>
            </a:r>
          </a:p>
          <a:p>
            <a:pPr marL="857250" lvl="1" indent="-400050" algn="just" eaLnBrk="1" hangingPunct="1">
              <a:buFont typeface="+mj-lt"/>
              <a:buAutoNum type="alphaLcParenR"/>
              <a:defRPr/>
            </a:pPr>
            <a:r>
              <a:rPr lang="en-US" sz="2400" dirty="0" smtClean="0"/>
              <a:t>Resources </a:t>
            </a:r>
            <a:r>
              <a:rPr lang="en-US" sz="2400" dirty="0"/>
              <a:t>providing </a:t>
            </a:r>
            <a:r>
              <a:rPr lang="en-US" sz="2400" dirty="0" smtClean="0"/>
              <a:t>FRRS-up </a:t>
            </a:r>
            <a:r>
              <a:rPr lang="en-US" sz="2400" dirty="0"/>
              <a:t>must provide full MW response within </a:t>
            </a:r>
            <a:r>
              <a:rPr lang="en-US" sz="2400" dirty="0" smtClean="0"/>
              <a:t>60 cycles after </a:t>
            </a:r>
            <a:r>
              <a:rPr lang="en-US" sz="2400" dirty="0"/>
              <a:t>frequency </a:t>
            </a:r>
            <a:r>
              <a:rPr lang="en-US" sz="2400" dirty="0" smtClean="0"/>
              <a:t>hits </a:t>
            </a:r>
            <a:r>
              <a:rPr lang="en-US" sz="2400" dirty="0"/>
              <a:t>59.91 Hz trigger</a:t>
            </a:r>
            <a:r>
              <a:rPr lang="en-US" sz="2400" dirty="0" smtClean="0"/>
              <a:t>. </a:t>
            </a:r>
          </a:p>
          <a:p>
            <a:pPr marL="457200" indent="-457200" algn="just" eaLnBrk="1" hangingPunct="1">
              <a:buFont typeface="+mj-lt"/>
              <a:buAutoNum type="arabicPeriod" startAt="3"/>
              <a:defRPr/>
            </a:pPr>
            <a:r>
              <a:rPr lang="en-US" sz="2400" b="0" dirty="0" smtClean="0"/>
              <a:t>Resources requesting FRRS-down qualification </a:t>
            </a:r>
          </a:p>
          <a:p>
            <a:pPr marL="857250" lvl="1" indent="-400050" algn="just" eaLnBrk="1" hangingPunct="1">
              <a:buFont typeface="+mj-lt"/>
              <a:buAutoNum type="alphaLcParenR"/>
              <a:defRPr/>
            </a:pPr>
            <a:r>
              <a:rPr lang="en-US" sz="2400" dirty="0" smtClean="0"/>
              <a:t>Must be able to respond to high frequency. </a:t>
            </a:r>
          </a:p>
          <a:p>
            <a:pPr marL="857250" lvl="1" indent="-400050" algn="just" eaLnBrk="1" hangingPunct="1">
              <a:buFont typeface="+mj-lt"/>
              <a:buAutoNum type="alphaLcParenR"/>
              <a:defRPr/>
            </a:pPr>
            <a:r>
              <a:rPr lang="en-US" sz="2400" dirty="0" smtClean="0"/>
              <a:t>Resources providing FRRS-down must provide full MW response within 60 cycles after frequency hits 60.09 Hz trigger. </a:t>
            </a:r>
          </a:p>
          <a:p>
            <a:pPr marL="857250" lvl="1" indent="-400050" algn="just" eaLnBrk="1" hangingPunct="1">
              <a:buFont typeface="+mj-lt"/>
              <a:buAutoNum type="alphaLcParenR"/>
              <a:defRPr/>
            </a:pPr>
            <a:endParaRPr lang="en-US" sz="2000" dirty="0" smtClean="0"/>
          </a:p>
          <a:p>
            <a:pPr eaLnBrk="1" hangingPunct="1">
              <a:lnSpc>
                <a:spcPct val="150000"/>
              </a:lnSpc>
              <a:defRPr/>
            </a:pPr>
            <a:endParaRPr lang="en-US" sz="1100" b="0" i="1" dirty="0" smtClean="0"/>
          </a:p>
          <a:p>
            <a:pPr marL="342900" indent="-342900" eaLnBrk="1" hangingPunct="1">
              <a:lnSpc>
                <a:spcPct val="150000"/>
              </a:lnSpc>
              <a:buFont typeface="+mj-lt"/>
              <a:buAutoNum type="arabicPeriod"/>
              <a:defRPr/>
            </a:pPr>
            <a:endParaRPr lang="en-US" sz="1100" b="0" i="1" dirty="0" smtClean="0"/>
          </a:p>
          <a:p>
            <a:pPr marL="342900" indent="-342900" eaLnBrk="1" hangingPunct="1">
              <a:lnSpc>
                <a:spcPct val="150000"/>
              </a:lnSpc>
              <a:buFont typeface="+mj-lt"/>
              <a:buAutoNum type="arabicPeriod"/>
              <a:defRPr/>
            </a:pPr>
            <a:endParaRPr lang="en-US" sz="1600" b="0" dirty="0" smtClean="0"/>
          </a:p>
          <a:p>
            <a:pPr marL="342900" indent="-342900" eaLnBrk="1" hangingPunct="1">
              <a:lnSpc>
                <a:spcPct val="150000"/>
              </a:lnSpc>
              <a:defRPr/>
            </a:pPr>
            <a:endParaRPr lang="en-US" sz="1600" b="0" dirty="0" smtClean="0"/>
          </a:p>
        </p:txBody>
      </p:sp>
      <p:sp>
        <p:nvSpPr>
          <p:cNvPr id="8196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334000" y="6457950"/>
            <a:ext cx="3429000" cy="4572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TAC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7,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6781800" cy="609600"/>
          </a:xfrm>
        </p:spPr>
        <p:txBody>
          <a:bodyPr/>
          <a:lstStyle/>
          <a:p>
            <a:pPr algn="ctr" eaLnBrk="1" hangingPunct="1"/>
            <a:r>
              <a:rPr lang="en-US" smtClean="0"/>
              <a:t>Pilot FRRS Qualification Criteria (continued)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685800"/>
            <a:ext cx="8305800" cy="5486400"/>
          </a:xfrm>
        </p:spPr>
        <p:txBody>
          <a:bodyPr/>
          <a:lstStyle/>
          <a:p>
            <a:pPr marL="514350" indent="-514350" algn="just" eaLnBrk="1" hangingPunct="1">
              <a:buFont typeface="+mj-lt"/>
              <a:buAutoNum type="arabicPeriod" startAt="4"/>
              <a:defRPr/>
            </a:pPr>
            <a:r>
              <a:rPr lang="en-US" sz="2800" b="0" dirty="0" smtClean="0"/>
              <a:t>Resources </a:t>
            </a:r>
            <a:r>
              <a:rPr lang="en-US" sz="2800" b="0" dirty="0"/>
              <a:t>providing FRRS (Up and </a:t>
            </a:r>
            <a:r>
              <a:rPr lang="en-US" sz="2800" b="0" dirty="0" smtClean="0"/>
              <a:t>Down) </a:t>
            </a:r>
            <a:r>
              <a:rPr lang="en-US" sz="2800" b="0" dirty="0"/>
              <a:t>must be able to continuously remain deployed for up to 8 minutes </a:t>
            </a:r>
            <a:r>
              <a:rPr lang="en-US" sz="2800" b="0" dirty="0" smtClean="0"/>
              <a:t>with 95% or more </a:t>
            </a:r>
            <a:r>
              <a:rPr lang="en-US" sz="2800" b="0" dirty="0"/>
              <a:t>of the requested MW for successful qualification</a:t>
            </a:r>
            <a:r>
              <a:rPr lang="en-US" sz="2800" b="0" dirty="0" smtClean="0"/>
              <a:t>.</a:t>
            </a:r>
          </a:p>
          <a:p>
            <a:pPr marL="514350" indent="-514350" algn="just" eaLnBrk="1" hangingPunct="1">
              <a:buFont typeface="+mj-lt"/>
              <a:buAutoNum type="arabicPeriod" startAt="4"/>
              <a:defRPr/>
            </a:pPr>
            <a:endParaRPr lang="en-US" sz="2800" b="0" dirty="0"/>
          </a:p>
          <a:p>
            <a:pPr marL="514350" indent="-514350" algn="just" eaLnBrk="1" hangingPunct="1">
              <a:buFont typeface="+mj-lt"/>
              <a:buAutoNum type="arabicPeriod" startAt="4"/>
              <a:defRPr/>
            </a:pPr>
            <a:r>
              <a:rPr lang="en-US" sz="2800" b="0" dirty="0"/>
              <a:t>Resources that successfully demonstrate the requirement above will be qualified as FRRS </a:t>
            </a:r>
            <a:r>
              <a:rPr lang="en-US" sz="2800" b="0" dirty="0" smtClean="0"/>
              <a:t>capable Resources for </a:t>
            </a:r>
            <a:r>
              <a:rPr lang="en-US" sz="2800" b="0" dirty="0"/>
              <a:t>the capacity that was requested for </a:t>
            </a:r>
            <a:r>
              <a:rPr lang="en-US" sz="2800" b="0" dirty="0" smtClean="0"/>
              <a:t>qualification. </a:t>
            </a:r>
            <a:endParaRPr lang="en-US" sz="2800" b="0" dirty="0"/>
          </a:p>
          <a:p>
            <a:pPr eaLnBrk="1" hangingPunct="1">
              <a:lnSpc>
                <a:spcPct val="150000"/>
              </a:lnSpc>
              <a:defRPr/>
            </a:pPr>
            <a:endParaRPr lang="en-US" sz="1100" b="0" i="1" dirty="0" smtClean="0"/>
          </a:p>
          <a:p>
            <a:pPr marL="342900" indent="-342900" eaLnBrk="1" hangingPunct="1">
              <a:lnSpc>
                <a:spcPct val="150000"/>
              </a:lnSpc>
              <a:buFont typeface="+mj-lt"/>
              <a:buAutoNum type="arabicPeriod"/>
              <a:defRPr/>
            </a:pPr>
            <a:endParaRPr lang="en-US" sz="1100" b="0" i="1" dirty="0" smtClean="0"/>
          </a:p>
          <a:p>
            <a:pPr marL="342900" indent="-342900" eaLnBrk="1" hangingPunct="1">
              <a:lnSpc>
                <a:spcPct val="150000"/>
              </a:lnSpc>
              <a:buFont typeface="+mj-lt"/>
              <a:buAutoNum type="arabicPeriod"/>
              <a:defRPr/>
            </a:pPr>
            <a:endParaRPr lang="en-US" sz="1600" b="0" dirty="0" smtClean="0"/>
          </a:p>
          <a:p>
            <a:pPr marL="342900" indent="-342900" eaLnBrk="1" hangingPunct="1">
              <a:lnSpc>
                <a:spcPct val="150000"/>
              </a:lnSpc>
              <a:defRPr/>
            </a:pPr>
            <a:endParaRPr lang="en-US" sz="1600" b="0" dirty="0" smtClean="0"/>
          </a:p>
        </p:txBody>
      </p:sp>
      <p:sp>
        <p:nvSpPr>
          <p:cNvPr id="9220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334000" y="6457950"/>
            <a:ext cx="3429000" cy="4572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TAC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7,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6781800" cy="609600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FRRS Performance Criteria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762000"/>
            <a:ext cx="8382000" cy="5486400"/>
          </a:xfrm>
        </p:spPr>
        <p:txBody>
          <a:bodyPr/>
          <a:lstStyle/>
          <a:p>
            <a:pPr algn="just" eaLnBrk="1" hangingPunct="1">
              <a:defRPr/>
            </a:pPr>
            <a:r>
              <a:rPr lang="en-US" sz="1600" b="0" dirty="0"/>
              <a:t>Resources providing Fast Responding Regulation Service shall meet the following performance </a:t>
            </a:r>
            <a:r>
              <a:rPr lang="en-US" sz="1600" b="0" dirty="0" smtClean="0"/>
              <a:t>criteria</a:t>
            </a:r>
          </a:p>
          <a:p>
            <a:pPr algn="just" eaLnBrk="1" hangingPunct="1">
              <a:defRPr/>
            </a:pPr>
            <a:endParaRPr lang="en-US" sz="1600" b="0" dirty="0"/>
          </a:p>
          <a:p>
            <a:pPr marL="342900" indent="-342900" algn="just" eaLnBrk="1" hangingPunct="1">
              <a:buFont typeface="+mj-lt"/>
              <a:buAutoNum type="arabicPeriod"/>
              <a:defRPr/>
            </a:pPr>
            <a:r>
              <a:rPr lang="en-US" sz="1600" b="0" dirty="0"/>
              <a:t>MW response provided by Resources carrying FRRS in response to ERCOT FRRS signal shall be at least </a:t>
            </a:r>
            <a:r>
              <a:rPr lang="en-US" sz="1600" b="0" dirty="0" smtClean="0"/>
              <a:t>95% and less than 110 % of </a:t>
            </a:r>
            <a:r>
              <a:rPr lang="en-US" sz="1600" b="0" dirty="0"/>
              <a:t>the ERCOT deployment instruction for that Resource. </a:t>
            </a:r>
          </a:p>
          <a:p>
            <a:pPr marL="342900" indent="-342900" algn="just" eaLnBrk="1" hangingPunct="1">
              <a:buFont typeface="+mj-lt"/>
              <a:buAutoNum type="arabicPeriod"/>
              <a:defRPr/>
            </a:pPr>
            <a:r>
              <a:rPr lang="en-US" sz="1600" b="0" dirty="0" smtClean="0"/>
              <a:t>Failure of the above performance criterion during any deployment for 30% or more of the deployments during any hour shall be deemed failure of the Resource’s obligation for that hour.</a:t>
            </a:r>
          </a:p>
          <a:p>
            <a:pPr marL="342900" indent="-342900" algn="just" eaLnBrk="1" hangingPunct="1">
              <a:buFont typeface="+mj-lt"/>
              <a:buAutoNum type="arabicPeriod"/>
              <a:defRPr/>
            </a:pPr>
            <a:r>
              <a:rPr lang="en-US" sz="1600" b="0" dirty="0" smtClean="0"/>
              <a:t>When FRRS-up </a:t>
            </a:r>
            <a:r>
              <a:rPr lang="en-US" sz="1600" b="0" dirty="0"/>
              <a:t>is not fully </a:t>
            </a:r>
            <a:r>
              <a:rPr lang="en-US" sz="1600" b="0" dirty="0" smtClean="0"/>
              <a:t>deployed, for </a:t>
            </a:r>
            <a:r>
              <a:rPr lang="en-US" sz="1600" b="0" dirty="0"/>
              <a:t>sudden frequency </a:t>
            </a:r>
            <a:r>
              <a:rPr lang="en-US" sz="1600" b="0" dirty="0" smtClean="0"/>
              <a:t>decay where frequency </a:t>
            </a:r>
            <a:r>
              <a:rPr lang="en-US" sz="1600" b="0" dirty="0"/>
              <a:t>declines lower than 59.91 Hz, Resources providing </a:t>
            </a:r>
            <a:r>
              <a:rPr lang="en-US" sz="1600" b="0" dirty="0" smtClean="0"/>
              <a:t>FRRS-up </a:t>
            </a:r>
            <a:r>
              <a:rPr lang="en-US" sz="1600" b="0" dirty="0"/>
              <a:t>shall </a:t>
            </a:r>
            <a:r>
              <a:rPr lang="en-US" sz="1600" b="0" dirty="0" smtClean="0"/>
              <a:t>within 60 cycles appropriately respond </a:t>
            </a:r>
            <a:r>
              <a:rPr lang="en-US" sz="1600" b="0" dirty="0"/>
              <a:t>to the declining frequency. </a:t>
            </a:r>
          </a:p>
          <a:p>
            <a:pPr marL="342900" indent="-342900" algn="just" eaLnBrk="1" hangingPunct="1">
              <a:buFont typeface="+mj-lt"/>
              <a:buAutoNum type="arabicPeriod"/>
              <a:defRPr/>
            </a:pPr>
            <a:r>
              <a:rPr lang="en-US" sz="1600" b="0" dirty="0"/>
              <a:t>When </a:t>
            </a:r>
            <a:r>
              <a:rPr lang="en-US" sz="1600" b="0" dirty="0" smtClean="0"/>
              <a:t>FRRS-down </a:t>
            </a:r>
            <a:r>
              <a:rPr lang="en-US" sz="1600" b="0" dirty="0"/>
              <a:t>is not fully </a:t>
            </a:r>
            <a:r>
              <a:rPr lang="en-US" sz="1600" b="0" dirty="0" smtClean="0"/>
              <a:t>deployed, for </a:t>
            </a:r>
            <a:r>
              <a:rPr lang="en-US" sz="1600" b="0" dirty="0"/>
              <a:t>sudden frequency deviation that may cause frequency to exceed 60.09 Hz, Resources providing </a:t>
            </a:r>
            <a:r>
              <a:rPr lang="en-US" sz="1600" b="0" dirty="0" smtClean="0"/>
              <a:t>FRRS-down shall </a:t>
            </a:r>
            <a:r>
              <a:rPr lang="en-US" sz="1600" b="0" dirty="0"/>
              <a:t>within 60 </a:t>
            </a:r>
            <a:r>
              <a:rPr lang="en-US" sz="1600" b="0" dirty="0" smtClean="0"/>
              <a:t>cycles appropriately respond </a:t>
            </a:r>
            <a:r>
              <a:rPr lang="en-US" sz="1600" b="0" dirty="0"/>
              <a:t>to frequency</a:t>
            </a:r>
            <a:r>
              <a:rPr lang="en-US" sz="1600" b="0" dirty="0" smtClean="0"/>
              <a:t>. </a:t>
            </a:r>
          </a:p>
          <a:p>
            <a:pPr marL="342900" indent="-342900" algn="just" eaLnBrk="1" hangingPunct="1">
              <a:buFont typeface="+mj-lt"/>
              <a:buAutoNum type="arabicPeriod"/>
              <a:defRPr/>
            </a:pPr>
            <a:r>
              <a:rPr lang="en-US" sz="1600" b="0" i="1" dirty="0" smtClean="0"/>
              <a:t>FRRS Resource must provide high speed data with resolution no less than  </a:t>
            </a:r>
            <a:r>
              <a:rPr lang="en-US" sz="1600" b="0" i="1" dirty="0"/>
              <a:t>32 samples per </a:t>
            </a:r>
            <a:r>
              <a:rPr lang="en-US" sz="1600" b="0" i="1" dirty="0" smtClean="0"/>
              <a:t>second to demonstrate their performance for (3) and (4)  above. ERCOT will also review randomly selected deployments during deviations of lower magnitude to verify compliance. </a:t>
            </a:r>
          </a:p>
          <a:p>
            <a:pPr marL="342900" indent="-342900" algn="just" eaLnBrk="1" hangingPunct="1">
              <a:buFont typeface="+mj-lt"/>
              <a:buAutoNum type="arabicPeriod"/>
              <a:defRPr/>
            </a:pPr>
            <a:r>
              <a:rPr lang="en-US" sz="1600" b="0" dirty="0" smtClean="0"/>
              <a:t>Failure to meet the </a:t>
            </a:r>
            <a:r>
              <a:rPr lang="en-US" sz="1600" b="0" dirty="0" smtClean="0"/>
              <a:t>deployment obligations during any hour</a:t>
            </a:r>
            <a:r>
              <a:rPr lang="en-US" sz="1600" b="0" dirty="0" smtClean="0"/>
              <a:t> as required in </a:t>
            </a:r>
            <a:r>
              <a:rPr lang="en-US" sz="1600" b="0" dirty="0" smtClean="0"/>
              <a:t>paragraph (2) will lead to claw-back of capacity </a:t>
            </a:r>
            <a:r>
              <a:rPr lang="en-US" sz="1600" b="0" dirty="0" smtClean="0"/>
              <a:t>payment for that hour.</a:t>
            </a:r>
            <a:endParaRPr lang="en-US" sz="1600" b="0" dirty="0" smtClean="0"/>
          </a:p>
          <a:p>
            <a:pPr algn="just" eaLnBrk="1" hangingPunct="1">
              <a:defRPr/>
            </a:pPr>
            <a:r>
              <a:rPr lang="en-US" sz="1600" b="0" dirty="0"/>
              <a:t> </a:t>
            </a:r>
            <a:endParaRPr lang="en-US" sz="1800" b="0" dirty="0" smtClean="0"/>
          </a:p>
          <a:p>
            <a:pPr marL="342900" indent="-342900" algn="just" eaLnBrk="1" hangingPunct="1">
              <a:lnSpc>
                <a:spcPct val="150000"/>
              </a:lnSpc>
              <a:buFont typeface="+mj-lt"/>
              <a:buAutoNum type="arabicPeriod"/>
              <a:defRPr/>
            </a:pPr>
            <a:endParaRPr lang="en-US" sz="1600" b="0" dirty="0" smtClean="0"/>
          </a:p>
          <a:p>
            <a:pPr marL="342900" indent="-342900" algn="just" eaLnBrk="1" hangingPunct="1">
              <a:lnSpc>
                <a:spcPct val="150000"/>
              </a:lnSpc>
              <a:defRPr/>
            </a:pPr>
            <a:endParaRPr lang="en-US" sz="1600" b="0" dirty="0" smtClean="0"/>
          </a:p>
        </p:txBody>
      </p:sp>
      <p:sp>
        <p:nvSpPr>
          <p:cNvPr id="10244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334000" y="6457950"/>
            <a:ext cx="3429000" cy="4572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TAC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7,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How is FRRS Procured during the Pilot?</a:t>
            </a:r>
          </a:p>
        </p:txBody>
      </p:sp>
      <p:sp>
        <p:nvSpPr>
          <p:cNvPr id="16387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685800"/>
            <a:ext cx="8458200" cy="5638800"/>
          </a:xfrm>
        </p:spPr>
        <p:txBody>
          <a:bodyPr/>
          <a:lstStyle/>
          <a:p>
            <a:pPr marL="342900" indent="-342900" algn="just" eaLnBrk="1" hangingPunct="1">
              <a:lnSpc>
                <a:spcPct val="150000"/>
              </a:lnSpc>
              <a:buFont typeface="Arial Black" pitchFamily="34" charset="0"/>
              <a:buAutoNum type="arabicPeriod"/>
            </a:pPr>
            <a:r>
              <a:rPr lang="en-US" sz="2000" b="0" dirty="0" smtClean="0"/>
              <a:t>FRRS-up and FRRS-down amounts are specified in advance for each hour.  For the pilot, ERCOT will procure up to 65 MW per hour for FRRS-up and will procure up to 35 MW per hour for FRRS-down. No changes are made to the existing REGUP and REGDN requirements.</a:t>
            </a:r>
          </a:p>
          <a:p>
            <a:pPr marL="342900" indent="-342900" algn="just" eaLnBrk="1" hangingPunct="1">
              <a:lnSpc>
                <a:spcPct val="150000"/>
              </a:lnSpc>
              <a:buFont typeface="Arial Black" pitchFamily="34" charset="0"/>
              <a:buAutoNum type="arabicPeriod"/>
            </a:pPr>
            <a:r>
              <a:rPr lang="en-US" sz="2000" b="0" dirty="0" smtClean="0"/>
              <a:t>ERCOT has a list of “Qualified” FRRS Pilot Resources.  Each Tuesday QSEs inform ERCOT of the amounts available for Saturday through Friday.</a:t>
            </a:r>
          </a:p>
          <a:p>
            <a:pPr marL="342900" indent="-342900" algn="just" eaLnBrk="1" hangingPunct="1">
              <a:lnSpc>
                <a:spcPct val="150000"/>
              </a:lnSpc>
              <a:buFont typeface="Arial Black" pitchFamily="34" charset="0"/>
              <a:buAutoNum type="arabicPeriod"/>
            </a:pPr>
            <a:r>
              <a:rPr lang="en-US" sz="2000" b="0" dirty="0" smtClean="0"/>
              <a:t>ERCOT prorates amounts to Pilot Resources as necessary.  Final quantities sent to QSEs (for the upcoming week).</a:t>
            </a:r>
          </a:p>
          <a:p>
            <a:pPr marL="342900" indent="-342900" algn="just" eaLnBrk="1" hangingPunct="1">
              <a:lnSpc>
                <a:spcPct val="150000"/>
              </a:lnSpc>
              <a:buFont typeface="Arial Black" pitchFamily="34" charset="0"/>
              <a:buAutoNum type="arabicPeriod"/>
            </a:pPr>
            <a:r>
              <a:rPr lang="en-US" sz="2000" b="0" dirty="0" smtClean="0"/>
              <a:t>COPs for Pilot Resources shall reflect the final schedule as REGUP and REGDN.</a:t>
            </a:r>
          </a:p>
        </p:txBody>
      </p:sp>
      <p:sp>
        <p:nvSpPr>
          <p:cNvPr id="1638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334000" y="6457950"/>
            <a:ext cx="3429000" cy="4572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TAC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7,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458200" cy="609600"/>
          </a:xfrm>
        </p:spPr>
        <p:txBody>
          <a:bodyPr/>
          <a:lstStyle/>
          <a:p>
            <a:pPr algn="ctr" eaLnBrk="1" hangingPunct="1"/>
            <a:r>
              <a:rPr lang="en-US" smtClean="0"/>
              <a:t>How is FRRS is Priced and Paid for during the Pilot?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609600"/>
            <a:ext cx="8763000" cy="5638800"/>
          </a:xfrm>
        </p:spPr>
        <p:txBody>
          <a:bodyPr/>
          <a:lstStyle/>
          <a:p>
            <a:pPr marL="342900" indent="-342900" algn="just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2400" b="0" dirty="0" smtClean="0"/>
              <a:t>ERCOT </a:t>
            </a:r>
            <a:r>
              <a:rPr lang="en-US" sz="2400" b="0" dirty="0"/>
              <a:t>Settlements performs settlement by creating appropriate SASM data </a:t>
            </a:r>
            <a:r>
              <a:rPr lang="en-US" sz="2400" b="0" dirty="0" smtClean="0"/>
              <a:t>cuts. </a:t>
            </a:r>
            <a:r>
              <a:rPr lang="en-US" sz="2400" b="0" dirty="0"/>
              <a:t>C</a:t>
            </a:r>
            <a:r>
              <a:rPr lang="en-US" sz="2400" b="0" dirty="0" smtClean="0"/>
              <a:t>urrent REGUP and REGDN bill determinants are </a:t>
            </a:r>
            <a:r>
              <a:rPr lang="en-US" sz="2400" b="0" dirty="0"/>
              <a:t>used. A SASM is NOT executed by the operators</a:t>
            </a:r>
            <a:r>
              <a:rPr lang="en-US" sz="2400" b="0" dirty="0" smtClean="0"/>
              <a:t>.</a:t>
            </a:r>
          </a:p>
          <a:p>
            <a:pPr marL="342900" indent="-342900" algn="just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2400" b="0" dirty="0" smtClean="0"/>
              <a:t>DAM clearing prices shall be used to price the FRRS awards.</a:t>
            </a:r>
          </a:p>
          <a:p>
            <a:pPr marL="342900" indent="-342900" algn="just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2400" b="0" dirty="0" smtClean="0"/>
              <a:t>The cost for pilot MWs procured are paid for similar to other AS.</a:t>
            </a:r>
          </a:p>
          <a:p>
            <a:pPr marL="342900" indent="-342900" algn="just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2400" b="0" dirty="0" smtClean="0"/>
              <a:t>Adjustments can be made depending on actual availability and performance.</a:t>
            </a:r>
          </a:p>
          <a:p>
            <a:pPr eaLnBrk="1" hangingPunct="1">
              <a:lnSpc>
                <a:spcPct val="150000"/>
              </a:lnSpc>
              <a:defRPr/>
            </a:pPr>
            <a:endParaRPr lang="en-US" sz="1800" b="0" dirty="0" smtClean="0"/>
          </a:p>
          <a:p>
            <a:pPr marL="342900" indent="-342900" eaLnBrk="1" hangingPunct="1">
              <a:lnSpc>
                <a:spcPct val="150000"/>
              </a:lnSpc>
              <a:defRPr/>
            </a:pPr>
            <a:endParaRPr lang="en-US" sz="1800" b="0" dirty="0" smtClean="0"/>
          </a:p>
        </p:txBody>
      </p:sp>
      <p:sp>
        <p:nvSpPr>
          <p:cNvPr id="17412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334000" y="6457950"/>
            <a:ext cx="3429000" cy="4572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TAC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7,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0825E013-A11A-4E41-BBD9-78105CDE0F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AB91161-3323-48F3-8EC8-C98D5648DB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F97F365-9954-425E-A1DB-8838894524C3}">
  <ds:schemaRefs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purl.org/dc/terms/"/>
    <ds:schemaRef ds:uri="http://purl.org/dc/dcmitype/"/>
    <ds:schemaRef ds:uri="c34af464-7aa1-4edd-9be4-83dffc1cb92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14828</TotalTime>
  <Words>1484</Words>
  <Application>Microsoft Office PowerPoint</Application>
  <PresentationFormat>On-screen Show (4:3)</PresentationFormat>
  <Paragraphs>171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Custom Design</vt:lpstr>
      <vt:lpstr>ERCOT Pilot Project for Fast Responding Regulation Service (FRRS)</vt:lpstr>
      <vt:lpstr>Agenda</vt:lpstr>
      <vt:lpstr>What is Fast Responding Regulation Service (FRRS)?</vt:lpstr>
      <vt:lpstr>Purpose of the FRRS pilot program</vt:lpstr>
      <vt:lpstr>FRRS-pilot Qualification Criteria </vt:lpstr>
      <vt:lpstr>Pilot FRRS Qualification Criteria (continued)</vt:lpstr>
      <vt:lpstr>FRRS Performance Criteria </vt:lpstr>
      <vt:lpstr>How is FRRS Procured during the Pilot?</vt:lpstr>
      <vt:lpstr>How is FRRS is Priced and Paid for during the Pilot?</vt:lpstr>
      <vt:lpstr>Background Information and Pilot Schedule</vt:lpstr>
      <vt:lpstr>Other Info</vt:lpstr>
      <vt:lpstr>Potential benefits of FRRS</vt:lpstr>
      <vt:lpstr>Questions?    </vt:lpstr>
      <vt:lpstr>Appendix Additional Slides Presented  Previously at  WMS/ROS/ETWG/PDCWG   </vt:lpstr>
      <vt:lpstr>Declining Inertial Frequency Response in ERCOT</vt:lpstr>
      <vt:lpstr>ERCOT Frequency Profile Jan 2011 through Feb-2012</vt:lpstr>
      <vt:lpstr>Slide 17</vt:lpstr>
      <vt:lpstr>Frequency Decay Slope</vt:lpstr>
      <vt:lpstr>FRRS-Up and FRRS-Down Deployment Logic</vt:lpstr>
      <vt:lpstr>FRRS Deployment logic and Parameters</vt:lpstr>
      <vt:lpstr>Slide 21</vt:lpstr>
      <vt:lpstr>Slide 22</vt:lpstr>
      <vt:lpstr>Slide 23</vt:lpstr>
      <vt:lpstr>Slide 24</vt:lpstr>
      <vt:lpstr>Scenario 1: Frequency below 59.97 Hz  </vt:lpstr>
      <vt:lpstr>Scenario 2: Frequency below 59.95 Hz  </vt:lpstr>
      <vt:lpstr>Scenario 3: Frequency below 59.91 Hz  (on slow decline)</vt:lpstr>
      <vt:lpstr>Scenario 4: Frequency below 59.91 Hz  (Unit trip)</vt:lpstr>
      <vt:lpstr>Slide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sandip sharma</dc:creator>
  <cp:lastModifiedBy>kragsdale</cp:lastModifiedBy>
  <cp:revision>290</cp:revision>
  <cp:lastPrinted>2012-06-12T21:37:56Z</cp:lastPrinted>
  <dcterms:created xsi:type="dcterms:W3CDTF">2005-04-21T14:28:35Z</dcterms:created>
  <dcterms:modified xsi:type="dcterms:W3CDTF">2012-09-06T23:02:53Z</dcterms:modified>
</cp:coreProperties>
</file>