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9" r:id="rId6"/>
    <p:sldId id="262" r:id="rId7"/>
    <p:sldId id="263" r:id="rId8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AF6AE-9737-4858-9339-9FD5ECA5CB6A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Reliability and Operations Subcommittee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9/07/2012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 algn="ctr" hangingPunct="0">
              <a:buNone/>
            </a:pPr>
            <a:r>
              <a:rPr lang="en-US" sz="3600" u="sng" dirty="0" smtClean="0"/>
              <a:t>Unopposed Recommendations for Approval</a:t>
            </a:r>
          </a:p>
          <a:p>
            <a:pPr lvl="0" hangingPunct="0">
              <a:spcBef>
                <a:spcPts val="1800"/>
              </a:spcBef>
            </a:pPr>
            <a:r>
              <a:rPr lang="en-US" sz="2800" dirty="0" smtClean="0"/>
              <a:t>NOGRR091, Criteria for the Selection of </a:t>
            </a:r>
            <a:r>
              <a:rPr lang="en-US" sz="2800" dirty="0" smtClean="0"/>
              <a:t>Operators</a:t>
            </a:r>
            <a:endParaRPr lang="en-US" sz="2800" dirty="0" smtClean="0"/>
          </a:p>
          <a:p>
            <a:pPr lvl="0" hangingPunct="0">
              <a:spcBef>
                <a:spcPts val="1800"/>
              </a:spcBef>
            </a:pPr>
            <a:r>
              <a:rPr lang="en-US" sz="2800" dirty="0" smtClean="0"/>
              <a:t>NOGRR093, Synchronization with </a:t>
            </a:r>
            <a:r>
              <a:rPr lang="en-US" sz="2800" dirty="0" smtClean="0"/>
              <a:t>NPRR365</a:t>
            </a:r>
          </a:p>
          <a:p>
            <a:pPr lvl="1" hangingPunct="0">
              <a:spcBef>
                <a:spcPts val="0"/>
              </a:spcBef>
            </a:pPr>
            <a:r>
              <a:rPr lang="en-US" sz="2400" dirty="0" smtClean="0"/>
              <a:t>Priority:  2013</a:t>
            </a:r>
          </a:p>
          <a:p>
            <a:pPr lvl="1" hangingPunct="0">
              <a:spcBef>
                <a:spcPts val="0"/>
              </a:spcBef>
            </a:pPr>
            <a:r>
              <a:rPr lang="en-US" sz="2400" dirty="0" smtClean="0"/>
              <a:t>Rank:	   750</a:t>
            </a:r>
            <a:endParaRPr lang="en-US" sz="2400" dirty="0" smtClean="0"/>
          </a:p>
          <a:p>
            <a:pPr lvl="0" hangingPunct="0">
              <a:spcBef>
                <a:spcPts val="1800"/>
              </a:spcBef>
            </a:pPr>
            <a:r>
              <a:rPr lang="en-US" sz="2800" dirty="0" smtClean="0"/>
              <a:t>NOGRR096, Clarification of RRS </a:t>
            </a:r>
            <a:r>
              <a:rPr lang="en-US" sz="2800" dirty="0" smtClean="0"/>
              <a:t>Obligation</a:t>
            </a:r>
            <a:endParaRPr lang="en-US" sz="2800" dirty="0" smtClean="0"/>
          </a:p>
          <a:p>
            <a:pPr lvl="0" hangingPunct="0">
              <a:spcBef>
                <a:spcPts val="1800"/>
              </a:spcBef>
            </a:pPr>
            <a:r>
              <a:rPr lang="en-US" sz="2800" dirty="0" smtClean="0"/>
              <a:t>NOGRR097, New Section 8I, Black Start Resource Availability Test </a:t>
            </a:r>
            <a:r>
              <a:rPr lang="en-US" sz="2800" dirty="0" smtClean="0"/>
              <a:t>Form</a:t>
            </a:r>
            <a:endParaRPr lang="en-US" sz="2800" dirty="0" smtClean="0"/>
          </a:p>
          <a:p>
            <a:pPr lvl="0" hangingPunct="0">
              <a:spcBef>
                <a:spcPts val="1800"/>
              </a:spcBef>
            </a:pPr>
            <a:r>
              <a:rPr lang="en-US" sz="2800" dirty="0" smtClean="0"/>
              <a:t>NOGRR098, Change of Facility Submission Time Lines to Align with </a:t>
            </a:r>
            <a:r>
              <a:rPr lang="en-US" sz="2800" dirty="0" smtClean="0"/>
              <a:t>Protocols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 algn="ctr" hangingPunct="0">
              <a:buNone/>
            </a:pPr>
            <a:r>
              <a:rPr lang="en-US" sz="3600" u="sng" dirty="0" smtClean="0"/>
              <a:t>Recommendations </a:t>
            </a:r>
            <a:r>
              <a:rPr lang="en-US" sz="3600" u="sng" dirty="0" smtClean="0"/>
              <a:t>for Approval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PGRR018</a:t>
            </a:r>
            <a:r>
              <a:rPr lang="en-US" sz="2800" dirty="0" smtClean="0"/>
              <a:t>, Clarify the Prerequisites for Adding a New Generation Resource to the Planning Models and Capacity Demand and Reserves </a:t>
            </a:r>
            <a:r>
              <a:rPr lang="en-US" sz="2800" dirty="0" smtClean="0"/>
              <a:t>Report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/>
              <a:t>4 Opposing Votes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/>
              <a:t>1 Abstention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 algn="ctr" hangingPunct="0">
              <a:buNone/>
            </a:pPr>
            <a:r>
              <a:rPr lang="en-US" sz="3600" u="sng" dirty="0" smtClean="0"/>
              <a:t>Status Update on SCR760 and Planning Go-Live</a:t>
            </a:r>
            <a:endParaRPr lang="en-US" sz="3600" u="sng" dirty="0" smtClean="0"/>
          </a:p>
          <a:p>
            <a:pPr>
              <a:spcBef>
                <a:spcPts val="1800"/>
              </a:spcBef>
            </a:pPr>
            <a:r>
              <a:rPr lang="en-US" dirty="0" smtClean="0"/>
              <a:t>SCR760 Progress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/>
              <a:t>Complete:  Items 1, 2, 3, 4, 5, 7, 8, 9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/>
              <a:t>Item 6, FACTS modeling – Planned Completion in early 2013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Planning Go-Live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/>
              <a:t>Went “Live” with DSA completion – 7/9/12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/>
              <a:t>Continue process with DSB – 10/15/12 (anticipated completion)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OPSTF</a:t>
            </a:r>
            <a:br>
              <a:rPr lang="en-US" dirty="0" smtClean="0"/>
            </a:br>
            <a:r>
              <a:rPr lang="en-US" sz="3100" u="sng" dirty="0" smtClean="0"/>
              <a:t>Operations and Planning Synchronization Task Force</a:t>
            </a:r>
            <a:endParaRPr lang="en-US" sz="31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3340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Issues List (</a:t>
            </a:r>
            <a:r>
              <a:rPr lang="en-US" strike="sngStrike" dirty="0" smtClean="0">
                <a:solidFill>
                  <a:srgbClr val="FF0000"/>
                </a:solidFill>
              </a:rPr>
              <a:t>14</a:t>
            </a:r>
            <a:r>
              <a:rPr lang="en-US" dirty="0" smtClean="0"/>
              <a:t> 39)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Completed</a:t>
            </a:r>
            <a:endParaRPr lang="en-US" dirty="0" smtClean="0"/>
          </a:p>
          <a:p>
            <a:pPr lvl="1"/>
            <a:r>
              <a:rPr lang="en-US" sz="2400" dirty="0" smtClean="0"/>
              <a:t>Issue </a:t>
            </a:r>
            <a:r>
              <a:rPr lang="en-US" sz="2400" dirty="0" smtClean="0"/>
              <a:t>5a:  </a:t>
            </a:r>
            <a:r>
              <a:rPr lang="en-US" sz="2400" dirty="0" smtClean="0"/>
              <a:t>Appropriate Load Levels to Consider in Planning </a:t>
            </a:r>
            <a:r>
              <a:rPr lang="en-US" sz="2400" dirty="0" smtClean="0"/>
              <a:t>Studies (No Action)</a:t>
            </a:r>
          </a:p>
          <a:p>
            <a:pPr lvl="1"/>
            <a:r>
              <a:rPr lang="en-US" sz="2400" dirty="0" smtClean="0"/>
              <a:t>Issue 13a,b:  RMR Studies – NPRR465 submitted by CenterPoint Energy – currently at PRS (Impact Analysis)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In Progress</a:t>
            </a:r>
            <a:endParaRPr lang="en-US" dirty="0" smtClean="0"/>
          </a:p>
          <a:p>
            <a:pPr lvl="1"/>
            <a:r>
              <a:rPr lang="en-US" sz="2400" dirty="0" smtClean="0"/>
              <a:t>Issue 1c&amp;d:  Operations Feedback on Constraints and Mitigation Plans</a:t>
            </a:r>
          </a:p>
          <a:p>
            <a:pPr lvl="1"/>
            <a:r>
              <a:rPr lang="en-US" sz="2400" dirty="0" smtClean="0"/>
              <a:t>Issue 4c:  Conservative use of Ratings</a:t>
            </a:r>
            <a:endParaRPr lang="en-US" sz="2400" dirty="0" smtClean="0"/>
          </a:p>
          <a:p>
            <a:pPr lvl="1"/>
            <a:r>
              <a:rPr lang="en-US" sz="2400" dirty="0" smtClean="0"/>
              <a:t>Issue 7a,b,c:  </a:t>
            </a:r>
            <a:r>
              <a:rPr lang="en-US" sz="2400" dirty="0" smtClean="0"/>
              <a:t>Long-term Unavailability of </a:t>
            </a:r>
            <a:r>
              <a:rPr lang="en-US" sz="2400" dirty="0" smtClean="0"/>
              <a:t>Autotransformers (pending recommendation)</a:t>
            </a:r>
            <a:endParaRPr lang="en-US" sz="2400" dirty="0" smtClean="0"/>
          </a:p>
          <a:p>
            <a:pPr lvl="1"/>
            <a:r>
              <a:rPr lang="en-US" sz="2400" dirty="0" smtClean="0"/>
              <a:t>Issue </a:t>
            </a:r>
            <a:r>
              <a:rPr lang="en-US" sz="2400" dirty="0" smtClean="0"/>
              <a:t>8b: </a:t>
            </a:r>
            <a:r>
              <a:rPr lang="en-US" sz="2400" dirty="0" smtClean="0"/>
              <a:t>Generator Unit Unavailability and Modeling </a:t>
            </a:r>
            <a:r>
              <a:rPr lang="en-US" sz="2400" dirty="0" smtClean="0"/>
              <a:t>Issues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Monthly Update?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u="sng" dirty="0" smtClean="0"/>
              <a:t>WECC Event Recommendations</a:t>
            </a:r>
            <a:endParaRPr lang="en-US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Texas RE </a:t>
            </a:r>
            <a:r>
              <a:rPr lang="en-US" dirty="0" smtClean="0"/>
              <a:t>response </a:t>
            </a:r>
            <a:r>
              <a:rPr lang="en-US" dirty="0" smtClean="0"/>
              <a:t>to NERC’s “Follow-Up Actions for </a:t>
            </a:r>
            <a:r>
              <a:rPr lang="en-US" dirty="0" smtClean="0"/>
              <a:t>September </a:t>
            </a:r>
            <a:r>
              <a:rPr lang="en-US" dirty="0" smtClean="0"/>
              <a:t>8, 2011 Southwestern Blackout</a:t>
            </a:r>
            <a:r>
              <a:rPr lang="en-US" dirty="0" smtClean="0"/>
              <a:t>”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ROS and Work Group assistance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27 </a:t>
            </a:r>
            <a:r>
              <a:rPr lang="en-US" dirty="0" smtClean="0"/>
              <a:t>Recommendations</a:t>
            </a:r>
          </a:p>
          <a:p>
            <a:pPr lvl="1"/>
            <a:r>
              <a:rPr lang="en-US" dirty="0" smtClean="0"/>
              <a:t>Most recommendations were specific to WECC and aren’t issues for ERCOT</a:t>
            </a:r>
          </a:p>
          <a:p>
            <a:pPr lvl="1"/>
            <a:r>
              <a:rPr lang="en-US" dirty="0" smtClean="0"/>
              <a:t>Review of recommendations revealed potential areas for improvement:</a:t>
            </a:r>
          </a:p>
          <a:p>
            <a:pPr lvl="2"/>
            <a:r>
              <a:rPr lang="en-US" dirty="0" smtClean="0"/>
              <a:t>Handling </a:t>
            </a:r>
            <a:r>
              <a:rPr lang="en-US" dirty="0" smtClean="0"/>
              <a:t>of relay settings in ratings, particularly when these are most limiting series elements</a:t>
            </a:r>
          </a:p>
          <a:p>
            <a:pPr lvl="2"/>
            <a:r>
              <a:rPr lang="en-US" dirty="0" smtClean="0"/>
              <a:t>Operational use of facility owner’s ratings when different values are not available for continuous, 2 hour and 15 minute capability</a:t>
            </a:r>
          </a:p>
          <a:p>
            <a:pPr lvl="2"/>
            <a:r>
              <a:rPr lang="en-US" dirty="0" smtClean="0"/>
              <a:t>Consideration of overload relay trip times when establishing post-contingency mitigation plans</a:t>
            </a:r>
          </a:p>
          <a:p>
            <a:pPr lvl="2"/>
            <a:r>
              <a:rPr lang="en-US" dirty="0" smtClean="0"/>
              <a:t>Review process for coordination of SPS and UVLS with other protection schemes, especially overload relays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sz="4000" u="sng" dirty="0" smtClean="0"/>
              <a:t>Market Participants Training Needs</a:t>
            </a:r>
            <a:endParaRPr lang="en-US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257800"/>
          </a:xfrm>
        </p:spPr>
        <p:txBody>
          <a:bodyPr/>
          <a:lstStyle/>
          <a:p>
            <a:r>
              <a:rPr lang="en-US" dirty="0" smtClean="0"/>
              <a:t>Operational Training – need for Trainers Work Group?  NO</a:t>
            </a:r>
          </a:p>
          <a:p>
            <a:r>
              <a:rPr lang="en-US" dirty="0" smtClean="0"/>
              <a:t>Annual Operations Training Seminar – 28</a:t>
            </a:r>
            <a:r>
              <a:rPr lang="en-US" baseline="30000" dirty="0" smtClean="0"/>
              <a:t>th</a:t>
            </a:r>
            <a:r>
              <a:rPr lang="en-US" dirty="0" smtClean="0"/>
              <a:t> year</a:t>
            </a:r>
          </a:p>
          <a:p>
            <a:r>
              <a:rPr lang="en-US" dirty="0" smtClean="0"/>
              <a:t>Seminar Work Group (formal or ad-hoc)</a:t>
            </a:r>
          </a:p>
          <a:p>
            <a:pPr lvl="1"/>
            <a:r>
              <a:rPr lang="en-US" dirty="0" smtClean="0"/>
              <a:t>ERCOT</a:t>
            </a:r>
          </a:p>
          <a:p>
            <a:pPr lvl="1"/>
            <a:r>
              <a:rPr lang="en-US" dirty="0" smtClean="0"/>
              <a:t>Texas RE (December, 2010)</a:t>
            </a:r>
          </a:p>
          <a:p>
            <a:pPr lvl="1"/>
            <a:r>
              <a:rPr lang="en-US" dirty="0" smtClean="0"/>
              <a:t>ERCOT (NOGRR054 – May, 2011)</a:t>
            </a:r>
          </a:p>
          <a:p>
            <a:r>
              <a:rPr lang="en-US" dirty="0" smtClean="0"/>
              <a:t>Seminar Task Force – reporting to OWG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361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Reliability and Operations Subcommittee Report</vt:lpstr>
      <vt:lpstr>Slide 2</vt:lpstr>
      <vt:lpstr>Slide 3</vt:lpstr>
      <vt:lpstr>Slide 4</vt:lpstr>
      <vt:lpstr>OPSTF Operations and Planning Synchronization Task Force</vt:lpstr>
      <vt:lpstr>WECC Event Recommendations</vt:lpstr>
      <vt:lpstr>Market Participants Training Needs</vt:lpstr>
    </vt:vector>
  </TitlesOfParts>
  <Company>CPS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and Operations Subcommittee Report</dc:title>
  <dc:creator>bawilliams</dc:creator>
  <cp:lastModifiedBy>bawilliams</cp:lastModifiedBy>
  <cp:revision>70</cp:revision>
  <dcterms:created xsi:type="dcterms:W3CDTF">2012-01-23T16:48:56Z</dcterms:created>
  <dcterms:modified xsi:type="dcterms:W3CDTF">2012-09-05T20:04:54Z</dcterms:modified>
</cp:coreProperties>
</file>