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70" r:id="rId4"/>
    <p:sldId id="262" r:id="rId5"/>
    <p:sldId id="265" r:id="rId6"/>
    <p:sldId id="260" r:id="rId7"/>
    <p:sldId id="264" r:id="rId8"/>
    <p:sldId id="268" r:id="rId9"/>
    <p:sldId id="261" r:id="rId10"/>
    <p:sldId id="267" r:id="rId11"/>
    <p:sldId id="271"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276" y="-5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A3976DC3-DFE6-4C54-8883-36C975A7FD34}" type="datetimeFigureOut">
              <a:rPr lang="en-US" smtClean="0"/>
              <a:pPr/>
              <a:t>8/6/2012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537292-2C17-4E77-A8F7-8329A3CC8566}"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3976DC3-DFE6-4C54-8883-36C975A7FD34}" type="datetimeFigureOut">
              <a:rPr lang="en-US" smtClean="0"/>
              <a:pPr/>
              <a:t>8/6/2012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537292-2C17-4E77-A8F7-8329A3CC856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3976DC3-DFE6-4C54-8883-36C975A7FD34}" type="datetimeFigureOut">
              <a:rPr lang="en-US" smtClean="0"/>
              <a:pPr/>
              <a:t>8/6/2012</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C4537292-2C17-4E77-A8F7-8329A3CC856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3976DC3-DFE6-4C54-8883-36C975A7FD34}" type="datetimeFigureOut">
              <a:rPr lang="en-US" smtClean="0"/>
              <a:pPr/>
              <a:t>8/6/2012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537292-2C17-4E77-A8F7-8329A3CC856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3976DC3-DFE6-4C54-8883-36C975A7FD34}" type="datetimeFigureOut">
              <a:rPr lang="en-US" smtClean="0"/>
              <a:pPr/>
              <a:t>8/6/2012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537292-2C17-4E77-A8F7-8329A3CC856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3976DC3-DFE6-4C54-8883-36C975A7FD34}" type="datetimeFigureOut">
              <a:rPr lang="en-US" smtClean="0"/>
              <a:pPr/>
              <a:t>8/6/2012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537292-2C17-4E77-A8F7-8329A3CC856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3976DC3-DFE6-4C54-8883-36C975A7FD34}" type="datetimeFigureOut">
              <a:rPr lang="en-US" smtClean="0"/>
              <a:pPr/>
              <a:t>8/6/2012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537292-2C17-4E77-A8F7-8329A3CC856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3976DC3-DFE6-4C54-8883-36C975A7FD34}" type="datetimeFigureOut">
              <a:rPr lang="en-US" smtClean="0"/>
              <a:pPr/>
              <a:t>8/6/2012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537292-2C17-4E77-A8F7-8329A3CC856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976DC3-DFE6-4C54-8883-36C975A7FD34}" type="datetimeFigureOut">
              <a:rPr lang="en-US" smtClean="0"/>
              <a:pPr/>
              <a:t>8/6/2012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537292-2C17-4E77-A8F7-8329A3CC856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3976DC3-DFE6-4C54-8883-36C975A7FD34}" type="datetimeFigureOut">
              <a:rPr lang="en-US" smtClean="0"/>
              <a:pPr/>
              <a:t>8/6/2012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537292-2C17-4E77-A8F7-8329A3CC8566}"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A3976DC3-DFE6-4C54-8883-36C975A7FD34}" type="datetimeFigureOut">
              <a:rPr lang="en-US" smtClean="0"/>
              <a:pPr/>
              <a:t>8/6/2012</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C4537292-2C17-4E77-A8F7-8329A3CC856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A3976DC3-DFE6-4C54-8883-36C975A7FD34}" type="datetimeFigureOut">
              <a:rPr lang="en-US" smtClean="0"/>
              <a:pPr/>
              <a:t>8/6/2012</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C4537292-2C17-4E77-A8F7-8329A3CC856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tx2"/>
                </a:solidFill>
              </a:rPr>
              <a:t>Report to ROS on OPSTF Issues Assigned to PLWG</a:t>
            </a:r>
            <a:endParaRPr lang="en-US" dirty="0">
              <a:solidFill>
                <a:schemeClr val="tx2"/>
              </a:solidFill>
            </a:endParaRPr>
          </a:p>
        </p:txBody>
      </p:sp>
      <p:sp>
        <p:nvSpPr>
          <p:cNvPr id="3" name="Subtitle 2"/>
          <p:cNvSpPr>
            <a:spLocks noGrp="1"/>
          </p:cNvSpPr>
          <p:nvPr>
            <p:ph type="subTitle" idx="1"/>
          </p:nvPr>
        </p:nvSpPr>
        <p:spPr/>
        <p:txBody>
          <a:bodyPr/>
          <a:lstStyle/>
          <a:p>
            <a:r>
              <a:rPr lang="en-US" dirty="0" smtClean="0">
                <a:solidFill>
                  <a:schemeClr val="tx2"/>
                </a:solidFill>
              </a:rPr>
              <a:t>August 16, 2012</a:t>
            </a:r>
            <a:endParaRPr lang="en-US" dirty="0">
              <a:solidFill>
                <a:schemeClr val="tx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Continued PLWG Work</a:t>
            </a:r>
            <a:endParaRPr lang="en-US" sz="2800" dirty="0"/>
          </a:p>
        </p:txBody>
      </p:sp>
      <p:sp>
        <p:nvSpPr>
          <p:cNvPr id="3" name="Subtitle 2"/>
          <p:cNvSpPr>
            <a:spLocks noGrp="1"/>
          </p:cNvSpPr>
          <p:nvPr>
            <p:ph idx="1"/>
          </p:nvPr>
        </p:nvSpPr>
        <p:spPr>
          <a:xfrm>
            <a:off x="457200" y="1600200"/>
            <a:ext cx="8534400" cy="4525963"/>
          </a:xfrm>
        </p:spPr>
        <p:txBody>
          <a:bodyPr>
            <a:normAutofit/>
          </a:bodyPr>
          <a:lstStyle/>
          <a:p>
            <a:endParaRPr lang="en-US" sz="1800" dirty="0" smtClean="0"/>
          </a:p>
          <a:p>
            <a:endParaRPr lang="en-US" sz="1800" dirty="0" smtClean="0"/>
          </a:p>
          <a:p>
            <a:r>
              <a:rPr lang="en-US" sz="2000" dirty="0" smtClean="0"/>
              <a:t>(</a:t>
            </a:r>
            <a:r>
              <a:rPr lang="en-US" sz="2000" dirty="0" smtClean="0"/>
              <a:t>3f)Consider LTSA results in determination of Five Year Transmission Plan projects</a:t>
            </a:r>
            <a:r>
              <a:rPr lang="en-US" sz="2000" dirty="0" smtClean="0"/>
              <a:t>; and, </a:t>
            </a:r>
            <a:endParaRPr lang="en-US" sz="2000" dirty="0" smtClean="0"/>
          </a:p>
          <a:p>
            <a:endParaRPr lang="en-US" sz="2000" dirty="0" smtClean="0"/>
          </a:p>
          <a:p>
            <a:r>
              <a:rPr lang="en-US" sz="2000" dirty="0" smtClean="0"/>
              <a:t>(12a)Develop future year seasonal cases in DSB; </a:t>
            </a:r>
          </a:p>
          <a:p>
            <a:endParaRPr lang="en-US" sz="1800" dirty="0" smtClean="0"/>
          </a:p>
          <a:p>
            <a:pPr marL="971550" lvl="1" indent="-514350">
              <a:lnSpc>
                <a:spcPct val="200000"/>
              </a:lnSpc>
              <a:buFont typeface="+mj-lt"/>
              <a:buAutoNum type="arabicParenR"/>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PLWG Recommendations Summary</a:t>
            </a:r>
            <a:endParaRPr lang="en-US" sz="2800" dirty="0"/>
          </a:p>
        </p:txBody>
      </p:sp>
      <p:sp>
        <p:nvSpPr>
          <p:cNvPr id="3" name="Subtitle 2"/>
          <p:cNvSpPr>
            <a:spLocks noGrp="1"/>
          </p:cNvSpPr>
          <p:nvPr>
            <p:ph idx="1"/>
          </p:nvPr>
        </p:nvSpPr>
        <p:spPr>
          <a:xfrm>
            <a:off x="457200" y="1600200"/>
            <a:ext cx="8534400" cy="4525963"/>
          </a:xfrm>
        </p:spPr>
        <p:txBody>
          <a:bodyPr>
            <a:normAutofit/>
          </a:bodyPr>
          <a:lstStyle/>
          <a:p>
            <a:pPr marL="457200" indent="-457200">
              <a:lnSpc>
                <a:spcPct val="200000"/>
              </a:lnSpc>
              <a:buFont typeface="+mj-lt"/>
              <a:buAutoNum type="arabicParenR"/>
            </a:pPr>
            <a:r>
              <a:rPr lang="en-US" sz="1800" b="1" dirty="0" smtClean="0"/>
              <a:t>Consider </a:t>
            </a:r>
            <a:r>
              <a:rPr lang="en-US" sz="1800" b="1" dirty="0"/>
              <a:t>modifying DSB </a:t>
            </a:r>
            <a:r>
              <a:rPr lang="en-US" sz="1800" b="1" dirty="0" smtClean="0"/>
              <a:t>structure from years 1,2,3,4 </a:t>
            </a:r>
            <a:r>
              <a:rPr lang="en-US" sz="1800" b="1" dirty="0"/>
              <a:t>and 5 to years </a:t>
            </a:r>
            <a:r>
              <a:rPr lang="en-US" sz="1800" b="1" dirty="0" smtClean="0"/>
              <a:t>1,2,3,5 and 7 </a:t>
            </a:r>
          </a:p>
          <a:p>
            <a:pPr marL="857250" lvl="2" indent="-457200">
              <a:lnSpc>
                <a:spcPct val="150000"/>
              </a:lnSpc>
              <a:buFont typeface="Wingdings" pitchFamily="2" charset="2"/>
              <a:buChar char="Ø"/>
            </a:pPr>
            <a:r>
              <a:rPr lang="en-US" sz="1800" dirty="0" smtClean="0"/>
              <a:t>ROS directs SSWG to create a year 6 power flow case to be published in October 2013;</a:t>
            </a:r>
          </a:p>
          <a:p>
            <a:pPr marL="857250" lvl="2" indent="-457200">
              <a:lnSpc>
                <a:spcPct val="150000"/>
              </a:lnSpc>
              <a:buFont typeface="Wingdings" pitchFamily="2" charset="2"/>
              <a:buChar char="Ø"/>
            </a:pPr>
            <a:r>
              <a:rPr lang="en-US" sz="1800" dirty="0" smtClean="0"/>
              <a:t>ROS directs PLWG to propose revisions to TPIT requirements by July 2013;</a:t>
            </a:r>
          </a:p>
          <a:p>
            <a:pPr marL="857250" lvl="2" indent="-457200">
              <a:lnSpc>
                <a:spcPct val="150000"/>
              </a:lnSpc>
              <a:buFont typeface="Wingdings" pitchFamily="2" charset="2"/>
              <a:buChar char="Ø"/>
            </a:pPr>
            <a:r>
              <a:rPr lang="en-US" sz="1800" dirty="0" smtClean="0"/>
              <a:t>ROS directs PLWG to initiate revisions requests on Planning Guide and Nodal Protocols;</a:t>
            </a:r>
          </a:p>
          <a:p>
            <a:pPr marL="457200" indent="-457200">
              <a:lnSpc>
                <a:spcPct val="200000"/>
              </a:lnSpc>
              <a:buFont typeface="+mj-lt"/>
              <a:buAutoNum type="arabicParenR"/>
            </a:pPr>
            <a:r>
              <a:rPr lang="en-US" sz="1800" b="1" dirty="0" smtClean="0"/>
              <a:t>Aged </a:t>
            </a:r>
            <a:r>
              <a:rPr lang="en-US" sz="1800" b="1" dirty="0"/>
              <a:t>infrastructure, maintenance, and </a:t>
            </a:r>
            <a:r>
              <a:rPr lang="en-US" sz="1800" b="1" dirty="0" smtClean="0"/>
              <a:t>storm hardening </a:t>
            </a:r>
            <a:r>
              <a:rPr lang="en-US" sz="1800" b="1" dirty="0"/>
              <a:t>considerations.</a:t>
            </a:r>
          </a:p>
          <a:p>
            <a:pPr marL="857250" lvl="1" indent="-457200">
              <a:lnSpc>
                <a:spcPct val="200000"/>
              </a:lnSpc>
              <a:buFont typeface="Wingdings" pitchFamily="2" charset="2"/>
              <a:buChar char="Ø"/>
            </a:pPr>
            <a:r>
              <a:rPr lang="en-US" sz="1800" dirty="0" smtClean="0"/>
              <a:t>No action is required.</a:t>
            </a:r>
          </a:p>
          <a:p>
            <a:pPr marL="971550" lvl="1" indent="-514350">
              <a:lnSpc>
                <a:spcPct val="200000"/>
              </a:lnSpc>
              <a:buFont typeface="+mj-lt"/>
              <a:buAutoNum type="arabicParenR"/>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11" name="Content Placeholder 10"/>
          <p:cNvSpPr>
            <a:spLocks noGrp="1"/>
          </p:cNvSpPr>
          <p:nvPr>
            <p:ph idx="1"/>
          </p:nvPr>
        </p:nvSpPr>
        <p:spPr/>
        <p:txBody>
          <a:bodyPr>
            <a:normAutofit/>
          </a:bodyPr>
          <a:lstStyle/>
          <a:p>
            <a:r>
              <a:rPr lang="en-US" sz="4000" b="1" dirty="0" smtClean="0"/>
              <a:t>Questions?</a:t>
            </a:r>
            <a:endParaRPr lang="en-US" sz="40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Background</a:t>
            </a:r>
            <a:endParaRPr lang="en-US" sz="2800" dirty="0"/>
          </a:p>
        </p:txBody>
      </p:sp>
      <p:sp>
        <p:nvSpPr>
          <p:cNvPr id="3" name="Subtitle 2"/>
          <p:cNvSpPr>
            <a:spLocks noGrp="1"/>
          </p:cNvSpPr>
          <p:nvPr>
            <p:ph idx="1"/>
          </p:nvPr>
        </p:nvSpPr>
        <p:spPr>
          <a:xfrm>
            <a:off x="457200" y="1775191"/>
            <a:ext cx="8458200" cy="4625609"/>
          </a:xfrm>
        </p:spPr>
        <p:txBody>
          <a:bodyPr>
            <a:normAutofit/>
          </a:bodyPr>
          <a:lstStyle/>
          <a:p>
            <a:r>
              <a:rPr lang="en-US" sz="2000" u="sng" dirty="0" smtClean="0"/>
              <a:t>April 2012 ROS Meeting</a:t>
            </a:r>
            <a:endParaRPr lang="en-US" sz="2000" dirty="0" smtClean="0"/>
          </a:p>
          <a:p>
            <a:pPr fontAlgn="base" hangingPunct="0"/>
            <a:endParaRPr lang="en-US" sz="2000" dirty="0" smtClean="0"/>
          </a:p>
          <a:p>
            <a:pPr lvl="1" algn="just"/>
            <a:r>
              <a:rPr lang="en-US" sz="2000" dirty="0" smtClean="0"/>
              <a:t>James Armke reviewed recent OPSTF activities and requested that in addition to planning personnel, more operations personnel participate in future OPSTF meetings.  Mr. Williams emphasized the importance of both planning and operations staffs attending the meetings.  Mr. Armke reviewed the draft OPSTF issues list, noting that 14 issues were discussed; </a:t>
            </a:r>
            <a:r>
              <a:rPr lang="en-US" sz="2000" b="1" u="sng" dirty="0" smtClean="0"/>
              <a:t>that four issues are recommended for referral to PLWG</a:t>
            </a:r>
            <a:r>
              <a:rPr lang="en-US" sz="2000" dirty="0" smtClean="0"/>
              <a:t>; and that three issues be prioritized for OPSTF.  </a:t>
            </a:r>
          </a:p>
          <a:p>
            <a:pPr algn="just"/>
            <a:endParaRPr lang="en-US" sz="2000" dirty="0" smtClean="0"/>
          </a:p>
          <a:p>
            <a:pPr lvl="1" algn="just"/>
            <a:r>
              <a:rPr lang="en-US" sz="2000" dirty="0" smtClean="0"/>
              <a:t>Mr. Rocha moved to approve the issue list, minus the issues referred to PLWG, and to prioritize Items 5, 7, and 8 for OPSTF.  Mr. </a:t>
            </a:r>
            <a:r>
              <a:rPr lang="en-US" sz="2000" dirty="0" err="1" smtClean="0"/>
              <a:t>Ryno</a:t>
            </a:r>
            <a:r>
              <a:rPr lang="en-US" sz="2000" dirty="0" smtClean="0"/>
              <a:t> seconded the motion.  The motion carried unanimously.</a:t>
            </a:r>
            <a:endParaRPr lang="en-US"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Background</a:t>
            </a:r>
            <a:endParaRPr lang="en-US" sz="2800" dirty="0"/>
          </a:p>
        </p:txBody>
      </p:sp>
      <p:sp>
        <p:nvSpPr>
          <p:cNvPr id="3" name="Subtitle 2"/>
          <p:cNvSpPr>
            <a:spLocks noGrp="1"/>
          </p:cNvSpPr>
          <p:nvPr>
            <p:ph idx="1"/>
          </p:nvPr>
        </p:nvSpPr>
        <p:spPr>
          <a:xfrm>
            <a:off x="457200" y="1775191"/>
            <a:ext cx="8458200" cy="4625609"/>
          </a:xfrm>
        </p:spPr>
        <p:txBody>
          <a:bodyPr>
            <a:normAutofit/>
          </a:bodyPr>
          <a:lstStyle/>
          <a:p>
            <a:pPr>
              <a:lnSpc>
                <a:spcPct val="200000"/>
              </a:lnSpc>
              <a:buNone/>
            </a:pPr>
            <a:r>
              <a:rPr lang="en-US" sz="1900" dirty="0" smtClean="0"/>
              <a:t>Four issues recommended by OPSTF were: </a:t>
            </a:r>
          </a:p>
          <a:p>
            <a:pPr>
              <a:lnSpc>
                <a:spcPct val="200000"/>
              </a:lnSpc>
              <a:buNone/>
            </a:pPr>
            <a:endParaRPr lang="en-US" sz="1900" dirty="0" smtClean="0"/>
          </a:p>
          <a:p>
            <a:r>
              <a:rPr lang="en-US" sz="1900" dirty="0" smtClean="0"/>
              <a:t>(3f)Consider </a:t>
            </a:r>
            <a:r>
              <a:rPr lang="en-US" sz="1900" dirty="0"/>
              <a:t>LTSA results in determination of Five </a:t>
            </a:r>
            <a:r>
              <a:rPr lang="en-US" sz="1900" dirty="0" smtClean="0"/>
              <a:t>Year </a:t>
            </a:r>
            <a:r>
              <a:rPr lang="en-US" sz="1900" dirty="0"/>
              <a:t>Transmission Plan </a:t>
            </a:r>
            <a:r>
              <a:rPr lang="en-US" sz="1900" dirty="0" smtClean="0"/>
              <a:t>projects; </a:t>
            </a:r>
          </a:p>
          <a:p>
            <a:endParaRPr lang="en-US" sz="1900" dirty="0" smtClean="0"/>
          </a:p>
          <a:p>
            <a:r>
              <a:rPr lang="en-US" sz="1900" dirty="0" smtClean="0"/>
              <a:t>(</a:t>
            </a:r>
            <a:r>
              <a:rPr lang="en-US" sz="1900" dirty="0"/>
              <a:t>12a)Develop future year seasonal cases in </a:t>
            </a:r>
            <a:r>
              <a:rPr lang="en-US" sz="1900" dirty="0" smtClean="0"/>
              <a:t>DSB; </a:t>
            </a:r>
          </a:p>
          <a:p>
            <a:endParaRPr lang="en-US" sz="1900" dirty="0" smtClean="0"/>
          </a:p>
          <a:p>
            <a:r>
              <a:rPr lang="en-US" sz="1900" dirty="0" smtClean="0"/>
              <a:t>(</a:t>
            </a:r>
            <a:r>
              <a:rPr lang="en-US" sz="1900" dirty="0"/>
              <a:t>12b)Consider modifying DSB </a:t>
            </a:r>
            <a:r>
              <a:rPr lang="en-US" sz="1900" dirty="0" smtClean="0"/>
              <a:t>structure from years 1,2,3,4 </a:t>
            </a:r>
            <a:r>
              <a:rPr lang="en-US" sz="1900" dirty="0"/>
              <a:t>and 5 to years </a:t>
            </a:r>
            <a:r>
              <a:rPr lang="en-US" sz="1900" dirty="0" smtClean="0"/>
              <a:t>1,2,3,5 and 7; and, </a:t>
            </a:r>
          </a:p>
          <a:p>
            <a:endParaRPr lang="en-US" sz="1900" dirty="0" smtClean="0"/>
          </a:p>
          <a:p>
            <a:r>
              <a:rPr lang="en-US" sz="1900" dirty="0" smtClean="0"/>
              <a:t>(</a:t>
            </a:r>
            <a:r>
              <a:rPr lang="en-US" sz="1900" dirty="0"/>
              <a:t>14)Aged infrastructure, maintenance, and </a:t>
            </a:r>
            <a:r>
              <a:rPr lang="en-US" sz="1900" dirty="0" smtClean="0"/>
              <a:t>storm hardening </a:t>
            </a:r>
            <a:r>
              <a:rPr lang="en-US" sz="1900" dirty="0"/>
              <a:t>considerations.</a:t>
            </a:r>
          </a:p>
          <a:p>
            <a:pPr lvl="1">
              <a:lnSpc>
                <a:spcPct val="200000"/>
              </a:lnSpc>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Background on (12b)Consider modifying DSB structure from years 1,2,3,4 and 5 to years 1,2,3,5 and 7</a:t>
            </a:r>
            <a:endParaRPr lang="en-US" sz="2800" dirty="0"/>
          </a:p>
        </p:txBody>
      </p:sp>
      <p:sp>
        <p:nvSpPr>
          <p:cNvPr id="3" name="Subtitle 2"/>
          <p:cNvSpPr>
            <a:spLocks noGrp="1"/>
          </p:cNvSpPr>
          <p:nvPr>
            <p:ph idx="1"/>
          </p:nvPr>
        </p:nvSpPr>
        <p:spPr>
          <a:xfrm>
            <a:off x="457200" y="1775191"/>
            <a:ext cx="8305800" cy="4778009"/>
          </a:xfrm>
        </p:spPr>
        <p:txBody>
          <a:bodyPr>
            <a:normAutofit/>
          </a:bodyPr>
          <a:lstStyle/>
          <a:p>
            <a:r>
              <a:rPr lang="en-US" sz="1800" b="1" dirty="0" smtClean="0"/>
              <a:t>PLWG Issues List</a:t>
            </a:r>
          </a:p>
          <a:p>
            <a:pPr lvl="1"/>
            <a:r>
              <a:rPr lang="en-US" sz="1800" dirty="0" smtClean="0"/>
              <a:t>Identify large, regional-type projects with scopes requiring long-lead time consideration (i.e., 345-kV and certification).</a:t>
            </a:r>
          </a:p>
          <a:p>
            <a:pPr lvl="1"/>
            <a:r>
              <a:rPr lang="en-US" sz="1800" dirty="0" smtClean="0"/>
              <a:t>Near-term economic projects potentially having reliability drivers beyond the 5</a:t>
            </a:r>
            <a:r>
              <a:rPr lang="en-US" sz="1800" baseline="30000" dirty="0" smtClean="0"/>
              <a:t>th</a:t>
            </a:r>
            <a:r>
              <a:rPr lang="en-US" sz="1800" dirty="0" smtClean="0"/>
              <a:t> year planning horizon. </a:t>
            </a:r>
          </a:p>
          <a:p>
            <a:pPr lvl="1"/>
            <a:r>
              <a:rPr lang="en-US" sz="1800" dirty="0" smtClean="0"/>
              <a:t>Cost-effective near-term plan development.</a:t>
            </a:r>
          </a:p>
          <a:p>
            <a:pPr lvl="1"/>
            <a:endParaRPr lang="en-US" sz="1800" dirty="0" smtClean="0"/>
          </a:p>
          <a:p>
            <a:r>
              <a:rPr lang="en-US" sz="1800" b="1" dirty="0" smtClean="0"/>
              <a:t>Proposed NERC reliability standards </a:t>
            </a:r>
          </a:p>
          <a:p>
            <a:pPr lvl="1"/>
            <a:r>
              <a:rPr lang="en-US" sz="1800" dirty="0" smtClean="0"/>
              <a:t>Long-Term Transmission Planning Horizon (Years 6 to 10)</a:t>
            </a:r>
          </a:p>
          <a:p>
            <a:pPr lvl="1"/>
            <a:r>
              <a:rPr lang="en-US" sz="1800" dirty="0" smtClean="0"/>
              <a:t>Assessed annually</a:t>
            </a:r>
          </a:p>
          <a:p>
            <a:pPr lvl="1"/>
            <a:r>
              <a:rPr lang="en-US" sz="1800" dirty="0" smtClean="0"/>
              <a:t>Expected peak load conditions for one of the years in the Long-Term Transmission Planning Horizon and the rationale for why that year was selected.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800" dirty="0" smtClean="0"/>
              <a:t>Background on (12b)Consider modifying DSB structure from years 1,2,3,4 and 5 to years 1,2,3,5 and 7</a:t>
            </a:r>
            <a:endParaRPr lang="en-US" sz="2800" u="sng" dirty="0"/>
          </a:p>
        </p:txBody>
      </p:sp>
      <p:sp>
        <p:nvSpPr>
          <p:cNvPr id="5" name="Content Placeholder 4"/>
          <p:cNvSpPr>
            <a:spLocks noGrp="1"/>
          </p:cNvSpPr>
          <p:nvPr>
            <p:ph sz="half" idx="1"/>
          </p:nvPr>
        </p:nvSpPr>
        <p:spPr/>
        <p:txBody>
          <a:bodyPr>
            <a:normAutofit fontScale="62500" lnSpcReduction="20000"/>
          </a:bodyPr>
          <a:lstStyle/>
          <a:p>
            <a:pPr>
              <a:buFont typeface="Wingdings" pitchFamily="2" charset="2"/>
              <a:buChar char="ü"/>
            </a:pPr>
            <a:r>
              <a:rPr lang="en-US" sz="2800" b="1" dirty="0" smtClean="0"/>
              <a:t>Provides value as a planning tool</a:t>
            </a:r>
          </a:p>
          <a:p>
            <a:pPr lvl="1"/>
            <a:r>
              <a:rPr lang="en-US" sz="2400" dirty="0" smtClean="0"/>
              <a:t>Identify large, long-lead time type projects</a:t>
            </a:r>
          </a:p>
          <a:p>
            <a:pPr lvl="1"/>
            <a:r>
              <a:rPr lang="en-US" sz="2400" dirty="0" smtClean="0"/>
              <a:t>Input into the 5-year plan development</a:t>
            </a:r>
          </a:p>
          <a:p>
            <a:pPr lvl="1"/>
            <a:endParaRPr lang="en-US" sz="2400" dirty="0" smtClean="0"/>
          </a:p>
          <a:p>
            <a:r>
              <a:rPr lang="en-US" sz="2800" b="1" dirty="0" smtClean="0"/>
              <a:t>Who prepares the new case?</a:t>
            </a:r>
          </a:p>
          <a:p>
            <a:pPr lvl="1">
              <a:buFont typeface="Wingdings" pitchFamily="2" charset="2"/>
              <a:buChar char="q"/>
            </a:pPr>
            <a:r>
              <a:rPr lang="en-US" dirty="0" smtClean="0"/>
              <a:t>ERCOT staff</a:t>
            </a:r>
          </a:p>
          <a:p>
            <a:pPr lvl="1">
              <a:buFont typeface="Wingdings" pitchFamily="2" charset="2"/>
              <a:buChar char="q"/>
            </a:pPr>
            <a:r>
              <a:rPr lang="en-US" dirty="0" smtClean="0"/>
              <a:t>SSWG</a:t>
            </a:r>
          </a:p>
          <a:p>
            <a:pPr lvl="1">
              <a:buFont typeface="Wingdings" pitchFamily="2" charset="2"/>
              <a:buChar char="q"/>
            </a:pPr>
            <a:endParaRPr lang="en-US" dirty="0" smtClean="0"/>
          </a:p>
          <a:p>
            <a:r>
              <a:rPr lang="en-US" b="1" dirty="0" smtClean="0"/>
              <a:t>Revise existing documents</a:t>
            </a:r>
          </a:p>
          <a:p>
            <a:pPr lvl="1">
              <a:buFont typeface="Wingdings" pitchFamily="2" charset="2"/>
              <a:buChar char="q"/>
            </a:pPr>
            <a:r>
              <a:rPr lang="en-US" dirty="0" smtClean="0"/>
              <a:t>Procedures</a:t>
            </a:r>
          </a:p>
          <a:p>
            <a:pPr lvl="1">
              <a:buFont typeface="Wingdings" pitchFamily="2" charset="2"/>
              <a:buChar char="q"/>
            </a:pPr>
            <a:r>
              <a:rPr lang="en-US" dirty="0" smtClean="0"/>
              <a:t>Guides</a:t>
            </a:r>
          </a:p>
          <a:p>
            <a:pPr lvl="1">
              <a:buFont typeface="Wingdings" pitchFamily="2" charset="2"/>
              <a:buChar char="q"/>
            </a:pPr>
            <a:r>
              <a:rPr lang="en-US" dirty="0" smtClean="0"/>
              <a:t>Protocols</a:t>
            </a:r>
          </a:p>
          <a:p>
            <a:pPr lvl="1">
              <a:buFont typeface="Wingdings" pitchFamily="2" charset="2"/>
              <a:buChar char="q"/>
            </a:pPr>
            <a:endParaRPr lang="en-US" dirty="0" smtClean="0"/>
          </a:p>
          <a:p>
            <a:r>
              <a:rPr lang="en-US" b="1" dirty="0" smtClean="0"/>
              <a:t>Options Considered</a:t>
            </a:r>
          </a:p>
          <a:p>
            <a:pPr lvl="1"/>
            <a:r>
              <a:rPr lang="en-US" dirty="0" smtClean="0"/>
              <a:t>Monitor 5</a:t>
            </a:r>
            <a:r>
              <a:rPr lang="en-US" baseline="30000" dirty="0" smtClean="0"/>
              <a:t>th</a:t>
            </a:r>
            <a:r>
              <a:rPr lang="en-US" dirty="0" smtClean="0"/>
              <a:t> year at lower A/R</a:t>
            </a:r>
          </a:p>
          <a:p>
            <a:pPr lvl="1">
              <a:buFont typeface="Wingdings" pitchFamily="2" charset="2"/>
              <a:buChar char="q"/>
            </a:pPr>
            <a:r>
              <a:rPr lang="en-US" dirty="0" smtClean="0"/>
              <a:t>6</a:t>
            </a:r>
            <a:r>
              <a:rPr lang="en-US" baseline="30000" dirty="0" smtClean="0"/>
              <a:t>th</a:t>
            </a:r>
            <a:r>
              <a:rPr lang="en-US" dirty="0" smtClean="0"/>
              <a:t> Year Case</a:t>
            </a:r>
          </a:p>
          <a:p>
            <a:pPr lvl="1"/>
            <a:r>
              <a:rPr lang="en-US" dirty="0" smtClean="0"/>
              <a:t>LTSA</a:t>
            </a:r>
          </a:p>
          <a:p>
            <a:pPr lvl="2"/>
            <a:endParaRPr lang="en-US" dirty="0" smtClean="0"/>
          </a:p>
          <a:p>
            <a:endParaRPr lang="en-US" sz="2400" dirty="0"/>
          </a:p>
        </p:txBody>
      </p:sp>
      <p:sp>
        <p:nvSpPr>
          <p:cNvPr id="8" name="Content Placeholder 7"/>
          <p:cNvSpPr>
            <a:spLocks noGrp="1"/>
          </p:cNvSpPr>
          <p:nvPr>
            <p:ph sz="half" idx="2"/>
          </p:nvPr>
        </p:nvSpPr>
        <p:spPr/>
        <p:txBody>
          <a:bodyPr>
            <a:normAutofit fontScale="62500" lnSpcReduction="20000"/>
          </a:bodyPr>
          <a:lstStyle/>
          <a:p>
            <a:r>
              <a:rPr lang="en-US" sz="2800" b="1" dirty="0" smtClean="0"/>
              <a:t>Technical considerations</a:t>
            </a:r>
          </a:p>
          <a:p>
            <a:pPr lvl="1">
              <a:buFont typeface="Wingdings" pitchFamily="2" charset="2"/>
              <a:buChar char="q"/>
            </a:pPr>
            <a:r>
              <a:rPr lang="en-US" dirty="0" smtClean="0"/>
              <a:t>Load modeling</a:t>
            </a:r>
          </a:p>
          <a:p>
            <a:pPr lvl="1">
              <a:buFont typeface="Wingdings" pitchFamily="2" charset="2"/>
              <a:buChar char="q"/>
            </a:pPr>
            <a:r>
              <a:rPr lang="en-US" dirty="0" smtClean="0"/>
              <a:t>Resource modeling</a:t>
            </a:r>
          </a:p>
          <a:p>
            <a:pPr lvl="1">
              <a:buFont typeface="Wingdings" pitchFamily="2" charset="2"/>
              <a:buChar char="q"/>
            </a:pPr>
            <a:r>
              <a:rPr lang="en-US" dirty="0" smtClean="0"/>
              <a:t>Transmission topology</a:t>
            </a:r>
          </a:p>
          <a:p>
            <a:pPr lvl="1">
              <a:buFont typeface="Wingdings" pitchFamily="2" charset="2"/>
              <a:buChar char="q"/>
            </a:pPr>
            <a:r>
              <a:rPr lang="en-US" dirty="0" smtClean="0"/>
              <a:t>Case Tuning</a:t>
            </a:r>
          </a:p>
          <a:p>
            <a:pPr lvl="2">
              <a:buFont typeface="Wingdings" pitchFamily="2" charset="2"/>
              <a:buChar char="q"/>
            </a:pPr>
            <a:r>
              <a:rPr lang="en-US" dirty="0" smtClean="0"/>
              <a:t>DC analysis</a:t>
            </a:r>
          </a:p>
          <a:p>
            <a:pPr lvl="1">
              <a:buFont typeface="Wingdings" pitchFamily="2" charset="2"/>
              <a:buChar char="q"/>
            </a:pPr>
            <a:r>
              <a:rPr lang="en-US" dirty="0" smtClean="0"/>
              <a:t>LTSA process</a:t>
            </a:r>
          </a:p>
          <a:p>
            <a:pPr lvl="1">
              <a:buFont typeface="Wingdings" pitchFamily="2" charset="2"/>
              <a:buChar char="q"/>
            </a:pPr>
            <a:r>
              <a:rPr lang="en-US" dirty="0" smtClean="0"/>
              <a:t>RPG project review</a:t>
            </a:r>
          </a:p>
          <a:p>
            <a:pPr lvl="2"/>
            <a:endParaRPr lang="en-US" dirty="0" smtClean="0"/>
          </a:p>
          <a:p>
            <a:r>
              <a:rPr lang="en-US" sz="2800" b="1" dirty="0" smtClean="0"/>
              <a:t>Balance the added workload</a:t>
            </a:r>
          </a:p>
          <a:p>
            <a:pPr lvl="1">
              <a:buFont typeface="Wingdings" pitchFamily="2" charset="2"/>
              <a:buChar char="q"/>
            </a:pPr>
            <a:r>
              <a:rPr lang="en-US" dirty="0" smtClean="0"/>
              <a:t>TPIT</a:t>
            </a:r>
          </a:p>
          <a:p>
            <a:pPr lvl="2">
              <a:buFont typeface="Wingdings" pitchFamily="2" charset="2"/>
              <a:buChar char="q"/>
            </a:pPr>
            <a:r>
              <a:rPr lang="en-US" dirty="0" smtClean="0"/>
              <a:t>Quarterly Updates</a:t>
            </a:r>
          </a:p>
          <a:p>
            <a:pPr lvl="1">
              <a:buFont typeface="Wingdings" pitchFamily="2" charset="2"/>
              <a:buChar char="q"/>
            </a:pPr>
            <a:r>
              <a:rPr lang="en-US" dirty="0" smtClean="0"/>
              <a:t>ALDR –mechanism to acquire added load </a:t>
            </a:r>
          </a:p>
          <a:p>
            <a:pPr lvl="1">
              <a:buFont typeface="Wingdings" pitchFamily="2" charset="2"/>
              <a:buChar char="q"/>
            </a:pPr>
            <a:r>
              <a:rPr lang="en-US" dirty="0" smtClean="0"/>
              <a:t>Other cases needed for other reasons?</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PLWG Recommendation on (12b)Consider modifying DSB structure from years 1,2,3,4 and 5 to years 1,2,3,5 and 7</a:t>
            </a:r>
            <a:endParaRPr lang="en-US" sz="2800" dirty="0"/>
          </a:p>
        </p:txBody>
      </p:sp>
      <p:sp>
        <p:nvSpPr>
          <p:cNvPr id="3" name="Subtitle 2"/>
          <p:cNvSpPr>
            <a:spLocks noGrp="1"/>
          </p:cNvSpPr>
          <p:nvPr>
            <p:ph idx="1"/>
          </p:nvPr>
        </p:nvSpPr>
        <p:spPr>
          <a:xfrm>
            <a:off x="457200" y="1775191"/>
            <a:ext cx="8382000" cy="4625609"/>
          </a:xfrm>
        </p:spPr>
        <p:txBody>
          <a:bodyPr>
            <a:noAutofit/>
          </a:bodyPr>
          <a:lstStyle/>
          <a:p>
            <a:pPr marL="514350" indent="-457200">
              <a:buFont typeface="+mj-lt"/>
              <a:buAutoNum type="arabicPeriod"/>
            </a:pPr>
            <a:r>
              <a:rPr lang="en-US" sz="1600" dirty="0" smtClean="0"/>
              <a:t>Although not an immediate gap between Operations and Planning, the lack of a post 5-year planning case in ERCOT Data Set B limits the planning outlook for large, long-lead time projects. Additionally, the availability of a year 6 to 10 case better meets present and anticipated NERC planning standards.</a:t>
            </a:r>
          </a:p>
          <a:p>
            <a:pPr marL="514350" indent="-457200">
              <a:buFont typeface="+mj-lt"/>
              <a:buAutoNum type="arabicPeriod"/>
            </a:pPr>
            <a:endParaRPr lang="en-US" sz="1600" dirty="0" smtClean="0"/>
          </a:p>
          <a:p>
            <a:pPr marL="514350" indent="-457200">
              <a:buFont typeface="+mj-lt"/>
              <a:buAutoNum type="arabicPeriod"/>
            </a:pPr>
            <a:r>
              <a:rPr lang="en-US" sz="1600" dirty="0" smtClean="0"/>
              <a:t>SSWG creates a Year 6 summer peak case. This case is created, approved, posted, and updated regularly by ERCOT consistent with DSB procedures.</a:t>
            </a:r>
          </a:p>
          <a:p>
            <a:pPr marL="914400" lvl="1" indent="-457200">
              <a:buFont typeface="+mj-lt"/>
              <a:buAutoNum type="arabicPeriod"/>
            </a:pPr>
            <a:endParaRPr lang="en-US" sz="1600" dirty="0" smtClean="0"/>
          </a:p>
          <a:p>
            <a:pPr marL="514350" indent="-457200">
              <a:buFont typeface="+mj-lt"/>
              <a:buAutoNum type="arabicPeriod"/>
            </a:pPr>
            <a:r>
              <a:rPr lang="en-US" sz="1600" dirty="0" smtClean="0"/>
              <a:t>Do not remove any year from current DSB structure.</a:t>
            </a:r>
          </a:p>
          <a:p>
            <a:pPr marL="914400" lvl="1" indent="-457200">
              <a:buFont typeface="+mj-lt"/>
              <a:buAutoNum type="arabicPeriod"/>
            </a:pPr>
            <a:endParaRPr lang="en-US" sz="1600" dirty="0" smtClean="0"/>
          </a:p>
          <a:p>
            <a:pPr marL="514350" indent="-457200">
              <a:buFont typeface="+mj-lt"/>
              <a:buAutoNum type="arabicPeriod"/>
            </a:pPr>
            <a:r>
              <a:rPr lang="en-US" sz="1600" dirty="0" smtClean="0"/>
              <a:t>Publish first case with 2014 DSB (October 2013). A Year 6 case would yield a 2020 power flow case.</a:t>
            </a:r>
          </a:p>
          <a:p>
            <a:pPr marL="514350" indent="-457200">
              <a:buFont typeface="+mj-lt"/>
              <a:buAutoNum type="arabicPeriod"/>
            </a:pPr>
            <a:endParaRPr lang="en-US" sz="1600" dirty="0" smtClean="0"/>
          </a:p>
          <a:p>
            <a:pPr marL="514350" indent="-457200">
              <a:buFont typeface="+mj-lt"/>
              <a:buAutoNum type="arabicPeriod"/>
            </a:pPr>
            <a:r>
              <a:rPr lang="en-US" sz="1600" dirty="0" smtClean="0"/>
              <a:t>PLWG develops relevant,  NPRR and PGRR.</a:t>
            </a:r>
          </a:p>
          <a:p>
            <a:pPr marL="514350" indent="-457200">
              <a:buFont typeface="+mj-lt"/>
              <a:buAutoNum type="arabicPeriod"/>
            </a:pPr>
            <a:endParaRPr lang="en-US" sz="1600" dirty="0" smtClean="0"/>
          </a:p>
          <a:p>
            <a:pPr marL="514350" indent="-457200">
              <a:buFont typeface="+mj-lt"/>
              <a:buAutoNum type="arabicPeriod"/>
            </a:pPr>
            <a:r>
              <a:rPr lang="en-US" sz="1600" dirty="0" smtClean="0"/>
              <a:t>SSWG develops relevant procedure revisions.</a:t>
            </a:r>
          </a:p>
          <a:p>
            <a:pPr marL="514350" indent="-457200">
              <a:buFont typeface="+mj-lt"/>
              <a:buAutoNum type="arabicPeriod"/>
            </a:pPr>
            <a:endParaRPr lang="en-US" sz="1600" dirty="0" smtClean="0"/>
          </a:p>
          <a:p>
            <a:pPr marL="514350" indent="-457200">
              <a:buFont typeface="+mj-lt"/>
              <a:buAutoNum type="arabicPeriod"/>
            </a:pPr>
            <a:r>
              <a:rPr lang="en-US" sz="1600" dirty="0" smtClean="0"/>
              <a:t>Propose </a:t>
            </a:r>
            <a:r>
              <a:rPr lang="en-US" sz="1600" dirty="0" smtClean="0"/>
              <a:t>revision to TPIT Procedures requiring less frequent </a:t>
            </a:r>
            <a:r>
              <a:rPr lang="en-US" sz="1600" dirty="0" smtClean="0"/>
              <a:t>updates</a:t>
            </a:r>
            <a:r>
              <a:rPr lang="en-US" sz="1600" dirty="0" smtClean="0"/>
              <a:t>, </a:t>
            </a:r>
            <a:r>
              <a:rPr lang="en-US" sz="1600" dirty="0" smtClean="0"/>
              <a:t>potentially three updates per year instead of four </a:t>
            </a:r>
            <a:endParaRPr lang="en-US" sz="1600" u="sng" dirty="0" smtClean="0">
              <a:solidFill>
                <a:srgbClr val="FF0000"/>
              </a:solidFill>
            </a:endParaRPr>
          </a:p>
          <a:p>
            <a:pPr marL="457200" indent="-457200">
              <a:buFont typeface="+mj-lt"/>
              <a:buAutoNum type="arabicPeriod"/>
            </a:pPr>
            <a:endParaRPr lang="en-US" sz="1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Background on (14)Aged infrastructure, maintenance, and storm hardening considerations</a:t>
            </a:r>
            <a:br>
              <a:rPr lang="en-US" sz="2800" dirty="0" smtClean="0"/>
            </a:br>
            <a:endParaRPr lang="en-US" sz="2800" dirty="0"/>
          </a:p>
        </p:txBody>
      </p:sp>
      <p:sp>
        <p:nvSpPr>
          <p:cNvPr id="3" name="Subtitle 2"/>
          <p:cNvSpPr>
            <a:spLocks noGrp="1"/>
          </p:cNvSpPr>
          <p:nvPr>
            <p:ph idx="1"/>
          </p:nvPr>
        </p:nvSpPr>
        <p:spPr/>
        <p:txBody>
          <a:bodyPr>
            <a:normAutofit fontScale="62500" lnSpcReduction="20000"/>
          </a:bodyPr>
          <a:lstStyle/>
          <a:p>
            <a:pPr>
              <a:buNone/>
            </a:pPr>
            <a:r>
              <a:rPr lang="en-US" dirty="0" smtClean="0"/>
              <a:t>In </a:t>
            </a:r>
            <a:r>
              <a:rPr lang="en-US" dirty="0"/>
              <a:t>describing Tier 4 projects, ERCOT Nodal Protocol Section 3.11.4.4 (1</a:t>
            </a:r>
            <a:r>
              <a:rPr lang="en-US" dirty="0" smtClean="0"/>
              <a:t>):</a:t>
            </a:r>
          </a:p>
          <a:p>
            <a:pPr>
              <a:buNone/>
            </a:pPr>
            <a:endParaRPr lang="en-US" dirty="0"/>
          </a:p>
          <a:p>
            <a:pPr>
              <a:buNone/>
            </a:pPr>
            <a:r>
              <a:rPr lang="en-US" dirty="0"/>
              <a:t> 	</a:t>
            </a:r>
            <a:r>
              <a:rPr lang="en-US" i="1" dirty="0"/>
              <a:t>This category consists of small system upgrades with estimated capital cost less than or equal to $15,000,000 and that do not require a CCN, as well as certain “Neutral” projects.  </a:t>
            </a:r>
            <a:endParaRPr lang="en-US" dirty="0"/>
          </a:p>
          <a:p>
            <a:pPr>
              <a:buNone/>
            </a:pPr>
            <a:r>
              <a:rPr lang="en-US" i="1" dirty="0"/>
              <a:t> </a:t>
            </a:r>
            <a:endParaRPr lang="en-US" dirty="0"/>
          </a:p>
          <a:p>
            <a:pPr>
              <a:buNone/>
            </a:pPr>
            <a:r>
              <a:rPr lang="en-US" dirty="0"/>
              <a:t>In describing Tier 3 projects, ERCOT Nodal Protocol Section 3.11.4.5 (c):</a:t>
            </a:r>
          </a:p>
          <a:p>
            <a:pPr>
              <a:buNone/>
            </a:pPr>
            <a:r>
              <a:rPr lang="en-US" i="1" dirty="0"/>
              <a:t>This category consists of projects with estimated capital costs between $15,000,000 and $50,000,000 not requiring a CCN</a:t>
            </a:r>
            <a:r>
              <a:rPr lang="en-US" i="1" dirty="0" smtClean="0"/>
              <a:t>.</a:t>
            </a:r>
          </a:p>
          <a:p>
            <a:pPr>
              <a:buNone/>
            </a:pPr>
            <a:endParaRPr lang="en-US" dirty="0"/>
          </a:p>
          <a:p>
            <a:pPr>
              <a:buNone/>
            </a:pPr>
            <a:r>
              <a:rPr lang="en-US" i="1" dirty="0"/>
              <a:t>(c)	Projects that are required to meet an individual TSP’s Planning Criteria and that are not required by the NERC Reliability Standards or ERCOT Planning Criteria shall also be processed in this Tier, and shall be reclassified as a Tier 4 Neutral project if comments are resolved.</a:t>
            </a:r>
            <a:endParaRPr lang="en-US" dirty="0"/>
          </a:p>
          <a:p>
            <a:pPr>
              <a:buNone/>
            </a:pPr>
            <a:endParaRPr lang="en-US" dirty="0" smtClean="0"/>
          </a:p>
          <a:p>
            <a:pPr>
              <a:buNone/>
            </a:pPr>
            <a:r>
              <a:rPr lang="en-US" dirty="0"/>
              <a:t> </a:t>
            </a:r>
          </a:p>
          <a:p>
            <a:pPr lvl="1">
              <a:lnSpc>
                <a:spcPct val="200000"/>
              </a:lnSpc>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smtClean="0"/>
              <a:t>Background on (14)Aged infrastructure, maintenance, and storm hardening considerations</a:t>
            </a:r>
            <a:r>
              <a:rPr lang="en-US" dirty="0" smtClean="0"/>
              <a:t/>
            </a:r>
            <a:br>
              <a:rPr lang="en-US" dirty="0" smtClean="0"/>
            </a:br>
            <a:endParaRPr lang="en-US" dirty="0"/>
          </a:p>
        </p:txBody>
      </p:sp>
      <p:sp>
        <p:nvSpPr>
          <p:cNvPr id="3" name="Subtitle 2"/>
          <p:cNvSpPr>
            <a:spLocks noGrp="1"/>
          </p:cNvSpPr>
          <p:nvPr>
            <p:ph idx="1"/>
          </p:nvPr>
        </p:nvSpPr>
        <p:spPr/>
        <p:txBody>
          <a:bodyPr>
            <a:normAutofit/>
          </a:bodyPr>
          <a:lstStyle/>
          <a:p>
            <a:r>
              <a:rPr lang="en-US" sz="2000" dirty="0" smtClean="0"/>
              <a:t>PUCT Substantive Rule 25.83- Transmission Construction Reports and 25.95-Electric Utility Infrastructure Storm Hardening  addresses a process to communicate plans associated with these types of projects as well as with those addressing storm hardening.</a:t>
            </a:r>
          </a:p>
          <a:p>
            <a:endParaRPr lang="en-US" sz="2000" dirty="0" smtClean="0"/>
          </a:p>
          <a:p>
            <a:r>
              <a:rPr lang="en-US" sz="2000" dirty="0" smtClean="0"/>
              <a:t>PLWG </a:t>
            </a:r>
            <a:r>
              <a:rPr lang="en-US" sz="2000" dirty="0"/>
              <a:t>believes that if a facility requires rebuilding, it is both prudent and within the “Good Utility Practice” spirit as defined in the PUCT Substantive Rules, to rebuild the facility to a larger capacity when supported by sound engineering judgment and planning factors such as but not limited to the area’s potential for growth and surrounding area facility construction.     </a:t>
            </a:r>
          </a:p>
          <a:p>
            <a:pPr lvl="1">
              <a:lnSpc>
                <a:spcPct val="200000"/>
              </a:lnSpc>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smtClean="0"/>
              <a:t>PLWG Recommendations on (14)Aged infrastructure, maintenance, and storm hardening considerations</a:t>
            </a:r>
            <a:r>
              <a:rPr lang="en-US" sz="2800" dirty="0" smtClean="0"/>
              <a:t/>
            </a:r>
            <a:br>
              <a:rPr lang="en-US" sz="2800" dirty="0" smtClean="0"/>
            </a:br>
            <a:endParaRPr lang="en-US" sz="2800" dirty="0"/>
          </a:p>
        </p:txBody>
      </p:sp>
      <p:sp>
        <p:nvSpPr>
          <p:cNvPr id="3" name="Subtitle 2"/>
          <p:cNvSpPr>
            <a:spLocks noGrp="1"/>
          </p:cNvSpPr>
          <p:nvPr>
            <p:ph idx="1"/>
          </p:nvPr>
        </p:nvSpPr>
        <p:spPr/>
        <p:txBody>
          <a:bodyPr>
            <a:normAutofit/>
          </a:bodyPr>
          <a:lstStyle/>
          <a:p>
            <a:pPr>
              <a:buFont typeface="+mj-lt"/>
              <a:buAutoNum type="arabicPeriod"/>
            </a:pPr>
            <a:r>
              <a:rPr lang="en-US" sz="1800" dirty="0" smtClean="0"/>
              <a:t>Aging </a:t>
            </a:r>
            <a:r>
              <a:rPr lang="en-US" sz="1800" dirty="0"/>
              <a:t>infrastructure, maintenance, and storm hardening considerations has not been a gap between Operations and Planning.</a:t>
            </a:r>
          </a:p>
          <a:p>
            <a:pPr>
              <a:buFont typeface="+mj-lt"/>
              <a:buAutoNum type="arabicPeriod"/>
            </a:pPr>
            <a:endParaRPr lang="en-US" sz="1800" dirty="0"/>
          </a:p>
          <a:p>
            <a:pPr lvl="0">
              <a:buFont typeface="+mj-lt"/>
              <a:buAutoNum type="arabicPeriod"/>
            </a:pPr>
            <a:r>
              <a:rPr lang="en-US" sz="1800" dirty="0"/>
              <a:t>Additional Protocol and / or Planning Guide direction is </a:t>
            </a:r>
            <a:r>
              <a:rPr lang="en-US" sz="1800" b="1" u="sng" dirty="0"/>
              <a:t>not required </a:t>
            </a:r>
            <a:r>
              <a:rPr lang="en-US" sz="1800" dirty="0"/>
              <a:t>regarding decisions on large non planning criteria-driven projects.</a:t>
            </a:r>
          </a:p>
          <a:p>
            <a:pPr>
              <a:buFont typeface="+mj-lt"/>
              <a:buAutoNum type="arabicPeriod"/>
            </a:pPr>
            <a:endParaRPr lang="en-US" sz="1800" dirty="0"/>
          </a:p>
          <a:p>
            <a:pPr lvl="0">
              <a:buFont typeface="+mj-lt"/>
              <a:buAutoNum type="arabicPeriod"/>
            </a:pPr>
            <a:r>
              <a:rPr lang="en-US" sz="1800" dirty="0"/>
              <a:t>Encourage Transmission Service Providers (Transmission Owners) to document these business strategies in their system assessment procedures and/or construction and design criteria that would function to support the implementation of cost-effective alternatives when faced with the need to rebuild an existing facility.</a:t>
            </a:r>
          </a:p>
          <a:p>
            <a:pPr>
              <a:lnSpc>
                <a:spcPct val="200000"/>
              </a:lnSpc>
            </a:pPr>
            <a:endParaRPr lang="en-US" sz="1900" dirty="0"/>
          </a:p>
          <a:p>
            <a:pPr lvl="1">
              <a:lnSpc>
                <a:spcPct val="200000"/>
              </a:lnSpc>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263</TotalTime>
  <Words>897</Words>
  <Application>Microsoft Office PowerPoint</Application>
  <PresentationFormat>On-screen Show (4:3)</PresentationFormat>
  <Paragraphs>109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Module</vt:lpstr>
      <vt:lpstr>Report to ROS on OPSTF Issues Assigned to PLWG</vt:lpstr>
      <vt:lpstr>Background</vt:lpstr>
      <vt:lpstr>Background</vt:lpstr>
      <vt:lpstr>Background on (12b)Consider modifying DSB structure from years 1,2,3,4 and 5 to years 1,2,3,5 and 7</vt:lpstr>
      <vt:lpstr>Background on (12b)Consider modifying DSB structure from years 1,2,3,4 and 5 to years 1,2,3,5 and 7</vt:lpstr>
      <vt:lpstr>PLWG Recommendation on (12b)Consider modifying DSB structure from years 1,2,3,4 and 5 to years 1,2,3,5 and 7</vt:lpstr>
      <vt:lpstr>Background on (14)Aged infrastructure, maintenance, and storm hardening considerations </vt:lpstr>
      <vt:lpstr>Background on (14)Aged infrastructure, maintenance, and storm hardening considerations </vt:lpstr>
      <vt:lpstr>PLWG Recommendations on (14)Aged infrastructure, maintenance, and storm hardening considerations </vt:lpstr>
      <vt:lpstr>Continued PLWG Work</vt:lpstr>
      <vt:lpstr>PLWG Recommendations Summary</vt:lpstr>
      <vt:lpstr>Slide 12</vt:lpstr>
    </vt:vector>
  </TitlesOfParts>
  <Company>Lower Colorado River Authority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 to ROS on OPSTF Issues Assigned to PLWG</dc:title>
  <dc:creator>sgarza</dc:creator>
  <cp:lastModifiedBy>sgarza</cp:lastModifiedBy>
  <cp:revision>26</cp:revision>
  <dcterms:created xsi:type="dcterms:W3CDTF">2012-07-16T02:58:13Z</dcterms:created>
  <dcterms:modified xsi:type="dcterms:W3CDTF">2012-08-06T14:58:58Z</dcterms:modified>
</cp:coreProperties>
</file>