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4" r:id="rId4"/>
    <p:sldId id="275" r:id="rId5"/>
    <p:sldId id="272" r:id="rId6"/>
    <p:sldId id="276" r:id="rId7"/>
    <p:sldId id="293" r:id="rId8"/>
    <p:sldId id="307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29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F830F-B2BA-48D3-B4CD-23FD3EA032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9BEB8-F396-4C85-A250-D0E8D432D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9C7E4-63CE-4338-BFA7-430194973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F8CAD-6C3F-43CE-8EB2-5DD6D2C74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8886E-D824-49B4-90B4-D2F1DC444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8560C-862B-4A97-9C26-E57EB9E19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A2A5C-FD73-4847-9270-47CB4E22B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E9DA2-5E89-4CA7-9F68-9A52FCB58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30CC9-3095-4587-8811-E3E560BDF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26477-0E5E-4A91-B204-762720675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05C9A-1F0B-48AF-8F01-FA6B30CAE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7ABCA98-337E-406B-AA9F-8B7480D45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/>
          <a:p>
            <a:r>
              <a:rPr lang="en-US" dirty="0" smtClean="0"/>
              <a:t>David Kee</a:t>
            </a:r>
          </a:p>
          <a:p>
            <a:r>
              <a:rPr lang="en-US" sz="2800" dirty="0" smtClean="0"/>
              <a:t>CPS Energy</a:t>
            </a:r>
          </a:p>
          <a:p>
            <a:r>
              <a:rPr lang="en-US" dirty="0" smtClean="0"/>
              <a:t>Sydney Niemeyer</a:t>
            </a:r>
          </a:p>
          <a:p>
            <a:r>
              <a:rPr lang="en-US" sz="2800" dirty="0" smtClean="0"/>
              <a:t>NRG Energy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3"/>
            <a:ext cx="9144000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666750"/>
            <a:ext cx="9096375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500063"/>
            <a:ext cx="86010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5" y="220663"/>
            <a:ext cx="9201150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" y="354013"/>
            <a:ext cx="9220200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3" y="349250"/>
            <a:ext cx="9229726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7924800" y="2971800"/>
            <a:ext cx="1066800" cy="4667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July 30</a:t>
            </a:r>
            <a:r>
              <a:rPr lang="en-US" sz="1200" baseline="30000"/>
              <a:t>th</a:t>
            </a:r>
            <a:r>
              <a:rPr lang="en-US" sz="1200"/>
              <a:t> DCS Event</a:t>
            </a:r>
          </a:p>
        </p:txBody>
      </p:sp>
      <p:sp>
        <p:nvSpPr>
          <p:cNvPr id="16388" name="Line 7"/>
          <p:cNvSpPr>
            <a:spLocks noChangeShapeType="1"/>
          </p:cNvSpPr>
          <p:nvPr/>
        </p:nvSpPr>
        <p:spPr bwMode="auto">
          <a:xfrm>
            <a:off x="8534400" y="3429000"/>
            <a:ext cx="457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-52388"/>
            <a:ext cx="8667750" cy="696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95275"/>
            <a:ext cx="887730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309563"/>
            <a:ext cx="904875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August 8</a:t>
            </a:r>
            <a:r>
              <a:rPr lang="en-US" baseline="30000" smtClean="0"/>
              <a:t>th</a:t>
            </a:r>
            <a:r>
              <a:rPr lang="en-US" smtClean="0"/>
              <a:t> 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22 attendees representing 15 companies, ERCOT, TRE, &amp; PUC</a:t>
            </a:r>
          </a:p>
          <a:p>
            <a:pPr>
              <a:defRPr/>
            </a:pPr>
            <a:r>
              <a:rPr lang="en-US" dirty="0" smtClean="0"/>
              <a:t>San Diego event</a:t>
            </a:r>
          </a:p>
          <a:p>
            <a:pPr>
              <a:defRPr/>
            </a:pPr>
            <a:r>
              <a:rPr lang="en-US" dirty="0" smtClean="0"/>
              <a:t>BAL-001-TRE Field trial results</a:t>
            </a:r>
          </a:p>
          <a:p>
            <a:pPr>
              <a:defRPr/>
            </a:pPr>
            <a:r>
              <a:rPr lang="en-US" dirty="0" smtClean="0"/>
              <a:t>Regulation deployment analysis</a:t>
            </a:r>
          </a:p>
          <a:p>
            <a:pPr>
              <a:defRPr/>
            </a:pPr>
            <a:r>
              <a:rPr lang="en-US" dirty="0" smtClean="0"/>
              <a:t>RRS on LRs</a:t>
            </a:r>
          </a:p>
          <a:p>
            <a:pPr>
              <a:defRPr/>
            </a:pPr>
            <a:r>
              <a:rPr lang="en-US" dirty="0" smtClean="0"/>
              <a:t>DR response to disturbances</a:t>
            </a:r>
          </a:p>
          <a:p>
            <a:pPr>
              <a:defRPr/>
            </a:pPr>
            <a:r>
              <a:rPr lang="en-US" dirty="0" smtClean="0"/>
              <a:t>Control performance metrics &amp; GREDP</a:t>
            </a:r>
          </a:p>
          <a:p>
            <a:pPr>
              <a:defRPr/>
            </a:pPr>
            <a:r>
              <a:rPr lang="en-US" dirty="0" smtClean="0"/>
              <a:t>FRRS pilot</a:t>
            </a:r>
          </a:p>
          <a:p>
            <a:pPr>
              <a:defRPr/>
            </a:pPr>
            <a:r>
              <a:rPr lang="en-US" dirty="0" smtClean="0"/>
              <a:t>Event analysis – 3 events</a:t>
            </a:r>
          </a:p>
          <a:p>
            <a:pPr>
              <a:defRPr/>
            </a:pPr>
            <a:r>
              <a:rPr lang="en-US" dirty="0" smtClean="0"/>
              <a:t>Next meeting Sept. 5</a:t>
            </a:r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304800"/>
            <a:ext cx="90582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300038"/>
            <a:ext cx="9067800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/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BAL-001-TRE Field trial results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r>
              <a:rPr lang="en-US" smtClean="0"/>
              <a:t>Measurement issue found</a:t>
            </a:r>
          </a:p>
          <a:p>
            <a:r>
              <a:rPr lang="en-US" smtClean="0"/>
              <a:t>Retooled evaluation spreadsheet</a:t>
            </a:r>
          </a:p>
          <a:p>
            <a:r>
              <a:rPr lang="en-US" smtClean="0"/>
              <a:t>Field Trial will be re-evaluated using the modified performance measures.</a:t>
            </a:r>
          </a:p>
          <a:p>
            <a:r>
              <a:rPr lang="en-US" smtClean="0"/>
              <a:t>Results to come in August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DR Response to Disturbances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r>
              <a:rPr lang="en-US" smtClean="0"/>
              <a:t>Issue around DR frequency response</a:t>
            </a:r>
          </a:p>
          <a:p>
            <a:r>
              <a:rPr lang="en-US" smtClean="0"/>
              <a:t>Risk: counting on DR that does not perform</a:t>
            </a:r>
          </a:p>
          <a:p>
            <a:r>
              <a:rPr lang="en-US" smtClean="0"/>
              <a:t>Recommendations: </a:t>
            </a:r>
          </a:p>
          <a:p>
            <a:pPr lvl="1"/>
            <a:r>
              <a:rPr lang="en-US" smtClean="0"/>
              <a:t>Review the impact of growing DR on systems (load forecast, planning, AS procurement methodologies, etc)</a:t>
            </a:r>
          </a:p>
          <a:p>
            <a:pPr lvl="1"/>
            <a:r>
              <a:rPr lang="en-US" smtClean="0"/>
              <a:t>Study, characterize and quantify reliability impact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FRRS Pilot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Concerns over signal coordination</a:t>
            </a:r>
          </a:p>
          <a:p>
            <a:r>
              <a:rPr lang="en-US" smtClean="0"/>
              <a:t>Question on impact of procurement of A/S quantities</a:t>
            </a:r>
          </a:p>
          <a:p>
            <a:r>
              <a:rPr lang="en-US" smtClean="0"/>
              <a:t>Recommendation: Shrink FRRS deployment deadband to 0.010Hz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 Analysis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dirty="0" smtClean="0"/>
              <a:t>7-10-12@2046 – DCS event</a:t>
            </a:r>
          </a:p>
          <a:p>
            <a:pPr lvl="1">
              <a:defRPr/>
            </a:pPr>
            <a:r>
              <a:rPr lang="en-US" dirty="0" smtClean="0"/>
              <a:t>Passed DCS standard</a:t>
            </a:r>
          </a:p>
          <a:p>
            <a:pPr lvl="1">
              <a:defRPr/>
            </a:pPr>
            <a:r>
              <a:rPr lang="en-US" dirty="0" smtClean="0"/>
              <a:t>Failed ERCOT response metric</a:t>
            </a:r>
          </a:p>
          <a:p>
            <a:pPr lvl="2">
              <a:defRPr/>
            </a:pPr>
            <a:r>
              <a:rPr lang="en-US" dirty="0" smtClean="0"/>
              <a:t>Delivered 357MW/0.1Hz from ERCOT system</a:t>
            </a:r>
          </a:p>
          <a:p>
            <a:pPr lvl="2">
              <a:defRPr/>
            </a:pPr>
            <a:r>
              <a:rPr lang="en-US" dirty="0" smtClean="0"/>
              <a:t>Metric is minimum of 420MW/0.1Hz PFR</a:t>
            </a:r>
          </a:p>
          <a:p>
            <a:pPr lvl="1">
              <a:defRPr/>
            </a:pPr>
            <a:r>
              <a:rPr lang="en-US" dirty="0" smtClean="0"/>
              <a:t>2 Resources identified with issues</a:t>
            </a:r>
          </a:p>
          <a:p>
            <a:pPr lvl="2">
              <a:defRPr/>
            </a:pPr>
            <a:r>
              <a:rPr lang="en-US" dirty="0" smtClean="0"/>
              <a:t>ERCOT is engaged</a:t>
            </a:r>
          </a:p>
          <a:p>
            <a:pPr lvl="1">
              <a:defRPr/>
            </a:pPr>
            <a:r>
              <a:rPr lang="en-US" dirty="0" smtClean="0"/>
              <a:t>Responsive was carried on nonresponsive power augmentation</a:t>
            </a:r>
          </a:p>
          <a:p>
            <a:pPr lvl="1">
              <a:defRPr/>
            </a:pPr>
            <a:r>
              <a:rPr lang="en-US" dirty="0" smtClean="0"/>
              <a:t>Power Augmentation which did deploy showed delays in</a:t>
            </a:r>
            <a:r>
              <a:rPr lang="en-US" dirty="0" smtClean="0"/>
              <a:t> deployment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High Risk Scenario:  IF </a:t>
            </a:r>
            <a:r>
              <a:rPr lang="en-US" dirty="0" smtClean="0">
                <a:solidFill>
                  <a:srgbClr val="FF0000"/>
                </a:solidFill>
              </a:rPr>
              <a:t>the ERCOT system </a:t>
            </a:r>
            <a:r>
              <a:rPr lang="en-US" dirty="0" smtClean="0">
                <a:solidFill>
                  <a:srgbClr val="FF0000"/>
                </a:solidFill>
              </a:rPr>
              <a:t>has exhausted all available capacity and depended </a:t>
            </a:r>
            <a:r>
              <a:rPr lang="en-US" dirty="0" smtClean="0">
                <a:solidFill>
                  <a:srgbClr val="FF0000"/>
                </a:solidFill>
              </a:rPr>
              <a:t>only on PFR </a:t>
            </a:r>
            <a:r>
              <a:rPr lang="en-US" dirty="0" smtClean="0">
                <a:solidFill>
                  <a:srgbClr val="FF0000"/>
                </a:solidFill>
              </a:rPr>
              <a:t>and the </a:t>
            </a:r>
            <a:r>
              <a:rPr lang="en-US" dirty="0" smtClean="0">
                <a:solidFill>
                  <a:srgbClr val="FF0000"/>
                </a:solidFill>
              </a:rPr>
              <a:t>subsequent energy deployed from RRS </a:t>
            </a:r>
            <a:r>
              <a:rPr lang="en-US" dirty="0" smtClean="0">
                <a:solidFill>
                  <a:srgbClr val="FF0000"/>
                </a:solidFill>
              </a:rPr>
              <a:t>providers, </a:t>
            </a:r>
            <a:r>
              <a:rPr lang="en-US" dirty="0" smtClean="0">
                <a:solidFill>
                  <a:srgbClr val="FF0000"/>
                </a:solidFill>
              </a:rPr>
              <a:t>ERCOT would </a:t>
            </a:r>
            <a:r>
              <a:rPr lang="en-US" dirty="0" smtClean="0">
                <a:solidFill>
                  <a:srgbClr val="FF0000"/>
                </a:solidFill>
              </a:rPr>
              <a:t>fail </a:t>
            </a:r>
            <a:r>
              <a:rPr lang="en-US" dirty="0" smtClean="0">
                <a:solidFill>
                  <a:srgbClr val="FF0000"/>
                </a:solidFill>
              </a:rPr>
              <a:t>the DCS </a:t>
            </a:r>
            <a:r>
              <a:rPr lang="en-US" dirty="0" smtClean="0">
                <a:solidFill>
                  <a:srgbClr val="FF0000"/>
                </a:solidFill>
              </a:rPr>
              <a:t>standard</a:t>
            </a:r>
            <a:endParaRPr lang="en-US" dirty="0" smtClean="0">
              <a:solidFill>
                <a:srgbClr val="FF0000"/>
              </a:solidFill>
            </a:endParaRPr>
          </a:p>
          <a:p>
            <a:pPr lvl="2"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mtClean="0"/>
              <a:t>Event Analysis cont.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7-8-12@2057</a:t>
            </a:r>
          </a:p>
          <a:p>
            <a:pPr lvl="1">
              <a:defRPr/>
            </a:pPr>
            <a:r>
              <a:rPr lang="en-US" dirty="0" smtClean="0"/>
              <a:t>System passed ERCOT response metric</a:t>
            </a:r>
          </a:p>
          <a:p>
            <a:pPr lvl="1">
              <a:defRPr/>
            </a:pPr>
            <a:r>
              <a:rPr lang="en-US" u="sng" dirty="0" smtClean="0"/>
              <a:t>RRS was carried on nonresponsive Resources</a:t>
            </a:r>
          </a:p>
          <a:p>
            <a:pPr lvl="1">
              <a:defRPr/>
            </a:pPr>
            <a:r>
              <a:rPr lang="en-US" dirty="0" smtClean="0"/>
              <a:t>One Resource seemed oversold</a:t>
            </a:r>
          </a:p>
          <a:p>
            <a:pPr lvl="2">
              <a:defRPr/>
            </a:pPr>
            <a:r>
              <a:rPr lang="en-US" dirty="0" smtClean="0"/>
              <a:t>ERCOT is engaged</a:t>
            </a:r>
          </a:p>
          <a:p>
            <a:pPr>
              <a:defRPr/>
            </a:pPr>
            <a:r>
              <a:rPr lang="en-US" dirty="0" smtClean="0"/>
              <a:t>6-2-12@13:23</a:t>
            </a:r>
          </a:p>
          <a:p>
            <a:pPr lvl="1">
              <a:defRPr/>
            </a:pPr>
            <a:r>
              <a:rPr lang="en-US" dirty="0" smtClean="0"/>
              <a:t>System passed initial response, failed sustained response</a:t>
            </a:r>
          </a:p>
          <a:p>
            <a:pPr lvl="2">
              <a:defRPr/>
            </a:pPr>
            <a:r>
              <a:rPr lang="en-US" dirty="0" smtClean="0"/>
              <a:t>Out of regulation in this event</a:t>
            </a:r>
          </a:p>
          <a:p>
            <a:pPr lvl="1">
              <a:defRPr/>
            </a:pPr>
            <a:r>
              <a:rPr lang="en-US" u="sng" dirty="0" smtClean="0"/>
              <a:t>RRS was carried on nonresponsive Resources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mtClean="0"/>
              <a:t>Event Analysis Recommendation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Growing trend of carrying RRS on nonresponsive generators</a:t>
            </a:r>
          </a:p>
          <a:p>
            <a:r>
              <a:rPr lang="en-US" dirty="0" smtClean="0"/>
              <a:t>Members note protocols need clarification</a:t>
            </a:r>
          </a:p>
          <a:p>
            <a:r>
              <a:rPr lang="en-US" dirty="0" smtClean="0"/>
              <a:t>PDCWG will begin task to “Clarify protocols as they relate to the primary frequency obligation of RRS providers”</a:t>
            </a:r>
          </a:p>
          <a:p>
            <a:endParaRPr lang="en-US" u="sng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1925"/>
            <a:ext cx="91440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</TotalTime>
  <Words>320</Words>
  <Application>Microsoft Office PowerPoint</Application>
  <PresentationFormat>On-screen Show (4:3)</PresentationFormat>
  <Paragraphs>60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PDCWG Report to ROS</vt:lpstr>
      <vt:lpstr>August 8th meeting</vt:lpstr>
      <vt:lpstr>BAL-001-TRE Field trial results</vt:lpstr>
      <vt:lpstr>DR Response to Disturbances</vt:lpstr>
      <vt:lpstr>FRRS Pilot</vt:lpstr>
      <vt:lpstr>Event Analysis</vt:lpstr>
      <vt:lpstr>Event Analysis cont.</vt:lpstr>
      <vt:lpstr>Event Analysis Recommendation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59</cp:revision>
  <dcterms:created xsi:type="dcterms:W3CDTF">2012-02-27T21:51:50Z</dcterms:created>
  <dcterms:modified xsi:type="dcterms:W3CDTF">2012-08-14T21:40:01Z</dcterms:modified>
</cp:coreProperties>
</file>