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  <p:sldId id="27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0" autoAdjust="0"/>
    <p:restoredTop sz="94660"/>
  </p:normalViewPr>
  <p:slideViewPr>
    <p:cSldViewPr>
      <p:cViewPr varScale="1">
        <p:scale>
          <a:sx n="86" d="100"/>
          <a:sy n="86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AD0B2-7D5B-4534-9775-7D38AD380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1399-DC3C-4F25-A746-FAEF1F5887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91FD-E1C0-43FC-8204-A93F55641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F5F65-7621-4BFD-9FD4-7852D00D6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748D0-43DB-4881-952D-51812A592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75A01-BAD3-4267-A0D4-F60B320E7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CAFB0-21B9-4E32-8FF4-C2187F0E9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F344E-4ED4-43E6-B564-24D5740FD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18F14-A4F3-4A13-9DCD-2CAB21EDD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8DC26-965E-44FE-9223-8D11868D7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2EA2E-B0CF-40FD-A3B4-D8A00AAA8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01A402E-769B-448E-8FC6-0BAE73A1B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RRS Supplied by Load Resources – Study Review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study scenarios and results</a:t>
            </a:r>
          </a:p>
          <a:p>
            <a:r>
              <a:rPr lang="en-US" dirty="0" smtClean="0"/>
              <a:t>Discussed study assumptions</a:t>
            </a:r>
          </a:p>
          <a:p>
            <a:pPr lvl="1"/>
            <a:r>
              <a:rPr lang="en-US" dirty="0" smtClean="0"/>
              <a:t>Effects of Hydro</a:t>
            </a:r>
          </a:p>
          <a:p>
            <a:pPr lvl="1"/>
            <a:r>
              <a:rPr lang="en-US" dirty="0" smtClean="0"/>
              <a:t>Benchmarking of models</a:t>
            </a:r>
          </a:p>
          <a:p>
            <a:pPr lvl="1"/>
            <a:r>
              <a:rPr lang="en-US" dirty="0" smtClean="0"/>
              <a:t>Model validation &amp; verification</a:t>
            </a:r>
          </a:p>
          <a:p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Supplied by Load Resources – Study Review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sz="4600" dirty="0" smtClean="0"/>
              <a:t>Concerns</a:t>
            </a:r>
          </a:p>
          <a:p>
            <a:pPr lvl="1">
              <a:defRPr/>
            </a:pPr>
            <a:r>
              <a:rPr lang="en-US" dirty="0" smtClean="0"/>
              <a:t>Question of model appropriateness and accuracy</a:t>
            </a:r>
            <a:endParaRPr lang="en-US" u="sng" dirty="0" smtClean="0"/>
          </a:p>
          <a:p>
            <a:pPr lvl="2">
              <a:defRPr/>
            </a:pPr>
            <a:r>
              <a:rPr lang="en-US" dirty="0" smtClean="0"/>
              <a:t>The PDCWG scope does not include modeling, however the experience that some members have with generator models indicates that older generators may have outdated or inaccurate models.</a:t>
            </a:r>
          </a:p>
          <a:p>
            <a:pPr lvl="1">
              <a:defRPr/>
            </a:pPr>
            <a:r>
              <a:rPr lang="en-US" dirty="0" smtClean="0"/>
              <a:t>Study period is up to 20 seconds</a:t>
            </a:r>
          </a:p>
          <a:p>
            <a:pPr lvl="2">
              <a:defRPr/>
            </a:pPr>
            <a:r>
              <a:rPr lang="en-US" dirty="0" smtClean="0"/>
              <a:t>Concern over control instability (generator swing) caused by rapid changes outside of study period (see next slide for example)</a:t>
            </a:r>
          </a:p>
          <a:p>
            <a:pPr lvl="2">
              <a:defRPr/>
            </a:pPr>
            <a:r>
              <a:rPr lang="en-US" dirty="0" smtClean="0"/>
              <a:t>While this concern has not been raised by past market participants, the group feels this is a valid issue.</a:t>
            </a:r>
          </a:p>
          <a:p>
            <a:pPr lvl="1">
              <a:defRPr/>
            </a:pPr>
            <a:r>
              <a:rPr lang="en-US" dirty="0" smtClean="0"/>
              <a:t>Study does not reveal outcomes over the long term</a:t>
            </a:r>
          </a:p>
          <a:p>
            <a:pPr lvl="2">
              <a:defRPr/>
            </a:pPr>
            <a:r>
              <a:rPr lang="en-US" dirty="0" smtClean="0"/>
              <a:t>Reduction in PFR is expected</a:t>
            </a:r>
          </a:p>
          <a:p>
            <a:pPr lvl="3">
              <a:defRPr/>
            </a:pPr>
            <a:r>
              <a:rPr lang="en-US" dirty="0" smtClean="0"/>
              <a:t>Long term impact of reducing frequency responsive capacity</a:t>
            </a:r>
          </a:p>
          <a:p>
            <a:pPr lvl="3">
              <a:defRPr/>
            </a:pPr>
            <a:r>
              <a:rPr lang="en-US" dirty="0" smtClean="0"/>
              <a:t>Introducing a </a:t>
            </a:r>
            <a:r>
              <a:rPr lang="en-US" u="sng" dirty="0" smtClean="0"/>
              <a:t>daily</a:t>
            </a:r>
            <a:r>
              <a:rPr lang="en-US" dirty="0" smtClean="0"/>
              <a:t> risk to address a 1 in 10 year risk</a:t>
            </a:r>
          </a:p>
          <a:p>
            <a:pPr lvl="3">
              <a:defRPr/>
            </a:pPr>
            <a:r>
              <a:rPr lang="en-US" dirty="0" smtClean="0"/>
              <a:t>Impact to annual frequency response when evaluating to BAAL-003</a:t>
            </a:r>
          </a:p>
          <a:p>
            <a:pPr lvl="1">
              <a:defRPr/>
            </a:pPr>
            <a:r>
              <a:rPr lang="en-US" dirty="0" smtClean="0"/>
              <a:t>Will reduce proportional PFR from RRS providers and remove available PFR capacity from the grid.</a:t>
            </a:r>
          </a:p>
          <a:p>
            <a:pPr lvl="2">
              <a:defRPr/>
            </a:pPr>
            <a:r>
              <a:rPr lang="en-US" dirty="0" smtClean="0"/>
              <a:t>Less frequency responsive generation will be online providing RRS when replaced by LRs.</a:t>
            </a:r>
          </a:p>
          <a:p>
            <a:pPr lvl="2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Supplied by Load Resources – Study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Example of generator instability risk &amp; potential for loss of generator</a:t>
            </a:r>
          </a:p>
          <a:p>
            <a:r>
              <a:rPr lang="en-US" dirty="0" smtClean="0"/>
              <a:t>Frequency decays to 59.7Hz</a:t>
            </a:r>
          </a:p>
          <a:p>
            <a:r>
              <a:rPr lang="en-US" dirty="0" smtClean="0"/>
              <a:t>600MW generator adds 60MW worth of fuel to boiler to provide up governor </a:t>
            </a:r>
            <a:r>
              <a:rPr lang="en-US" dirty="0" smtClean="0"/>
              <a:t>response (+20MW/.1Hz *.3Hz)</a:t>
            </a:r>
            <a:endParaRPr lang="en-US" dirty="0" smtClean="0"/>
          </a:p>
          <a:p>
            <a:r>
              <a:rPr lang="en-US" dirty="0" smtClean="0"/>
              <a:t>LRs (on UFR) deploy</a:t>
            </a:r>
          </a:p>
          <a:p>
            <a:r>
              <a:rPr lang="en-US" dirty="0" smtClean="0"/>
              <a:t>Frequency increases to 60.4 Hz</a:t>
            </a:r>
          </a:p>
          <a:p>
            <a:r>
              <a:rPr lang="en-US" dirty="0" smtClean="0"/>
              <a:t>Generator removes </a:t>
            </a:r>
            <a:r>
              <a:rPr lang="en-US" dirty="0" smtClean="0"/>
              <a:t>140MW </a:t>
            </a:r>
            <a:r>
              <a:rPr lang="en-US" dirty="0" smtClean="0"/>
              <a:t>worth of fuel </a:t>
            </a:r>
            <a:r>
              <a:rPr lang="en-US" dirty="0" smtClean="0"/>
              <a:t>                   (-20MW/.1Hz*.7Hz) to </a:t>
            </a:r>
            <a:r>
              <a:rPr lang="en-US" dirty="0" smtClean="0"/>
              <a:t>withdraw up governor response and provide down governor response</a:t>
            </a:r>
          </a:p>
          <a:p>
            <a:r>
              <a:rPr lang="en-US" dirty="0" smtClean="0"/>
              <a:t>This phenomenon may increase chances of sympathetic trips causing further system </a:t>
            </a:r>
            <a:r>
              <a:rPr lang="en-US" dirty="0" err="1" smtClean="0"/>
              <a:t>degredation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Supplied by Load Resources – Study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Recommendation - Retain at least 1150 MW of proportional response that is immediately "reset" after a trip and that provides routine frequency control.  </a:t>
            </a:r>
          </a:p>
          <a:p>
            <a:pPr lvl="0"/>
            <a:r>
              <a:rPr lang="en-US" dirty="0" smtClean="0"/>
              <a:t>LRs are critically important to frequency recovery but too much LR response at the same time can be a serious issue.  Perhaps if the LAAR had different trip points it would work.  </a:t>
            </a:r>
          </a:p>
          <a:p>
            <a:pPr lvl="0"/>
            <a:r>
              <a:rPr lang="en-US" dirty="0" smtClean="0"/>
              <a:t>1150 MW of frequency responsive generation is a tried a true minimum for frequency support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318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RRS Supplied by Load Resources – Study Review</vt:lpstr>
      <vt:lpstr>RRS Supplied by Load Resources – Study Review</vt:lpstr>
      <vt:lpstr>RRS Supplied by Load Resources – Study Review</vt:lpstr>
      <vt:lpstr>RRS Supplied by Load Resources – Study Review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63</cp:revision>
  <dcterms:created xsi:type="dcterms:W3CDTF">2012-02-27T21:51:50Z</dcterms:created>
  <dcterms:modified xsi:type="dcterms:W3CDTF">2012-08-10T21:07:18Z</dcterms:modified>
</cp:coreProperties>
</file>