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382" r:id="rId4"/>
    <p:sldId id="424" r:id="rId5"/>
    <p:sldId id="425" r:id="rId6"/>
    <p:sldId id="420" r:id="rId7"/>
    <p:sldId id="426" r:id="rId8"/>
    <p:sldId id="406" r:id="rId9"/>
    <p:sldId id="395" r:id="rId10"/>
    <p:sldId id="396" r:id="rId11"/>
    <p:sldId id="397" r:id="rId12"/>
    <p:sldId id="398" r:id="rId13"/>
    <p:sldId id="399" r:id="rId14"/>
    <p:sldId id="414" r:id="rId15"/>
    <p:sldId id="415" r:id="rId16"/>
    <p:sldId id="423" r:id="rId17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June 19,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6/29/2012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6632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6/29/2012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4" y="652670"/>
            <a:ext cx="8965580" cy="559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6/29/2012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54718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6/29/2012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93" y="685800"/>
            <a:ext cx="879180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6/29/2012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1323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6/29/2012</a:t>
            </a:r>
            <a:endParaRPr lang="en-US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86512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Impacts of Revision Requests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096000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i="1" dirty="0" smtClean="0"/>
              <a:t>This slide documents additional staff required to support ongoing ERCOT operations activities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914366"/>
              </p:ext>
            </p:extLst>
          </p:nvPr>
        </p:nvGraphicFramePr>
        <p:xfrm>
          <a:off x="152400" y="738178"/>
          <a:ext cx="8839201" cy="5150406"/>
        </p:xfrm>
        <a:graphic>
          <a:graphicData uri="http://schemas.openxmlformats.org/drawingml/2006/table">
            <a:tbl>
              <a:tblPr/>
              <a:tblGrid>
                <a:gridCol w="845489"/>
                <a:gridCol w="922352"/>
                <a:gridCol w="282659"/>
                <a:gridCol w="1664971"/>
                <a:gridCol w="475529"/>
                <a:gridCol w="1676400"/>
                <a:gridCol w="1143000"/>
                <a:gridCol w="983313"/>
                <a:gridCol w="845488"/>
              </a:tblGrid>
              <a:tr h="41798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     </a:t>
                      </a:r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(August</a:t>
                      </a:r>
                      <a:r>
                        <a:rPr lang="en-US" sz="14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2011 – Current)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Description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ERCOT Department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Impact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9/20/2011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Change in Resource Outage Approvals from Eight to 45 Days 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2/21/2012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Clarification of ERCOT Authority to Deny </a:t>
                      </a:r>
                      <a:r>
                        <a:rPr lang="en-US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Energization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of Non-Compliant Generators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State Estimator Data Redaction Methodology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SCED Constraint Management Transparency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Clarification of RMR Notifications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Analysis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Wholesale Client Services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6/19/2012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Providing Access to MIS Secure Area to MIS Registered Users 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Enterprise Info. Mgmt.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6/19/2012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NPRR463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CRR Auction Structure Enhancements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Congestion Revenue Rights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7/17/2012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NPRR438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Add’l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Minimum Counter-Party Qualification </a:t>
                      </a:r>
                      <a:r>
                        <a:rPr lang="en-US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Reqs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., Including Risk </a:t>
                      </a:r>
                      <a:r>
                        <a:rPr lang="en-US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Mgmt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Capability </a:t>
                      </a:r>
                      <a:r>
                        <a:rPr lang="en-US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Reqs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.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1.00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Items</a:t>
                      </a:r>
                    </a:p>
                  </a:txBody>
                  <a:tcPr marL="8827" marR="8827" marT="88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511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800"/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 / TAC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Labor Effort</a:t>
                      </a:r>
                      <a:b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</a:br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Budget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Impact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at Board / TAC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227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800"/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4114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  <a:p>
            <a:pPr marL="62865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Update	</a:t>
            </a:r>
            <a:r>
              <a:rPr lang="en-US" sz="1600" dirty="0"/>
              <a:t>	p. </a:t>
            </a:r>
            <a:r>
              <a:rPr lang="en-US" sz="1600" dirty="0" smtClean="0"/>
              <a:t>7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Settlement System </a:t>
            </a:r>
            <a:r>
              <a:rPr lang="en-US" sz="1600" dirty="0" smtClean="0"/>
              <a:t>Upgrade</a:t>
            </a:r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9-15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ERCOT FTE Tracking	p. </a:t>
            </a:r>
            <a:r>
              <a:rPr lang="en-US" sz="1600" dirty="0" smtClean="0"/>
              <a:t>16</a:t>
            </a:r>
            <a:endParaRPr lang="en-US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772400" cy="575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800" b="0" dirty="0" smtClean="0"/>
          </a:p>
          <a:p>
            <a:r>
              <a:rPr lang="en-US" b="0" dirty="0" smtClean="0"/>
              <a:t>Location of Project </a:t>
            </a:r>
            <a:r>
              <a:rPr lang="en-US" b="0" dirty="0"/>
              <a:t>Priority List (PPL): </a:t>
            </a:r>
            <a:r>
              <a:rPr lang="en-US" b="0" dirty="0" smtClean="0"/>
              <a:t>  </a:t>
            </a:r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www.ercot.com/services/projects/index</a:t>
            </a:r>
            <a:endParaRPr lang="en-US" b="0" dirty="0" smtClean="0"/>
          </a:p>
          <a:p>
            <a:endParaRPr lang="en-US" sz="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</a:t>
            </a:r>
            <a:r>
              <a:rPr lang="en-US" sz="1600" dirty="0"/>
              <a:t>in </a:t>
            </a:r>
            <a:r>
              <a:rPr lang="en-US" sz="1600" dirty="0" smtClean="0"/>
              <a:t>July	</a:t>
            </a:r>
            <a:r>
              <a:rPr lang="en-US" sz="1600" i="1" dirty="0" smtClean="0"/>
              <a:t>(no </a:t>
            </a:r>
            <a:r>
              <a:rPr lang="en-US" sz="1600" i="1" dirty="0"/>
              <a:t>integrated software release)</a:t>
            </a:r>
          </a:p>
          <a:p>
            <a:pPr lvl="1" eaLnBrk="1" hangingPunct="1"/>
            <a:r>
              <a:rPr lang="en-US" sz="1400" dirty="0"/>
              <a:t>NPRR354 – Revisions to Non-Spin Performance Criteria Language and Provision for ICCP Telemetry of Non-Spin Deployment</a:t>
            </a:r>
          </a:p>
          <a:p>
            <a:pPr lvl="2" eaLnBrk="1" hangingPunct="1"/>
            <a:r>
              <a:rPr lang="en-US" sz="1200" dirty="0" smtClean="0"/>
              <a:t>EIS portion  (Non-Spin Performance Report)</a:t>
            </a:r>
          </a:p>
          <a:p>
            <a:pPr lvl="2" eaLnBrk="1" hangingPunct="1"/>
            <a:r>
              <a:rPr lang="en-US" sz="1200" dirty="0" smtClean="0"/>
              <a:t>All other portions went live in June release</a:t>
            </a:r>
          </a:p>
          <a:p>
            <a:pPr lvl="1" eaLnBrk="1" hangingPunct="1"/>
            <a:r>
              <a:rPr lang="en-US" sz="1400" dirty="0"/>
              <a:t>Lawson </a:t>
            </a:r>
            <a:r>
              <a:rPr lang="en-US" sz="1400" dirty="0" smtClean="0"/>
              <a:t>Upgrade</a:t>
            </a:r>
            <a:endParaRPr lang="en-US" sz="1400" dirty="0"/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August	</a:t>
            </a:r>
            <a:r>
              <a:rPr lang="en-US" sz="1600" i="1" dirty="0" smtClean="0"/>
              <a:t>(8/26/2012 </a:t>
            </a:r>
            <a:r>
              <a:rPr lang="en-US" sz="1600" i="1" dirty="0"/>
              <a:t>–</a:t>
            </a:r>
            <a:r>
              <a:rPr lang="en-US" sz="1600" i="1" dirty="0" smtClean="0"/>
              <a:t> 8/29/2012)</a:t>
            </a:r>
          </a:p>
          <a:p>
            <a:pPr lvl="1" eaLnBrk="1" hangingPunct="1"/>
            <a:r>
              <a:rPr lang="en-US" sz="1400" dirty="0" smtClean="0"/>
              <a:t>NPRR348</a:t>
            </a:r>
            <a:r>
              <a:rPr lang="en-US" sz="1400" dirty="0"/>
              <a:t> – Generation Resource Start-Up and Shut-Down </a:t>
            </a:r>
            <a:r>
              <a:rPr lang="en-US" sz="1400" dirty="0" smtClean="0"/>
              <a:t>Process</a:t>
            </a:r>
          </a:p>
          <a:p>
            <a:pPr lvl="1" eaLnBrk="1" hangingPunct="1"/>
            <a:r>
              <a:rPr lang="en-US" sz="1400" dirty="0" smtClean="0"/>
              <a:t>NPRR382</a:t>
            </a:r>
            <a:r>
              <a:rPr lang="en-US" sz="1400" dirty="0"/>
              <a:t> – Verbal RUC Committed or </a:t>
            </a:r>
            <a:r>
              <a:rPr lang="en-US" sz="1400" dirty="0" err="1"/>
              <a:t>Decommitted</a:t>
            </a:r>
            <a:r>
              <a:rPr lang="en-US" sz="1400" dirty="0"/>
              <a:t> Resources Report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NPRR383</a:t>
            </a:r>
            <a:r>
              <a:rPr lang="en-US" sz="1400" dirty="0"/>
              <a:t> – Unconfirmed Trades Reports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NPRR422</a:t>
            </a:r>
            <a:r>
              <a:rPr lang="en-US" sz="1400" dirty="0"/>
              <a:t> – Public DAM Shift Factors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NPRR442</a:t>
            </a:r>
            <a:r>
              <a:rPr lang="en-US" sz="1400" dirty="0"/>
              <a:t> – Energy Offer Curve Requirement for Generation Resources Providing </a:t>
            </a:r>
            <a:r>
              <a:rPr lang="en-US" sz="1400" dirty="0" smtClean="0"/>
              <a:t>RMR </a:t>
            </a:r>
            <a:r>
              <a:rPr lang="en-US" sz="1400" dirty="0"/>
              <a:t>Service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ERCOT Mobile App</a:t>
            </a:r>
          </a:p>
          <a:p>
            <a:pPr lvl="2" eaLnBrk="1" hangingPunct="1"/>
            <a:r>
              <a:rPr lang="en-US" sz="1200" dirty="0" smtClean="0"/>
              <a:t>Completion of Execution phase</a:t>
            </a:r>
          </a:p>
          <a:p>
            <a:pPr lvl="2" eaLnBrk="1" hangingPunct="1"/>
            <a:r>
              <a:rPr lang="en-US" sz="1200" dirty="0" smtClean="0"/>
              <a:t>Both Apple and Android versions available for downloa</a:t>
            </a:r>
            <a:r>
              <a:rPr lang="en-US" sz="1200" dirty="0"/>
              <a:t>d</a:t>
            </a:r>
            <a:endParaRPr lang="en-US" sz="1200" dirty="0" smtClean="0"/>
          </a:p>
          <a:p>
            <a:pPr lvl="1" eaLnBrk="1" hangingPunct="1"/>
            <a:r>
              <a:rPr lang="en-US" sz="1400" dirty="0" smtClean="0"/>
              <a:t>SMTNET Improvements</a:t>
            </a:r>
          </a:p>
          <a:p>
            <a:pPr lvl="2" eaLnBrk="1" hangingPunct="1"/>
            <a:r>
              <a:rPr lang="en-US" sz="1200" dirty="0" smtClean="0"/>
              <a:t>Study Multi-Time Network update to enhance granularity in data used for analysis</a:t>
            </a:r>
          </a:p>
          <a:p>
            <a:pPr lvl="1" eaLnBrk="1" hangingPunct="1"/>
            <a:endParaRPr lang="en-US" sz="1600" dirty="0"/>
          </a:p>
          <a:p>
            <a:pPr eaLnBrk="1" hangingPunct="1"/>
            <a:endParaRPr lang="en-US" sz="1400" dirty="0"/>
          </a:p>
          <a:p>
            <a:pPr eaLnBrk="1" hangingPunct="1"/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95450397"/>
              </p:ext>
            </p:extLst>
          </p:nvPr>
        </p:nvGraphicFramePr>
        <p:xfrm>
          <a:off x="110064" y="762000"/>
          <a:ext cx="8957735" cy="475975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81106"/>
                <a:gridCol w="1095413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95933" y="3531443"/>
            <a:ext cx="1105067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November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656667" y="3531443"/>
            <a:ext cx="117043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5200" y="3531443"/>
            <a:ext cx="1152144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June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279820" y="3531443"/>
            <a:ext cx="11430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825068" y="3531443"/>
            <a:ext cx="107899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Oct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419095" y="3531443"/>
            <a:ext cx="108813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37721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112241256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5486401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486400"/>
            <a:ext cx="3657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/>
              <a:t>2</a:t>
            </a:r>
            <a:r>
              <a:rPr lang="en-US" sz="1100" b="0" dirty="0" smtClean="0"/>
              <a:t>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5715001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Release </a:t>
            </a:r>
            <a:r>
              <a:rPr lang="en-US" sz="1100" b="0" dirty="0"/>
              <a:t>targets are subject to </a:t>
            </a:r>
            <a:r>
              <a:rPr lang="en-US" sz="1100" b="0" dirty="0" smtClean="0"/>
              <a:t>change – Please watch for </a:t>
            </a:r>
            <a:r>
              <a:rPr lang="en-US" sz="1100" b="0" dirty="0"/>
              <a:t>m</a:t>
            </a:r>
            <a:r>
              <a:rPr lang="en-US" sz="1100" b="0" dirty="0" smtClean="0"/>
              <a:t>arket notices as effective dates approach</a:t>
            </a:r>
            <a:endParaRPr lang="en-US" sz="1100" b="0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22534" y="3276600"/>
            <a:ext cx="112606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3276600"/>
            <a:ext cx="1193801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5000" y="3276600"/>
            <a:ext cx="1227663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403602" y="3276600"/>
            <a:ext cx="10413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3276600"/>
            <a:ext cx="10668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672664" y="3276600"/>
            <a:ext cx="1049869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5941913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Go-live dates can differ from Protocol effective dates – Please refer to market notices for more details</a:t>
            </a:r>
            <a:endParaRPr lang="en-US" sz="1100" b="0" dirty="0"/>
          </a:p>
        </p:txBody>
      </p:sp>
      <p:sp>
        <p:nvSpPr>
          <p:cNvPr id="20" name="TextBox 19"/>
          <p:cNvSpPr txBox="1"/>
          <p:nvPr/>
        </p:nvSpPr>
        <p:spPr>
          <a:xfrm>
            <a:off x="7848600" y="2691825"/>
            <a:ext cx="1126066" cy="58477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000" dirty="0" smtClean="0"/>
          </a:p>
          <a:p>
            <a:r>
              <a:rPr lang="en-US" sz="1400" dirty="0" smtClean="0"/>
              <a:t>2014 TBD</a:t>
            </a: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60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2405715"/>
              </p:ext>
            </p:extLst>
          </p:nvPr>
        </p:nvGraphicFramePr>
        <p:xfrm>
          <a:off x="186268" y="1042922"/>
          <a:ext cx="8763000" cy="3163318"/>
        </p:xfrm>
        <a:graphic>
          <a:graphicData uri="http://schemas.openxmlformats.org/drawingml/2006/table">
            <a:tbl>
              <a:tblPr/>
              <a:tblGrid>
                <a:gridCol w="2217553"/>
                <a:gridCol w="1558579"/>
                <a:gridCol w="1905000"/>
                <a:gridCol w="1565621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6/30/2012)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6/30/2012)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6/30/2012)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5,474,719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6,748,696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$ 3,098,069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840,822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936,967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489,131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2,421,248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2,782,290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$ 1,253,356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6,814,047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7,792,962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$ 3,022,771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15,550,836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$ 18,260,915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$ 7,863,327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686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US" sz="1100" dirty="0" smtClean="0"/>
              <a:t>Project Spending Update Definitions: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953845"/>
            <a:ext cx="83820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Portfolio Budget: 2012 project budget approved as a part of the 2012 ERCOT budget </a:t>
            </a:r>
            <a:endParaRPr lang="en-US" sz="11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182445"/>
            <a:ext cx="83820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2012 Spending Projection of In-Flight Projects: Projected total 2012 spend for all projects that have started or are complete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411045"/>
            <a:ext cx="83820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Current 2012 Demand: Projected 2012 spend of all 2012 candidate projects (completed, in-flight, and not started)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5639645"/>
            <a:ext cx="83820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2012 YTD Actual: Actual year to date charges recorded in the financial system at the end of the previous month 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326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Update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Settlement System Rewrite</a:t>
            </a:r>
            <a:endParaRPr lang="en-US" sz="1600" dirty="0"/>
          </a:p>
          <a:p>
            <a:pPr lvl="1" eaLnBrk="1" hangingPunct="1"/>
            <a:r>
              <a:rPr lang="en-US" sz="1600" dirty="0"/>
              <a:t>O</a:t>
            </a:r>
            <a:r>
              <a:rPr lang="en-US" sz="1600" dirty="0" smtClean="0"/>
              <a:t>verview</a:t>
            </a:r>
          </a:p>
          <a:p>
            <a:pPr lvl="2" eaLnBrk="1" hangingPunct="1"/>
            <a:r>
              <a:rPr lang="en-US" sz="1400" dirty="0" smtClean="0"/>
              <a:t>Project to replace the current Settlements application code with an optimized, self-supported solution  (includes only the conversion of code – no enhancements)</a:t>
            </a:r>
          </a:p>
          <a:p>
            <a:pPr lvl="2" eaLnBrk="1" hangingPunct="1"/>
            <a:r>
              <a:rPr lang="en-US" sz="1400" dirty="0" smtClean="0"/>
              <a:t>Gated to Execution early in 2012</a:t>
            </a:r>
          </a:p>
          <a:p>
            <a:pPr lvl="2" eaLnBrk="1" hangingPunct="1"/>
            <a:r>
              <a:rPr lang="en-US" sz="1400" dirty="0" smtClean="0"/>
              <a:t>Development, testing and deployment will span 2012-2104</a:t>
            </a:r>
          </a:p>
          <a:p>
            <a:pPr lvl="2" eaLnBrk="1" hangingPunct="1"/>
            <a:r>
              <a:rPr lang="en-US" sz="1400" dirty="0" smtClean="0"/>
              <a:t>During this timeframe, there is increased risk of impacting the project cost and schedule by either:</a:t>
            </a:r>
          </a:p>
          <a:p>
            <a:pPr lvl="3" eaLnBrk="1" hangingPunct="1"/>
            <a:r>
              <a:rPr lang="en-US" sz="1400" dirty="0" smtClean="0"/>
              <a:t>Creating a need to make develop, test and deploy changes in both the current production system and the Rewrite code under development</a:t>
            </a:r>
          </a:p>
          <a:p>
            <a:pPr lvl="3" eaLnBrk="1" hangingPunct="1"/>
            <a:r>
              <a:rPr lang="en-US" sz="1400" dirty="0" smtClean="0"/>
              <a:t>Redirecting resources intended for the Rewrite effort to other Settlements changes, thus impacting the Rewrite schedule</a:t>
            </a:r>
          </a:p>
          <a:p>
            <a:pPr lvl="3" eaLnBrk="1" hangingPunct="1"/>
            <a:endParaRPr lang="en-US" sz="1200" dirty="0" smtClean="0"/>
          </a:p>
          <a:p>
            <a:pPr lvl="1" eaLnBrk="1" hangingPunct="1"/>
            <a:r>
              <a:rPr lang="en-US" sz="1600" dirty="0" smtClean="0"/>
              <a:t>Risk Management Approach</a:t>
            </a:r>
          </a:p>
          <a:p>
            <a:pPr lvl="2" eaLnBrk="1" hangingPunct="1"/>
            <a:r>
              <a:rPr lang="en-US" sz="1400" dirty="0" smtClean="0"/>
              <a:t>It is important to manage risk to the project by assessing impacts of other requested changes to the Settlements system</a:t>
            </a:r>
          </a:p>
          <a:p>
            <a:pPr lvl="2" eaLnBrk="1" hangingPunct="1"/>
            <a:r>
              <a:rPr lang="en-US" sz="1400" dirty="0" smtClean="0"/>
              <a:t>To assist in this, ERCOT will begin capturing impacts to the Rewrite project on any Impact Analysis that impacts the Settlements system</a:t>
            </a:r>
          </a:p>
          <a:p>
            <a:pPr lvl="2" eaLnBrk="1" hangingPunct="1"/>
            <a:r>
              <a:rPr lang="en-US" sz="1400" dirty="0" smtClean="0"/>
              <a:t>Going forward, ERCOT requests that the market consider impacts to the Rewrite project when assigning Priority and Rank to new revision requests</a:t>
            </a:r>
          </a:p>
          <a:p>
            <a:pPr lvl="1" eaLnBrk="1" hangingPunct="1"/>
            <a:endParaRPr lang="en-US" sz="1600" dirty="0"/>
          </a:p>
          <a:p>
            <a:pPr eaLnBrk="1" hangingPunct="1"/>
            <a:endParaRPr lang="en-US" sz="1400" dirty="0"/>
          </a:p>
          <a:p>
            <a:pPr eaLnBrk="1" hangingPunct="1"/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97498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6/29/2012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ERCOT FTE Tracking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Revised format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6/29/2012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9" y="679174"/>
            <a:ext cx="8833297" cy="556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39499</TotalTime>
  <Words>992</Words>
  <Application>Microsoft Office PowerPoint</Application>
  <PresentationFormat>On-screen Show (4:3)</PresentationFormat>
  <Paragraphs>356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</vt:lpstr>
      <vt:lpstr>Project Update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FTE (Full Time Equivalent) Impacts of Revision Requests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1123</cp:revision>
  <cp:lastPrinted>2012-03-19T18:42:14Z</cp:lastPrinted>
  <dcterms:created xsi:type="dcterms:W3CDTF">2005-04-21T14:28:35Z</dcterms:created>
  <dcterms:modified xsi:type="dcterms:W3CDTF">2012-07-18T16:12:21Z</dcterms:modified>
</cp:coreProperties>
</file>