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57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691" autoAdjust="0"/>
  </p:normalViewPr>
  <p:slideViewPr>
    <p:cSldViewPr>
      <p:cViewPr varScale="1">
        <p:scale>
          <a:sx n="62" d="100"/>
          <a:sy n="62" d="100"/>
        </p:scale>
        <p:origin x="-101" y="-45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D33F9-8D56-419F-8A4A-938926FE35B5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C7526-C2D9-452F-8A4F-24ABF985C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243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67B-EE1F-419A-88EF-993418F54993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4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89FF5-3DC4-4A27-B53B-E22E21966ED8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81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64F6A-E46F-471D-87A4-BBEBDE6B6E32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6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5458-5FE0-4FBB-A25A-EB96578DF99D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727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120-1CA6-4C96-9844-8945754BAD5D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53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883B3-0887-4489-B330-36B93A75D78D}" type="datetime1">
              <a:rPr lang="en-US" smtClean="0"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9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7E4F8-E63F-49AC-9951-D7767B3A24B2}" type="datetime1">
              <a:rPr lang="en-US" smtClean="0"/>
              <a:t>7/9/2012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5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3F7A-41E9-4072-842E-DCBAEE7CFACE}" type="datetime1">
              <a:rPr lang="en-US" smtClean="0"/>
              <a:t>7/9/2012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3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0103-346F-4E11-AC12-18C9DB937579}" type="datetime1">
              <a:rPr lang="en-US" smtClean="0"/>
              <a:t>7/9/2012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74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F0FA-D7AE-42B7-8FCC-3063F8333C26}" type="datetime1">
              <a:rPr lang="en-US" smtClean="0"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2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7FDF-93B5-476A-A7C3-508585F18FC2}" type="datetime1">
              <a:rPr lang="en-US" smtClean="0"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29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28576-CF23-4EA3-B416-372CA85F403A}" type="datetime1">
              <a:rPr lang="en-US" smtClean="0"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07D5D-FDAB-4719-B656-830CC6F0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60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3200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Emerging Technologies</a:t>
            </a:r>
            <a:br>
              <a:rPr lang="en-US" sz="4000" dirty="0" smtClean="0"/>
            </a:br>
            <a:r>
              <a:rPr lang="en-US" sz="4000" dirty="0" smtClean="0"/>
              <a:t>Working Group</a:t>
            </a:r>
            <a:br>
              <a:rPr lang="en-US" sz="4000" dirty="0" smtClean="0"/>
            </a:br>
            <a:r>
              <a:rPr lang="en-US" sz="4000" dirty="0" smtClean="0"/>
              <a:t>Update to WMS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r>
              <a:rPr lang="en-US" dirty="0" smtClean="0"/>
              <a:t>July 11,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07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ETWG June 27, 2012 Meeting 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308" y="1219200"/>
            <a:ext cx="8352692" cy="5486400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2800" dirty="0" smtClean="0"/>
              <a:t>NPRR 461 Energy Storage Resource Settlement</a:t>
            </a:r>
          </a:p>
          <a:p>
            <a:pPr lvl="1"/>
            <a:r>
              <a:rPr lang="en-US" sz="2400" dirty="0" smtClean="0"/>
              <a:t>Discussion was educational for ETWG participants.  ETWG does not offer comments on the NPRR. </a:t>
            </a:r>
            <a:endParaRPr lang="en-US" sz="2400" dirty="0" smtClean="0"/>
          </a:p>
          <a:p>
            <a:pPr marL="571500" indent="-571500">
              <a:buFont typeface="+mj-lt"/>
              <a:buAutoNum type="romanUcPeriod"/>
            </a:pPr>
            <a:endParaRPr lang="en-US" sz="2200" dirty="0" smtClean="0"/>
          </a:p>
          <a:p>
            <a:pPr marL="571500" indent="-571500">
              <a:buFont typeface="+mj-lt"/>
              <a:buAutoNum type="romanUcPeriod"/>
            </a:pPr>
            <a:r>
              <a:rPr lang="en-US" sz="2800" dirty="0" smtClean="0"/>
              <a:t>Fast Responding Regulation Service Pilot Proposal</a:t>
            </a:r>
          </a:p>
          <a:p>
            <a:pPr lvl="1" indent="-342900"/>
            <a:r>
              <a:rPr lang="en-US" sz="2400" dirty="0" smtClean="0"/>
              <a:t>ETWG submitted comments to </a:t>
            </a:r>
            <a:r>
              <a:rPr lang="en-US" sz="2400" dirty="0" smtClean="0"/>
              <a:t>ERCOT, included separately in WMS meeting materials.</a:t>
            </a:r>
            <a:endParaRPr lang="en-US" sz="2400" dirty="0" smtClean="0"/>
          </a:p>
          <a:p>
            <a:pPr marL="571500" indent="-571500">
              <a:buFont typeface="+mj-lt"/>
              <a:buAutoNum type="romanUcPeriod"/>
            </a:pPr>
            <a:endParaRPr lang="en-US" sz="2200" dirty="0" smtClean="0"/>
          </a:p>
          <a:p>
            <a:pPr marL="571500" indent="-571500">
              <a:buFont typeface="+mj-lt"/>
              <a:buAutoNum type="romanUcPeriod"/>
            </a:pPr>
            <a:r>
              <a:rPr lang="en-US" sz="2800" dirty="0" smtClean="0"/>
              <a:t>Operations Issues Concerning Energy Storage Resources</a:t>
            </a:r>
          </a:p>
          <a:p>
            <a:pPr lvl="1"/>
            <a:r>
              <a:rPr lang="en-US" sz="2400" dirty="0" smtClean="0"/>
              <a:t>ETWG and ERCOT continue to identify operations issues to be </a:t>
            </a:r>
            <a:r>
              <a:rPr lang="en-US" sz="2400" dirty="0" smtClean="0"/>
              <a:t>addressed.</a:t>
            </a:r>
            <a:endParaRPr lang="en-US" sz="2400" dirty="0" smtClean="0"/>
          </a:p>
          <a:p>
            <a:pPr marL="571500" indent="-571500">
              <a:buFont typeface="+mj-lt"/>
              <a:buAutoNum type="romanUcPeriod"/>
            </a:pPr>
            <a:endParaRPr lang="en-US" sz="2200" dirty="0" smtClean="0"/>
          </a:p>
          <a:p>
            <a:pPr marL="571500" indent="-571500">
              <a:buFont typeface="+mj-lt"/>
              <a:buAutoNum type="romanUcPeriod"/>
            </a:pPr>
            <a:r>
              <a:rPr lang="en-US" sz="2800" dirty="0" smtClean="0"/>
              <a:t>Fall 2012 Solar Forecasting Workshop</a:t>
            </a:r>
          </a:p>
          <a:p>
            <a:pPr lvl="1"/>
            <a:r>
              <a:rPr lang="en-US" sz="2400" dirty="0" smtClean="0"/>
              <a:t>ETWG is developing </a:t>
            </a:r>
            <a:r>
              <a:rPr lang="en-US" sz="2400" dirty="0" smtClean="0"/>
              <a:t>a Solar Forecasting Workshop </a:t>
            </a:r>
            <a:r>
              <a:rPr lang="en-US" sz="2400" dirty="0" smtClean="0"/>
              <a:t>to survey </a:t>
            </a:r>
            <a:r>
              <a:rPr lang="en-US" sz="2400" dirty="0" smtClean="0"/>
              <a:t>best practices and lessons </a:t>
            </a:r>
            <a:r>
              <a:rPr lang="en-US" sz="2400" dirty="0" smtClean="0"/>
              <a:t>learned from other ISOs/RTOs with </a:t>
            </a:r>
            <a:r>
              <a:rPr lang="en-US" sz="2400" dirty="0" smtClean="0"/>
              <a:t>significant market penetration by Solar Generation Resources.</a:t>
            </a:r>
            <a:endParaRPr lang="en-US" sz="2400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914400"/>
            <a:ext cx="830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32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 marL="571500" indent="-571500" algn="l"/>
            <a:r>
              <a:rPr lang="en-US" sz="3000" dirty="0" smtClean="0"/>
              <a:t>I.  NPRR </a:t>
            </a:r>
            <a:r>
              <a:rPr lang="en-US" sz="3000" dirty="0"/>
              <a:t>461 Energy Storage Resource Settlement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ETWG notes that </a:t>
            </a:r>
            <a:r>
              <a:rPr lang="en-US" sz="2600" dirty="0" smtClean="0"/>
              <a:t>the NPRR, as revised by ERCOT’s </a:t>
            </a:r>
            <a:r>
              <a:rPr lang="en-US" sz="2600" dirty="0" smtClean="0"/>
              <a:t>June 20 </a:t>
            </a:r>
            <a:r>
              <a:rPr lang="en-US" sz="2600" dirty="0" smtClean="0"/>
              <a:t>Comments, implements the PUCT’s Order in Project No. 39917.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600" dirty="0" smtClean="0"/>
              <a:t>ETWG notes the proposed new requirement to post Total Wholesale Storage Load aids market transparency but is not a requirement of the PUCT Rule and may conflict with data confidentiality provisions of Protocols Section 1.3.1.1 until such time as a sufficient number of ESRs participate in the market to ensure that the Total Wholesale Storage Load data cannot be disaggregated to a QSE-or Resource-specific level.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3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914400"/>
            <a:ext cx="830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953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75" y="274638"/>
            <a:ext cx="8305800" cy="715962"/>
          </a:xfrm>
        </p:spPr>
        <p:txBody>
          <a:bodyPr>
            <a:noAutofit/>
          </a:bodyPr>
          <a:lstStyle/>
          <a:p>
            <a:pPr marL="571500" indent="-571500" algn="l"/>
            <a:r>
              <a:rPr lang="en-US" sz="3000" dirty="0" smtClean="0"/>
              <a:t>II.  Fast </a:t>
            </a:r>
            <a:r>
              <a:rPr lang="en-US" sz="3000" dirty="0"/>
              <a:t>Responding Regulation Service Pilot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ETWG did not achieve consensus regarding the merit of ERCOT’s FRRS Proposal or </a:t>
            </a:r>
            <a:r>
              <a:rPr lang="en-US" sz="2600" dirty="0" smtClean="0"/>
              <a:t>articulate any </a:t>
            </a:r>
            <a:r>
              <a:rPr lang="en-US" sz="2600" dirty="0" smtClean="0"/>
              <a:t>specific recommended changes to ERCOT’s proposal.</a:t>
            </a:r>
          </a:p>
          <a:p>
            <a:endParaRPr lang="en-US" sz="2000" dirty="0" smtClean="0"/>
          </a:p>
          <a:p>
            <a:r>
              <a:rPr lang="en-US" sz="2600" dirty="0" smtClean="0"/>
              <a:t>General comments were submitted to ERCOT on June 29 as requested.  The comments attempted to summarize the ETWG discussion and enumerate the various questions posed to ERCOT and </a:t>
            </a:r>
            <a:r>
              <a:rPr lang="en-US" sz="2600" dirty="0" smtClean="0"/>
              <a:t>ETWG participant comments </a:t>
            </a:r>
            <a:r>
              <a:rPr lang="en-US" sz="2600" dirty="0" smtClean="0"/>
              <a:t>regarding the pilot proposal.</a:t>
            </a:r>
          </a:p>
          <a:p>
            <a:endParaRPr lang="en-US" sz="2000" dirty="0"/>
          </a:p>
          <a:p>
            <a:r>
              <a:rPr lang="en-US" sz="2600" dirty="0" smtClean="0"/>
              <a:t>ETWG FRRS </a:t>
            </a:r>
            <a:r>
              <a:rPr lang="en-US" sz="2600" dirty="0" smtClean="0"/>
              <a:t>Pilot Comments </a:t>
            </a:r>
            <a:r>
              <a:rPr lang="en-US" sz="2600" dirty="0" smtClean="0"/>
              <a:t>are included in </a:t>
            </a:r>
            <a:r>
              <a:rPr lang="en-US" sz="2600" dirty="0" smtClean="0"/>
              <a:t>the WMS </a:t>
            </a:r>
            <a:r>
              <a:rPr lang="en-US" sz="2600" dirty="0" smtClean="0"/>
              <a:t>meeting materials for informational purposes.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4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914400"/>
            <a:ext cx="830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25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 marL="571500" indent="-571500" algn="l"/>
            <a:r>
              <a:rPr lang="en-US" sz="3000" dirty="0" smtClean="0"/>
              <a:t>III.  Operations </a:t>
            </a:r>
            <a:r>
              <a:rPr lang="en-US" sz="3000" dirty="0"/>
              <a:t>Issues Concerning </a:t>
            </a:r>
            <a:r>
              <a:rPr lang="en-US" sz="3000" dirty="0" smtClean="0"/>
              <a:t>ESRs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r>
              <a:rPr lang="en-US" sz="2600" dirty="0"/>
              <a:t>ETWG and ERCOT continue to explore and define a number of potential issues affecting Energy Storage Resources (ESRs) which may need to be addressed, including:</a:t>
            </a:r>
          </a:p>
          <a:p>
            <a:pPr lvl="1"/>
            <a:r>
              <a:rPr lang="en-US" sz="2200" dirty="0"/>
              <a:t>How will ESR WSL be treated with respect to the ERCOT Load Forecast?</a:t>
            </a:r>
          </a:p>
          <a:p>
            <a:pPr lvl="1"/>
            <a:r>
              <a:rPr lang="en-US" sz="2200" dirty="0"/>
              <a:t>Managing the ESR “State of Charge”</a:t>
            </a:r>
          </a:p>
          <a:p>
            <a:pPr lvl="1"/>
            <a:r>
              <a:rPr lang="en-US" sz="2200" dirty="0"/>
              <a:t>Applicability of RUC to ESRs in general and Duration-Limited ESRs in particular</a:t>
            </a:r>
          </a:p>
          <a:p>
            <a:pPr lvl="1"/>
            <a:r>
              <a:rPr lang="en-US" sz="2200" dirty="0"/>
              <a:t>Base Point signals when charging and discharging</a:t>
            </a:r>
          </a:p>
          <a:p>
            <a:pPr lvl="1"/>
            <a:r>
              <a:rPr lang="en-US" sz="2200" dirty="0"/>
              <a:t>Potential disconnect arising for an ESR receiving both a GREDP and CLREDP score in the same interval.</a:t>
            </a:r>
          </a:p>
          <a:p>
            <a:pPr lvl="1"/>
            <a:r>
              <a:rPr lang="en-US" sz="2200" dirty="0"/>
              <a:t>Operational characteristics of duration-limited ESRs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5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914400"/>
            <a:ext cx="830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416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 marL="571500" indent="-571500" algn="l"/>
            <a:r>
              <a:rPr lang="en-US" sz="3000" dirty="0" smtClean="0"/>
              <a:t>IV.  Fall </a:t>
            </a:r>
            <a:r>
              <a:rPr lang="en-US" sz="3000" dirty="0"/>
              <a:t>2012 Solar Forecasting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ETWG participants propose that as the amount of installed solar generation increases in ERCOT, a solar forecasting tool will be needed to address certain market and operational needs, similar to the way a wind power forecast is used today.</a:t>
            </a:r>
          </a:p>
          <a:p>
            <a:pPr marL="0" indent="0">
              <a:buNone/>
            </a:pPr>
            <a:endParaRPr lang="en-US" sz="2000" dirty="0" smtClean="0">
              <a:solidFill>
                <a:prstClr val="black"/>
              </a:solidFill>
            </a:endParaRPr>
          </a:p>
          <a:p>
            <a:pPr lvl="0"/>
            <a:r>
              <a:rPr lang="en-US" sz="2600" dirty="0" smtClean="0">
                <a:solidFill>
                  <a:prstClr val="black"/>
                </a:solidFill>
              </a:rPr>
              <a:t>To facilitate the thoughtful and timely development of a solar forecast for the ERCOT System, ETWG proposes to hold a workshop in Fall 2012 to learn from other ISOs/RTOs which have incorporated solar forecasting into their market mechanisms and/or operating systems as a source of input to the ERCOT stakeholder process for solar forecast development. </a:t>
            </a:r>
            <a:endParaRPr lang="en-US" sz="2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7D5D-FDAB-4719-B656-830CC6F01010}" type="slidenum">
              <a:rPr lang="en-US" smtClean="0"/>
              <a:t>6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914400"/>
            <a:ext cx="8305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605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494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Emerging Technologies Working Group Update to WMS</vt:lpstr>
      <vt:lpstr>ETWG June 27, 2012 Meeting Summary</vt:lpstr>
      <vt:lpstr>I.  NPRR 461 Energy Storage Resource Settlement</vt:lpstr>
      <vt:lpstr>II.  Fast Responding Regulation Service Pilot Proposal</vt:lpstr>
      <vt:lpstr>III.  Operations Issues Concerning ESRs</vt:lpstr>
      <vt:lpstr>IV.  Fall 2012 Solar Forecasting Workshop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ETWG Update to WMS</dc:title>
  <dc:creator>Mark J. Bruce</dc:creator>
  <cp:lastModifiedBy>Xtreme Power</cp:lastModifiedBy>
  <cp:revision>30</cp:revision>
  <dcterms:created xsi:type="dcterms:W3CDTF">2012-01-11T13:39:14Z</dcterms:created>
  <dcterms:modified xsi:type="dcterms:W3CDTF">2012-07-10T04:39:48Z</dcterms:modified>
</cp:coreProperties>
</file>