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TrentStuff\ERCOT\ROS\LFC_SCED\ERCOT%20Reg_Deploy_June25-27%202012.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TrentStuff\ERCOT\ROS\LFC_SCED\ERCOT%20Reg_Deploy_June25-27%20201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TrentStuff\ERCOT\ROS\LFC_SCED\ERCOT%20Reg_Deploy_June25-27%202012.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v>RegUp Deployed</c:v>
          </c:tx>
          <c:val>
            <c:numRef>
              <c:f>Sheet1!$D$58:$D$85</c:f>
              <c:numCache>
                <c:formatCode>#,##0.########</c:formatCode>
                <c:ptCount val="28"/>
                <c:pt idx="0">
                  <c:v>464.69099999999969</c:v>
                </c:pt>
                <c:pt idx="1">
                  <c:v>424.95800000000003</c:v>
                </c:pt>
                <c:pt idx="2">
                  <c:v>379.90599999999961</c:v>
                </c:pt>
                <c:pt idx="3">
                  <c:v>346.57900000000001</c:v>
                </c:pt>
                <c:pt idx="4">
                  <c:v>269.75599999999969</c:v>
                </c:pt>
                <c:pt idx="5">
                  <c:v>303.72899999999947</c:v>
                </c:pt>
                <c:pt idx="6">
                  <c:v>260.08799999999968</c:v>
                </c:pt>
                <c:pt idx="7">
                  <c:v>288.06400000000002</c:v>
                </c:pt>
                <c:pt idx="8">
                  <c:v>351.93400000000003</c:v>
                </c:pt>
                <c:pt idx="9">
                  <c:v>58.389000000000003</c:v>
                </c:pt>
                <c:pt idx="10">
                  <c:v>111.67899999999995</c:v>
                </c:pt>
                <c:pt idx="11">
                  <c:v>74.281999999999996</c:v>
                </c:pt>
                <c:pt idx="12">
                  <c:v>125.845</c:v>
                </c:pt>
                <c:pt idx="13">
                  <c:v>111.774</c:v>
                </c:pt>
                <c:pt idx="14">
                  <c:v>256.84500000000008</c:v>
                </c:pt>
                <c:pt idx="15">
                  <c:v>194.815</c:v>
                </c:pt>
                <c:pt idx="16">
                  <c:v>114.846</c:v>
                </c:pt>
                <c:pt idx="17">
                  <c:v>214.41499999999999</c:v>
                </c:pt>
                <c:pt idx="18">
                  <c:v>143.75800000000001</c:v>
                </c:pt>
                <c:pt idx="19">
                  <c:v>186.12800000000001</c:v>
                </c:pt>
                <c:pt idx="20">
                  <c:v>130.45400000000001</c:v>
                </c:pt>
                <c:pt idx="21">
                  <c:v>272.52999999999969</c:v>
                </c:pt>
                <c:pt idx="22">
                  <c:v>144.607</c:v>
                </c:pt>
                <c:pt idx="23">
                  <c:v>221.97499999999999</c:v>
                </c:pt>
                <c:pt idx="24">
                  <c:v>190.00700000000001</c:v>
                </c:pt>
                <c:pt idx="25">
                  <c:v>166.815</c:v>
                </c:pt>
                <c:pt idx="26">
                  <c:v>275.202</c:v>
                </c:pt>
                <c:pt idx="27">
                  <c:v>429.01900000000001</c:v>
                </c:pt>
              </c:numCache>
            </c:numRef>
          </c:val>
        </c:ser>
        <c:ser>
          <c:idx val="1"/>
          <c:order val="1"/>
          <c:tx>
            <c:v>RegDn Deployed</c:v>
          </c:tx>
          <c:val>
            <c:numRef>
              <c:f>Sheet1!$E$58:$E$85</c:f>
              <c:numCache>
                <c:formatCode>#,##0</c:formatCode>
                <c:ptCount val="28"/>
                <c:pt idx="0">
                  <c:v>0</c:v>
                </c:pt>
                <c:pt idx="1">
                  <c:v>0</c:v>
                </c:pt>
                <c:pt idx="2">
                  <c:v>0</c:v>
                </c:pt>
                <c:pt idx="3">
                  <c:v>0</c:v>
                </c:pt>
                <c:pt idx="4">
                  <c:v>0</c:v>
                </c:pt>
                <c:pt idx="5">
                  <c:v>0</c:v>
                </c:pt>
                <c:pt idx="6">
                  <c:v>0</c:v>
                </c:pt>
                <c:pt idx="7">
                  <c:v>0</c:v>
                </c:pt>
                <c:pt idx="8">
                  <c:v>0</c:v>
                </c:pt>
                <c:pt idx="9" formatCode="#,##0.########">
                  <c:v>61.543000000000006</c:v>
                </c:pt>
                <c:pt idx="10" formatCode="#,##0.########">
                  <c:v>12.503</c:v>
                </c:pt>
                <c:pt idx="11" formatCode="#,##0.########">
                  <c:v>4.8619999999999965</c:v>
                </c:pt>
                <c:pt idx="12" formatCode="#,##0.########">
                  <c:v>19.954000000000001</c:v>
                </c:pt>
                <c:pt idx="13" formatCode="#,##0.########">
                  <c:v>14.658000000000001</c:v>
                </c:pt>
                <c:pt idx="14" formatCode="#,##0.########">
                  <c:v>0.47500000000000031</c:v>
                </c:pt>
                <c:pt idx="15" formatCode="#,##0.########">
                  <c:v>0.47500000000000031</c:v>
                </c:pt>
                <c:pt idx="16" formatCode="#,##0.########">
                  <c:v>0.47500000000000031</c:v>
                </c:pt>
                <c:pt idx="17" formatCode="#,##0.########">
                  <c:v>0.47500000000000031</c:v>
                </c:pt>
                <c:pt idx="18" formatCode="#,##0.########">
                  <c:v>0.47500000000000031</c:v>
                </c:pt>
                <c:pt idx="19" formatCode="#,##0.########">
                  <c:v>0.47500000000000031</c:v>
                </c:pt>
                <c:pt idx="20" formatCode="#,##0.########">
                  <c:v>0.47500000000000031</c:v>
                </c:pt>
                <c:pt idx="21" formatCode="#,##0.########">
                  <c:v>0.47500000000000031</c:v>
                </c:pt>
                <c:pt idx="22" formatCode="#,##0.########">
                  <c:v>0.47500000000000031</c:v>
                </c:pt>
                <c:pt idx="23" formatCode="#,##0.########">
                  <c:v>0.47500000000000031</c:v>
                </c:pt>
                <c:pt idx="24" formatCode="#,##0.########">
                  <c:v>0.47500000000000031</c:v>
                </c:pt>
                <c:pt idx="25" formatCode="#,##0.########">
                  <c:v>0.47500000000000031</c:v>
                </c:pt>
                <c:pt idx="26" formatCode="#,##0.########">
                  <c:v>0.47500000000000031</c:v>
                </c:pt>
                <c:pt idx="27" formatCode="#,##0.########">
                  <c:v>0.47500000000000031</c:v>
                </c:pt>
              </c:numCache>
            </c:numRef>
          </c:val>
        </c:ser>
        <c:axId val="43282432"/>
        <c:axId val="43285504"/>
      </c:barChart>
      <c:catAx>
        <c:axId val="43282432"/>
        <c:scaling>
          <c:orientation val="minMax"/>
        </c:scaling>
        <c:axPos val="b"/>
        <c:title>
          <c:tx>
            <c:rich>
              <a:bodyPr/>
              <a:lstStyle/>
              <a:p>
                <a:pPr>
                  <a:defRPr/>
                </a:pPr>
                <a:r>
                  <a:rPr lang="en-US"/>
                  <a:t>15-min</a:t>
                </a:r>
                <a:r>
                  <a:rPr lang="en-US" baseline="0"/>
                  <a:t> Intervals from HE12 to HE17</a:t>
                </a:r>
              </a:p>
            </c:rich>
          </c:tx>
          <c:layout/>
        </c:title>
        <c:majorTickMark val="none"/>
        <c:tickLblPos val="nextTo"/>
        <c:crossAx val="43285504"/>
        <c:crosses val="autoZero"/>
        <c:auto val="1"/>
        <c:lblAlgn val="ctr"/>
        <c:lblOffset val="100"/>
      </c:catAx>
      <c:valAx>
        <c:axId val="43285504"/>
        <c:scaling>
          <c:orientation val="minMax"/>
        </c:scaling>
        <c:axPos val="l"/>
        <c:majorGridlines/>
        <c:title>
          <c:tx>
            <c:rich>
              <a:bodyPr/>
              <a:lstStyle/>
              <a:p>
                <a:pPr>
                  <a:defRPr/>
                </a:pPr>
                <a:r>
                  <a:rPr lang="en-US"/>
                  <a:t>15-min</a:t>
                </a:r>
                <a:r>
                  <a:rPr lang="en-US" baseline="0"/>
                  <a:t> Average MW</a:t>
                </a:r>
                <a:endParaRPr lang="en-US"/>
              </a:p>
            </c:rich>
          </c:tx>
          <c:layout/>
        </c:title>
        <c:numFmt formatCode="#,##0.########" sourceLinked="1"/>
        <c:tickLblPos val="nextTo"/>
        <c:crossAx val="43282432"/>
        <c:crosses val="autoZero"/>
        <c:crossBetween val="between"/>
      </c:valAx>
    </c:plotArea>
    <c:legend>
      <c:legendPos val="r"/>
      <c:layout/>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v>RegUp Deployed</c:v>
          </c:tx>
          <c:val>
            <c:numRef>
              <c:f>Sheet1!$I$58:$I$85</c:f>
              <c:numCache>
                <c:formatCode>#,##0.########</c:formatCode>
                <c:ptCount val="28"/>
                <c:pt idx="0">
                  <c:v>190.51300000000001</c:v>
                </c:pt>
                <c:pt idx="1">
                  <c:v>372.767</c:v>
                </c:pt>
                <c:pt idx="2">
                  <c:v>337.5</c:v>
                </c:pt>
                <c:pt idx="3">
                  <c:v>102.66999999999999</c:v>
                </c:pt>
                <c:pt idx="4">
                  <c:v>224.4</c:v>
                </c:pt>
                <c:pt idx="5">
                  <c:v>384.02799999999968</c:v>
                </c:pt>
                <c:pt idx="6">
                  <c:v>449.762</c:v>
                </c:pt>
                <c:pt idx="7">
                  <c:v>174.35300000000001</c:v>
                </c:pt>
                <c:pt idx="8">
                  <c:v>292.10199999999969</c:v>
                </c:pt>
                <c:pt idx="9">
                  <c:v>377.88099999999969</c:v>
                </c:pt>
                <c:pt idx="10">
                  <c:v>107.063</c:v>
                </c:pt>
                <c:pt idx="11">
                  <c:v>167.55500000000001</c:v>
                </c:pt>
                <c:pt idx="12">
                  <c:v>285.46199999999953</c:v>
                </c:pt>
                <c:pt idx="13">
                  <c:v>375.83099999999968</c:v>
                </c:pt>
                <c:pt idx="14">
                  <c:v>233.60900000000001</c:v>
                </c:pt>
                <c:pt idx="15">
                  <c:v>396.60500000000002</c:v>
                </c:pt>
                <c:pt idx="16">
                  <c:v>177.11199999999999</c:v>
                </c:pt>
                <c:pt idx="17">
                  <c:v>257.68400000000008</c:v>
                </c:pt>
                <c:pt idx="18">
                  <c:v>191.14899999999997</c:v>
                </c:pt>
                <c:pt idx="19">
                  <c:v>228.845</c:v>
                </c:pt>
                <c:pt idx="20">
                  <c:v>200.44499999999999</c:v>
                </c:pt>
                <c:pt idx="21">
                  <c:v>275.00400000000002</c:v>
                </c:pt>
                <c:pt idx="22">
                  <c:v>283.15300000000002</c:v>
                </c:pt>
                <c:pt idx="23">
                  <c:v>239.56900000000002</c:v>
                </c:pt>
                <c:pt idx="24">
                  <c:v>171.595</c:v>
                </c:pt>
                <c:pt idx="25">
                  <c:v>352.09500000000003</c:v>
                </c:pt>
                <c:pt idx="26">
                  <c:v>416.18200000000002</c:v>
                </c:pt>
                <c:pt idx="27">
                  <c:v>372.98599999999954</c:v>
                </c:pt>
              </c:numCache>
            </c:numRef>
          </c:val>
        </c:ser>
        <c:ser>
          <c:idx val="1"/>
          <c:order val="1"/>
          <c:tx>
            <c:v>RegDn Deployed</c:v>
          </c:tx>
          <c:val>
            <c:numRef>
              <c:f>Sheet1!$J$58:$J$85</c:f>
              <c:numCache>
                <c:formatCode>#,##0</c:formatCode>
                <c:ptCount val="28"/>
                <c:pt idx="0" formatCode="#,##0.########">
                  <c:v>4.5000000000000012E-2</c:v>
                </c:pt>
                <c:pt idx="1">
                  <c:v>0</c:v>
                </c:pt>
                <c:pt idx="2">
                  <c:v>0</c:v>
                </c:pt>
                <c:pt idx="3">
                  <c:v>0</c:v>
                </c:pt>
                <c:pt idx="4" formatCode="#,##0.########">
                  <c:v>0.16300000000000001</c:v>
                </c:pt>
                <c:pt idx="5">
                  <c:v>0</c:v>
                </c:pt>
                <c:pt idx="6">
                  <c:v>0</c:v>
                </c:pt>
                <c:pt idx="7">
                  <c:v>0</c:v>
                </c:pt>
                <c:pt idx="8">
                  <c:v>0</c:v>
                </c:pt>
                <c:pt idx="9">
                  <c:v>0</c:v>
                </c:pt>
                <c:pt idx="10" formatCode="#,##0.########">
                  <c:v>7.8239999999999945</c:v>
                </c:pt>
                <c:pt idx="11">
                  <c:v>0</c:v>
                </c:pt>
                <c:pt idx="12">
                  <c:v>0</c:v>
                </c:pt>
                <c:pt idx="13">
                  <c:v>0</c:v>
                </c:pt>
                <c:pt idx="14">
                  <c:v>0</c:v>
                </c:pt>
                <c:pt idx="15">
                  <c:v>0</c:v>
                </c:pt>
                <c:pt idx="16">
                  <c:v>0</c:v>
                </c:pt>
                <c:pt idx="17">
                  <c:v>0</c:v>
                </c:pt>
                <c:pt idx="18">
                  <c:v>0</c:v>
                </c:pt>
                <c:pt idx="19">
                  <c:v>0</c:v>
                </c:pt>
                <c:pt idx="20">
                  <c:v>0</c:v>
                </c:pt>
                <c:pt idx="21">
                  <c:v>0</c:v>
                </c:pt>
                <c:pt idx="22">
                  <c:v>0</c:v>
                </c:pt>
                <c:pt idx="23">
                  <c:v>0</c:v>
                </c:pt>
                <c:pt idx="24" formatCode="#,##0.########">
                  <c:v>3.843</c:v>
                </c:pt>
                <c:pt idx="25">
                  <c:v>0</c:v>
                </c:pt>
                <c:pt idx="26">
                  <c:v>0</c:v>
                </c:pt>
                <c:pt idx="27">
                  <c:v>0</c:v>
                </c:pt>
              </c:numCache>
            </c:numRef>
          </c:val>
        </c:ser>
        <c:axId val="84721664"/>
        <c:axId val="84731392"/>
      </c:barChart>
      <c:catAx>
        <c:axId val="84721664"/>
        <c:scaling>
          <c:orientation val="minMax"/>
        </c:scaling>
        <c:axPos val="b"/>
        <c:title>
          <c:tx>
            <c:rich>
              <a:bodyPr/>
              <a:lstStyle/>
              <a:p>
                <a:pPr>
                  <a:defRPr/>
                </a:pPr>
                <a:r>
                  <a:rPr lang="en-US"/>
                  <a:t>15-min</a:t>
                </a:r>
                <a:r>
                  <a:rPr lang="en-US" baseline="0"/>
                  <a:t> Intervals from HE12 to HE17</a:t>
                </a:r>
                <a:endParaRPr lang="en-US"/>
              </a:p>
            </c:rich>
          </c:tx>
          <c:layout/>
        </c:title>
        <c:majorTickMark val="none"/>
        <c:tickLblPos val="nextTo"/>
        <c:crossAx val="84731392"/>
        <c:crosses val="autoZero"/>
        <c:auto val="1"/>
        <c:lblAlgn val="ctr"/>
        <c:lblOffset val="100"/>
      </c:catAx>
      <c:valAx>
        <c:axId val="84731392"/>
        <c:scaling>
          <c:orientation val="minMax"/>
        </c:scaling>
        <c:axPos val="l"/>
        <c:majorGridlines/>
        <c:title>
          <c:tx>
            <c:rich>
              <a:bodyPr/>
              <a:lstStyle/>
              <a:p>
                <a:pPr>
                  <a:defRPr/>
                </a:pPr>
                <a:r>
                  <a:rPr lang="en-US"/>
                  <a:t>15-min Average MW</a:t>
                </a:r>
              </a:p>
            </c:rich>
          </c:tx>
          <c:layout/>
        </c:title>
        <c:numFmt formatCode="#,##0.########" sourceLinked="1"/>
        <c:tickLblPos val="nextTo"/>
        <c:crossAx val="84721664"/>
        <c:crosses val="autoZero"/>
        <c:crossBetween val="between"/>
      </c:valAx>
    </c:plotArea>
    <c:legend>
      <c:legendPos val="r"/>
      <c:layout/>
    </c:legend>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v>RegUp Deployed</c:v>
          </c:tx>
          <c:val>
            <c:numRef>
              <c:f>Sheet1!$N$58:$N$85</c:f>
              <c:numCache>
                <c:formatCode>#,##0.########</c:formatCode>
                <c:ptCount val="28"/>
                <c:pt idx="0">
                  <c:v>3.6480000000000001</c:v>
                </c:pt>
                <c:pt idx="1">
                  <c:v>199.58600000000001</c:v>
                </c:pt>
                <c:pt idx="2">
                  <c:v>206.64099999999999</c:v>
                </c:pt>
                <c:pt idx="3">
                  <c:v>352.60700000000008</c:v>
                </c:pt>
                <c:pt idx="4">
                  <c:v>220.42400000000001</c:v>
                </c:pt>
                <c:pt idx="5">
                  <c:v>188.499</c:v>
                </c:pt>
                <c:pt idx="6">
                  <c:v>276.07799999999969</c:v>
                </c:pt>
                <c:pt idx="7">
                  <c:v>210.90800000000004</c:v>
                </c:pt>
                <c:pt idx="8">
                  <c:v>24.991</c:v>
                </c:pt>
                <c:pt idx="9">
                  <c:v>195.45400000000001</c:v>
                </c:pt>
                <c:pt idx="10">
                  <c:v>239.48600000000016</c:v>
                </c:pt>
                <c:pt idx="11">
                  <c:v>377.68</c:v>
                </c:pt>
                <c:pt idx="12">
                  <c:v>368.54599999999999</c:v>
                </c:pt>
                <c:pt idx="13">
                  <c:v>261.47000000000003</c:v>
                </c:pt>
                <c:pt idx="14">
                  <c:v>334.00900000000001</c:v>
                </c:pt>
                <c:pt idx="15">
                  <c:v>156.17399999999998</c:v>
                </c:pt>
                <c:pt idx="16">
                  <c:v>25.303000000000001</c:v>
                </c:pt>
                <c:pt idx="17">
                  <c:v>60.643000000000001</c:v>
                </c:pt>
                <c:pt idx="18">
                  <c:v>277.93599999999935</c:v>
                </c:pt>
                <c:pt idx="19">
                  <c:v>164.13200000000001</c:v>
                </c:pt>
                <c:pt idx="20">
                  <c:v>193.97900000000001</c:v>
                </c:pt>
                <c:pt idx="21">
                  <c:v>61.731000000000002</c:v>
                </c:pt>
                <c:pt idx="22">
                  <c:v>77.781999999999996</c:v>
                </c:pt>
                <c:pt idx="23">
                  <c:v>130.25299999999999</c:v>
                </c:pt>
                <c:pt idx="24">
                  <c:v>158.447</c:v>
                </c:pt>
                <c:pt idx="25">
                  <c:v>176.006</c:v>
                </c:pt>
                <c:pt idx="26">
                  <c:v>30.08299999999997</c:v>
                </c:pt>
                <c:pt idx="27">
                  <c:v>122.819</c:v>
                </c:pt>
              </c:numCache>
            </c:numRef>
          </c:val>
        </c:ser>
        <c:ser>
          <c:idx val="1"/>
          <c:order val="1"/>
          <c:tx>
            <c:v>RegDn Deployed</c:v>
          </c:tx>
          <c:val>
            <c:numRef>
              <c:f>Sheet1!$O$58:$O$85</c:f>
              <c:numCache>
                <c:formatCode>#,##0</c:formatCode>
                <c:ptCount val="28"/>
                <c:pt idx="0" formatCode="#,##0.########">
                  <c:v>83.801999999999992</c:v>
                </c:pt>
                <c:pt idx="1">
                  <c:v>0</c:v>
                </c:pt>
                <c:pt idx="2">
                  <c:v>0</c:v>
                </c:pt>
                <c:pt idx="3">
                  <c:v>0</c:v>
                </c:pt>
                <c:pt idx="4">
                  <c:v>0</c:v>
                </c:pt>
                <c:pt idx="5" formatCode="#,##0.########">
                  <c:v>0.3260000000000004</c:v>
                </c:pt>
                <c:pt idx="6" formatCode="#,##0.########">
                  <c:v>0.15500000000000017</c:v>
                </c:pt>
                <c:pt idx="7" formatCode="#,##0.########">
                  <c:v>0.15200000000000016</c:v>
                </c:pt>
                <c:pt idx="8" formatCode="#,##0.########">
                  <c:v>22.881</c:v>
                </c:pt>
                <c:pt idx="9" formatCode="#,##0.########">
                  <c:v>10.823</c:v>
                </c:pt>
                <c:pt idx="10">
                  <c:v>0</c:v>
                </c:pt>
                <c:pt idx="11">
                  <c:v>0</c:v>
                </c:pt>
                <c:pt idx="12">
                  <c:v>0</c:v>
                </c:pt>
                <c:pt idx="13">
                  <c:v>0</c:v>
                </c:pt>
                <c:pt idx="14">
                  <c:v>0</c:v>
                </c:pt>
                <c:pt idx="15" formatCode="#,##0.########">
                  <c:v>8.4000000000000047E-2</c:v>
                </c:pt>
                <c:pt idx="16" formatCode="#,##0.########">
                  <c:v>51.296000000000049</c:v>
                </c:pt>
                <c:pt idx="17" formatCode="#,##0.########">
                  <c:v>4.4880000000000004</c:v>
                </c:pt>
                <c:pt idx="18">
                  <c:v>0</c:v>
                </c:pt>
                <c:pt idx="19">
                  <c:v>0</c:v>
                </c:pt>
                <c:pt idx="20">
                  <c:v>0</c:v>
                </c:pt>
                <c:pt idx="21" formatCode="#,##0.########">
                  <c:v>0.97900000000000065</c:v>
                </c:pt>
                <c:pt idx="22" formatCode="#,##0.########">
                  <c:v>12.827</c:v>
                </c:pt>
                <c:pt idx="23" formatCode="#,##0.########">
                  <c:v>13.7</c:v>
                </c:pt>
                <c:pt idx="24">
                  <c:v>0</c:v>
                </c:pt>
                <c:pt idx="25">
                  <c:v>0</c:v>
                </c:pt>
                <c:pt idx="26" formatCode="#,##0.########">
                  <c:v>18.917000000000005</c:v>
                </c:pt>
                <c:pt idx="27" formatCode="#,##0.########">
                  <c:v>0.98399999999999999</c:v>
                </c:pt>
              </c:numCache>
            </c:numRef>
          </c:val>
        </c:ser>
        <c:axId val="100872960"/>
        <c:axId val="101134336"/>
      </c:barChart>
      <c:catAx>
        <c:axId val="100872960"/>
        <c:scaling>
          <c:orientation val="minMax"/>
        </c:scaling>
        <c:axPos val="b"/>
        <c:title>
          <c:tx>
            <c:rich>
              <a:bodyPr/>
              <a:lstStyle/>
              <a:p>
                <a:pPr>
                  <a:defRPr/>
                </a:pPr>
                <a:r>
                  <a:rPr lang="en-US"/>
                  <a:t>15-min Intervals from HE12</a:t>
                </a:r>
                <a:r>
                  <a:rPr lang="en-US" baseline="0"/>
                  <a:t> to HE17</a:t>
                </a:r>
                <a:endParaRPr lang="en-US"/>
              </a:p>
            </c:rich>
          </c:tx>
          <c:layout/>
        </c:title>
        <c:majorTickMark val="none"/>
        <c:tickLblPos val="nextTo"/>
        <c:crossAx val="101134336"/>
        <c:crosses val="autoZero"/>
        <c:auto val="1"/>
        <c:lblAlgn val="ctr"/>
        <c:lblOffset val="100"/>
      </c:catAx>
      <c:valAx>
        <c:axId val="101134336"/>
        <c:scaling>
          <c:orientation val="minMax"/>
        </c:scaling>
        <c:axPos val="l"/>
        <c:majorGridlines/>
        <c:title>
          <c:tx>
            <c:rich>
              <a:bodyPr/>
              <a:lstStyle/>
              <a:p>
                <a:pPr>
                  <a:defRPr/>
                </a:pPr>
                <a:r>
                  <a:rPr lang="en-US"/>
                  <a:t>15-min Average MW</a:t>
                </a:r>
              </a:p>
            </c:rich>
          </c:tx>
          <c:layout/>
        </c:title>
        <c:numFmt formatCode="#,##0.########" sourceLinked="1"/>
        <c:tickLblPos val="nextTo"/>
        <c:crossAx val="100872960"/>
        <c:crosses val="autoZero"/>
        <c:crossBetween val="between"/>
      </c:valAx>
    </c:plotArea>
    <c:legend>
      <c:legendPos val="r"/>
      <c:layout/>
    </c:legend>
    <c:plotVisOnly val="1"/>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F1E404-F078-4A9F-9A1F-C8029FD51AF4}" type="datetimeFigureOut">
              <a:rPr lang="en-US" smtClean="0"/>
              <a:t>07/10/2012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4E80D-29AD-427E-B981-74439AEBFB0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3E51C397-5FBF-4DFD-8A44-60A953A6B172}" type="slidenum">
              <a:rPr lang="en-US" smtClean="0"/>
              <a:pPr/>
              <a:t>6</a:t>
            </a:fld>
            <a:endParaRPr lang="en-US" smtClean="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C66FBF09-556C-4DB0-B4A1-2728C0A8FCFE}" type="slidenum">
              <a:rPr lang="en-US" smtClean="0"/>
              <a:pPr/>
              <a:t>7</a:t>
            </a:fld>
            <a:endParaRPr lang="en-US"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720F7646-80AC-43D4-BD2A-B79028833DBE}" type="slidenum">
              <a:rPr lang="en-US" smtClean="0"/>
              <a:pPr/>
              <a:t>8</a:t>
            </a:fld>
            <a:endParaRPr lang="en-US" smtClean="0"/>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B7DDD2AF-9AFC-43DF-8EBC-98818C0869B8}" type="slidenum">
              <a:rPr lang="en-US" smtClean="0"/>
              <a:pPr/>
              <a:t>9</a:t>
            </a:fld>
            <a:endParaRPr lang="en-US" smtClean="0"/>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842734-A949-44D9-BE61-2C697D58E194}" type="datetimeFigureOut">
              <a:rPr lang="en-US" smtClean="0"/>
              <a:t>07/10/2012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842734-A949-44D9-BE61-2C697D58E194}" type="datetimeFigureOut">
              <a:rPr lang="en-US" smtClean="0"/>
              <a:t>07/10/2012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842734-A949-44D9-BE61-2C697D58E194}" type="datetimeFigureOut">
              <a:rPr lang="en-US" smtClean="0"/>
              <a:t>07/10/2012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842734-A949-44D9-BE61-2C697D58E194}" type="datetimeFigureOut">
              <a:rPr lang="en-US" smtClean="0"/>
              <a:t>07/10/2012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842734-A949-44D9-BE61-2C697D58E194}" type="datetimeFigureOut">
              <a:rPr lang="en-US" smtClean="0"/>
              <a:t>07/10/2012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842734-A949-44D9-BE61-2C697D58E194}" type="datetimeFigureOut">
              <a:rPr lang="en-US" smtClean="0"/>
              <a:t>07/10/2012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842734-A949-44D9-BE61-2C697D58E194}" type="datetimeFigureOut">
              <a:rPr lang="en-US" smtClean="0"/>
              <a:t>07/10/2012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842734-A949-44D9-BE61-2C697D58E194}" type="datetimeFigureOut">
              <a:rPr lang="en-US" smtClean="0"/>
              <a:t>07/10/2012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842734-A949-44D9-BE61-2C697D58E194}" type="datetimeFigureOut">
              <a:rPr lang="en-US" smtClean="0"/>
              <a:t>07/10/2012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842734-A949-44D9-BE61-2C697D58E194}" type="datetimeFigureOut">
              <a:rPr lang="en-US" smtClean="0"/>
              <a:t>07/10/2012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842734-A949-44D9-BE61-2C697D58E194}" type="datetimeFigureOut">
              <a:rPr lang="en-US" smtClean="0"/>
              <a:t>07/10/2012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D8405-D857-4B43-8A2B-D8D4B33B72F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42734-A949-44D9-BE61-2C697D58E194}" type="datetimeFigureOut">
              <a:rPr lang="en-US" smtClean="0"/>
              <a:t>07/10/2012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8D8405-D857-4B43-8A2B-D8D4B33B72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to WMS</a:t>
            </a:r>
            <a:endParaRPr lang="en-US" dirty="0"/>
          </a:p>
        </p:txBody>
      </p:sp>
      <p:sp>
        <p:nvSpPr>
          <p:cNvPr id="3" name="Subtitle 2"/>
          <p:cNvSpPr>
            <a:spLocks noGrp="1"/>
          </p:cNvSpPr>
          <p:nvPr>
            <p:ph type="subTitle" idx="1"/>
          </p:nvPr>
        </p:nvSpPr>
        <p:spPr/>
        <p:txBody>
          <a:bodyPr/>
          <a:lstStyle/>
          <a:p>
            <a:pPr algn="r"/>
            <a:r>
              <a:rPr lang="en-US" dirty="0" smtClean="0"/>
              <a:t>S. Looney</a:t>
            </a:r>
          </a:p>
          <a:p>
            <a:pPr algn="r"/>
            <a:r>
              <a:rPr lang="en-US" dirty="0" smtClean="0"/>
              <a:t>July 11, 2012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TAC Assignments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NPRR418, Reporting of Resource Forced Outages – ERCOT is considering other operational changes not addressed by this Protocol change.</a:t>
            </a:r>
          </a:p>
          <a:p>
            <a:r>
              <a:rPr lang="en-US" dirty="0" smtClean="0"/>
              <a:t>ERS QSE Performance Measurement and Compliance --  PUCT Order in Project No. 39948 specified that the compliance should be on the QSE level.  There is reporting of ERS Resource performance.  At this time, QMWG will monitor the program as designed and report results to WMS after the first contract period.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on NPRRs</a:t>
            </a:r>
            <a:endParaRPr lang="en-US" dirty="0"/>
          </a:p>
        </p:txBody>
      </p:sp>
      <p:sp>
        <p:nvSpPr>
          <p:cNvPr id="3" name="Content Placeholder 2"/>
          <p:cNvSpPr>
            <a:spLocks noGrp="1"/>
          </p:cNvSpPr>
          <p:nvPr>
            <p:ph idx="1"/>
          </p:nvPr>
        </p:nvSpPr>
        <p:spPr/>
        <p:txBody>
          <a:bodyPr/>
          <a:lstStyle/>
          <a:p>
            <a:r>
              <a:rPr lang="en-US" dirty="0" smtClean="0"/>
              <a:t>NPRR460, WGR Ramp Rate Limitations – Support recommended approval with EON’s latest comments.</a:t>
            </a:r>
          </a:p>
          <a:p>
            <a:r>
              <a:rPr lang="en-US" dirty="0" smtClean="0"/>
              <a:t>NPRR461, Energy Storage Settlements – Endorse with </a:t>
            </a:r>
            <a:r>
              <a:rPr lang="en-US" dirty="0" err="1" smtClean="0"/>
              <a:t>Chamisa</a:t>
            </a:r>
            <a:r>
              <a:rPr lang="en-US" dirty="0" smtClean="0"/>
              <a:t> comments.  Concern about reporting of storage load before 60 days.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Update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Draft NPRR, Market Transparency of DC Tie Outages – Tenaska will submit an NPRR.  Need information same day regarding causes of DC Tie outages.  Report or market notice.</a:t>
            </a:r>
          </a:p>
          <a:p>
            <a:r>
              <a:rPr lang="en-US" dirty="0" smtClean="0"/>
              <a:t>Draft NPRR, AS Capacity Monitor Display – ERCOT to present solution to MISUG.  Using responsibilities instead of AS schedules.</a:t>
            </a:r>
          </a:p>
          <a:p>
            <a:r>
              <a:rPr lang="en-US" dirty="0" smtClean="0"/>
              <a:t>GREDP report is posted on QMWG meeting site</a:t>
            </a:r>
          </a:p>
          <a:p>
            <a:r>
              <a:rPr lang="en-US" dirty="0" smtClean="0"/>
              <a:t>Presentation regarding RARF changes, posted to meeting site.  </a:t>
            </a:r>
            <a:r>
              <a:rPr lang="en-US" dirty="0" err="1" smtClean="0"/>
              <a:t>Webex</a:t>
            </a:r>
            <a:r>
              <a:rPr lang="en-US" dirty="0" smtClean="0"/>
              <a:t> with ERCOT scheduled for July 12, 14:00-16:00.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of URS Bias</a:t>
            </a:r>
            <a:endParaRPr lang="en-US" dirty="0"/>
          </a:p>
        </p:txBody>
      </p:sp>
      <p:sp>
        <p:nvSpPr>
          <p:cNvPr id="3" name="Content Placeholder 2"/>
          <p:cNvSpPr>
            <a:spLocks noGrp="1"/>
          </p:cNvSpPr>
          <p:nvPr>
            <p:ph idx="1"/>
          </p:nvPr>
        </p:nvSpPr>
        <p:spPr/>
        <p:txBody>
          <a:bodyPr/>
          <a:lstStyle/>
          <a:p>
            <a:r>
              <a:rPr lang="en-US" dirty="0" smtClean="0"/>
              <a:t>Operational concern of many consecutive intervals of URS with almost no DRS.</a:t>
            </a:r>
          </a:p>
          <a:p>
            <a:r>
              <a:rPr lang="en-US" dirty="0" smtClean="0"/>
              <a:t>In addition to operational concerns, causes price depression counteracting Resource Adequacy efforts.</a:t>
            </a:r>
          </a:p>
          <a:p>
            <a:r>
              <a:rPr lang="en-US" dirty="0" smtClean="0"/>
              <a:t>Requesting ERCOT to consider solutions and bring a recommendation back to the QMWG next month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4"/>
          <p:cNvSpPr>
            <a:spLocks noGrp="1"/>
          </p:cNvSpPr>
          <p:nvPr>
            <p:ph type="sldNum" sz="quarter" idx="12"/>
          </p:nvPr>
        </p:nvSpPr>
        <p:spPr>
          <a:noFill/>
        </p:spPr>
        <p:txBody>
          <a:bodyPr/>
          <a:lstStyle/>
          <a:p>
            <a:fld id="{3D644DDE-EC1B-4E63-83EC-1E2DB4094B95}" type="slidenum">
              <a:rPr lang="en-US" smtClean="0"/>
              <a:pPr/>
              <a:t>6</a:t>
            </a:fld>
            <a:endParaRPr lang="en-US" smtClean="0"/>
          </a:p>
        </p:txBody>
      </p:sp>
      <p:sp>
        <p:nvSpPr>
          <p:cNvPr id="2051" name="Text Box 4"/>
          <p:cNvSpPr txBox="1">
            <a:spLocks noChangeArrowheads="1"/>
          </p:cNvSpPr>
          <p:nvPr/>
        </p:nvSpPr>
        <p:spPr bwMode="auto">
          <a:xfrm>
            <a:off x="457200" y="762000"/>
            <a:ext cx="8229600" cy="5693852"/>
          </a:xfrm>
          <a:prstGeom prst="rect">
            <a:avLst/>
          </a:prstGeom>
          <a:noFill/>
          <a:ln w="9525">
            <a:noFill/>
            <a:miter lim="800000"/>
            <a:headEnd/>
            <a:tailEnd/>
          </a:ln>
        </p:spPr>
        <p:txBody>
          <a:bodyPr lIns="91427" tIns="45713" rIns="91427" bIns="45713">
            <a:spAutoFit/>
          </a:bodyPr>
          <a:lstStyle/>
          <a:p>
            <a:pPr algn="ctr">
              <a:spcBef>
                <a:spcPct val="50000"/>
              </a:spcBef>
            </a:pPr>
            <a:endParaRPr lang="en-US" sz="2000" b="1" dirty="0">
              <a:latin typeface="Times New Roman" pitchFamily="18" charset="0"/>
            </a:endParaRPr>
          </a:p>
          <a:p>
            <a:pPr algn="ctr">
              <a:spcBef>
                <a:spcPct val="50000"/>
              </a:spcBef>
            </a:pPr>
            <a:endParaRPr lang="en-US" sz="2000" b="1" dirty="0">
              <a:latin typeface="Times New Roman" pitchFamily="18" charset="0"/>
            </a:endParaRPr>
          </a:p>
          <a:p>
            <a:pPr algn="ctr"/>
            <a:r>
              <a:rPr lang="en-US" sz="3600" b="1" dirty="0">
                <a:latin typeface="Times New Roman" pitchFamily="18" charset="0"/>
                <a:cs typeface="Times New Roman" pitchFamily="18" charset="0"/>
              </a:rPr>
              <a:t>ERCOT On-Peak</a:t>
            </a:r>
          </a:p>
          <a:p>
            <a:pPr algn="ctr"/>
            <a:r>
              <a:rPr lang="en-US" sz="3600" b="1" dirty="0">
                <a:latin typeface="Times New Roman" pitchFamily="18" charset="0"/>
                <a:cs typeface="Times New Roman" pitchFamily="18" charset="0"/>
              </a:rPr>
              <a:t>Regulation Deployments</a:t>
            </a:r>
          </a:p>
          <a:p>
            <a:pPr algn="ctr"/>
            <a:endParaRPr lang="en-US" sz="3600" b="1" dirty="0">
              <a:latin typeface="Times New Roman" pitchFamily="18" charset="0"/>
              <a:cs typeface="Times New Roman" pitchFamily="18" charset="0"/>
            </a:endParaRPr>
          </a:p>
          <a:p>
            <a:pPr algn="ctr"/>
            <a:r>
              <a:rPr lang="en-US" sz="3600" b="1" dirty="0">
                <a:latin typeface="Times New Roman" pitchFamily="18" charset="0"/>
                <a:cs typeface="Times New Roman" pitchFamily="18" charset="0"/>
              </a:rPr>
              <a:t>June 25, 26 and 27, 2012</a:t>
            </a:r>
          </a:p>
          <a:p>
            <a:pPr algn="ctr"/>
            <a:r>
              <a:rPr lang="en-US" sz="3600" b="1" dirty="0">
                <a:latin typeface="Times New Roman" pitchFamily="18" charset="0"/>
                <a:cs typeface="Times New Roman" pitchFamily="18" charset="0"/>
              </a:rPr>
              <a:t>HE12 – HE 17</a:t>
            </a:r>
          </a:p>
          <a:p>
            <a:pPr algn="ctr"/>
            <a:endParaRPr lang="en-US" sz="2000" dirty="0"/>
          </a:p>
          <a:p>
            <a:pPr algn="ctr"/>
            <a:endParaRPr lang="en-US" sz="2000" dirty="0"/>
          </a:p>
          <a:p>
            <a:pPr algn="ctr"/>
            <a:endParaRPr lang="en-US" sz="2000" dirty="0"/>
          </a:p>
          <a:p>
            <a:pPr algn="ctr"/>
            <a:endParaRPr lang="en-US" sz="2000" dirty="0"/>
          </a:p>
          <a:p>
            <a:pPr algn="ctr">
              <a:spcBef>
                <a:spcPct val="50000"/>
              </a:spcBef>
            </a:pPr>
            <a:r>
              <a:rPr lang="en-US" b="1" dirty="0">
                <a:latin typeface="Times New Roman" pitchFamily="18" charset="0"/>
              </a:rPr>
              <a:t>July, 2012, </a:t>
            </a:r>
            <a:r>
              <a:rPr lang="en-US" b="1" dirty="0" smtClean="0">
                <a:latin typeface="Times New Roman" pitchFamily="18" charset="0"/>
              </a:rPr>
              <a:t>QMWG</a:t>
            </a:r>
          </a:p>
          <a:p>
            <a:pPr algn="ctr">
              <a:spcBef>
                <a:spcPct val="50000"/>
              </a:spcBef>
            </a:pPr>
            <a:r>
              <a:rPr lang="en-US" b="1" dirty="0" smtClean="0">
                <a:latin typeface="Times New Roman" pitchFamily="18" charset="0"/>
              </a:rPr>
              <a:t>J. P. Morgan</a:t>
            </a:r>
            <a:endParaRPr lang="en-US" b="1" dirty="0">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2"/>
          </p:nvPr>
        </p:nvSpPr>
        <p:spPr>
          <a:noFill/>
        </p:spPr>
        <p:txBody>
          <a:bodyPr/>
          <a:lstStyle/>
          <a:p>
            <a:fld id="{74853C13-CFB6-4020-A717-797FAF79059B}" type="slidenum">
              <a:rPr lang="en-US" smtClean="0"/>
              <a:pPr/>
              <a:t>7</a:t>
            </a:fld>
            <a:endParaRPr lang="en-US" smtClean="0"/>
          </a:p>
        </p:txBody>
      </p:sp>
      <p:sp>
        <p:nvSpPr>
          <p:cNvPr id="3075" name="Text Box 4"/>
          <p:cNvSpPr txBox="1">
            <a:spLocks noChangeArrowheads="1"/>
          </p:cNvSpPr>
          <p:nvPr/>
        </p:nvSpPr>
        <p:spPr bwMode="auto">
          <a:xfrm>
            <a:off x="2905125" y="123825"/>
            <a:ext cx="5943600" cy="830263"/>
          </a:xfrm>
          <a:prstGeom prst="rect">
            <a:avLst/>
          </a:prstGeom>
          <a:noFill/>
          <a:ln w="9525">
            <a:noFill/>
            <a:miter lim="800000"/>
            <a:headEnd/>
            <a:tailEnd/>
          </a:ln>
        </p:spPr>
        <p:txBody>
          <a:bodyPr>
            <a:spAutoFit/>
          </a:bodyPr>
          <a:lstStyle/>
          <a:p>
            <a:pPr algn="r"/>
            <a:r>
              <a:rPr lang="en-US" sz="2400" b="1" dirty="0" smtClean="0">
                <a:latin typeface="Times New Roman" pitchFamily="18" charset="0"/>
                <a:cs typeface="Times New Roman" pitchFamily="18" charset="0"/>
              </a:rPr>
              <a:t>June </a:t>
            </a:r>
            <a:r>
              <a:rPr lang="en-US" sz="2400" b="1" dirty="0">
                <a:latin typeface="Times New Roman" pitchFamily="18" charset="0"/>
                <a:cs typeface="Times New Roman" pitchFamily="18" charset="0"/>
              </a:rPr>
              <a:t>25, 2012; HE12-HE17</a:t>
            </a:r>
          </a:p>
          <a:p>
            <a:pPr algn="r"/>
            <a:r>
              <a:rPr lang="en-US" sz="2400" b="1" dirty="0">
                <a:latin typeface="Times New Roman" pitchFamily="18" charset="0"/>
                <a:cs typeface="Times New Roman" pitchFamily="18" charset="0"/>
              </a:rPr>
              <a:t>ERCOT </a:t>
            </a:r>
            <a:r>
              <a:rPr lang="en-US" sz="2400" b="1" dirty="0" err="1">
                <a:latin typeface="Times New Roman" pitchFamily="18" charset="0"/>
                <a:cs typeface="Times New Roman" pitchFamily="18" charset="0"/>
              </a:rPr>
              <a:t>Reg</a:t>
            </a:r>
            <a:r>
              <a:rPr lang="en-US" sz="2400" b="1" dirty="0">
                <a:latin typeface="Times New Roman" pitchFamily="18" charset="0"/>
                <a:cs typeface="Times New Roman" pitchFamily="18" charset="0"/>
              </a:rPr>
              <a:t> Energy Deployed</a:t>
            </a:r>
          </a:p>
        </p:txBody>
      </p:sp>
      <p:graphicFrame>
        <p:nvGraphicFramePr>
          <p:cNvPr id="6" name="Chart 5"/>
          <p:cNvGraphicFramePr/>
          <p:nvPr/>
        </p:nvGraphicFramePr>
        <p:xfrm>
          <a:off x="152400" y="1033462"/>
          <a:ext cx="8839200" cy="53673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p>
            <a:fld id="{7F300117-F287-4797-AB55-E91DC17DBFA3}" type="slidenum">
              <a:rPr lang="en-US" smtClean="0"/>
              <a:pPr/>
              <a:t>8</a:t>
            </a:fld>
            <a:endParaRPr lang="en-US" smtClean="0"/>
          </a:p>
        </p:txBody>
      </p:sp>
      <p:sp>
        <p:nvSpPr>
          <p:cNvPr id="4099" name="Text Box 4"/>
          <p:cNvSpPr txBox="1">
            <a:spLocks noChangeArrowheads="1"/>
          </p:cNvSpPr>
          <p:nvPr/>
        </p:nvSpPr>
        <p:spPr bwMode="auto">
          <a:xfrm>
            <a:off x="2905125" y="123825"/>
            <a:ext cx="5943600" cy="830263"/>
          </a:xfrm>
          <a:prstGeom prst="rect">
            <a:avLst/>
          </a:prstGeom>
          <a:noFill/>
          <a:ln w="9525">
            <a:noFill/>
            <a:miter lim="800000"/>
            <a:headEnd/>
            <a:tailEnd/>
          </a:ln>
        </p:spPr>
        <p:txBody>
          <a:bodyPr>
            <a:spAutoFit/>
          </a:bodyPr>
          <a:lstStyle/>
          <a:p>
            <a:pPr algn="r"/>
            <a:r>
              <a:rPr lang="en-US" sz="2400" b="1" dirty="0" smtClean="0">
                <a:latin typeface="Times New Roman" pitchFamily="18" charset="0"/>
                <a:cs typeface="Times New Roman" pitchFamily="18" charset="0"/>
              </a:rPr>
              <a:t>June </a:t>
            </a:r>
            <a:r>
              <a:rPr lang="en-US" sz="2400" b="1" dirty="0">
                <a:latin typeface="Times New Roman" pitchFamily="18" charset="0"/>
                <a:cs typeface="Times New Roman" pitchFamily="18" charset="0"/>
              </a:rPr>
              <a:t>26, 2012; HE12-HE17</a:t>
            </a:r>
          </a:p>
          <a:p>
            <a:pPr algn="r"/>
            <a:r>
              <a:rPr lang="en-US" sz="2400" b="1" dirty="0">
                <a:latin typeface="Times New Roman" pitchFamily="18" charset="0"/>
                <a:cs typeface="Times New Roman" pitchFamily="18" charset="0"/>
              </a:rPr>
              <a:t>ERCOT </a:t>
            </a:r>
            <a:r>
              <a:rPr lang="en-US" sz="2400" b="1" dirty="0" err="1">
                <a:latin typeface="Times New Roman" pitchFamily="18" charset="0"/>
                <a:cs typeface="Times New Roman" pitchFamily="18" charset="0"/>
              </a:rPr>
              <a:t>Reg</a:t>
            </a:r>
            <a:r>
              <a:rPr lang="en-US" sz="2400" b="1" dirty="0">
                <a:latin typeface="Times New Roman" pitchFamily="18" charset="0"/>
                <a:cs typeface="Times New Roman" pitchFamily="18" charset="0"/>
              </a:rPr>
              <a:t> Energy Deployed</a:t>
            </a:r>
          </a:p>
        </p:txBody>
      </p:sp>
      <p:graphicFrame>
        <p:nvGraphicFramePr>
          <p:cNvPr id="5" name="Chart 4"/>
          <p:cNvGraphicFramePr/>
          <p:nvPr/>
        </p:nvGraphicFramePr>
        <p:xfrm>
          <a:off x="152400" y="1066800"/>
          <a:ext cx="8763000" cy="5410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2"/>
          </p:nvPr>
        </p:nvSpPr>
        <p:spPr>
          <a:noFill/>
        </p:spPr>
        <p:txBody>
          <a:bodyPr/>
          <a:lstStyle/>
          <a:p>
            <a:fld id="{C56A2769-8FA8-4E4D-97B5-4D224A1DBAB3}" type="slidenum">
              <a:rPr lang="en-US" smtClean="0"/>
              <a:pPr/>
              <a:t>9</a:t>
            </a:fld>
            <a:endParaRPr lang="en-US" smtClean="0"/>
          </a:p>
        </p:txBody>
      </p:sp>
      <p:sp>
        <p:nvSpPr>
          <p:cNvPr id="5123" name="Text Box 4"/>
          <p:cNvSpPr txBox="1">
            <a:spLocks noChangeArrowheads="1"/>
          </p:cNvSpPr>
          <p:nvPr/>
        </p:nvSpPr>
        <p:spPr bwMode="auto">
          <a:xfrm>
            <a:off x="2905125" y="123825"/>
            <a:ext cx="5943600" cy="830263"/>
          </a:xfrm>
          <a:prstGeom prst="rect">
            <a:avLst/>
          </a:prstGeom>
          <a:noFill/>
          <a:ln w="9525">
            <a:noFill/>
            <a:miter lim="800000"/>
            <a:headEnd/>
            <a:tailEnd/>
          </a:ln>
        </p:spPr>
        <p:txBody>
          <a:bodyPr>
            <a:spAutoFit/>
          </a:bodyPr>
          <a:lstStyle/>
          <a:p>
            <a:pPr algn="r"/>
            <a:r>
              <a:rPr lang="en-US" sz="2400" b="1" dirty="0" smtClean="0">
                <a:latin typeface="Times New Roman" pitchFamily="18" charset="0"/>
                <a:cs typeface="Times New Roman" pitchFamily="18" charset="0"/>
              </a:rPr>
              <a:t>June </a:t>
            </a:r>
            <a:r>
              <a:rPr lang="en-US" sz="2400" b="1" dirty="0">
                <a:latin typeface="Times New Roman" pitchFamily="18" charset="0"/>
                <a:cs typeface="Times New Roman" pitchFamily="18" charset="0"/>
              </a:rPr>
              <a:t>27, 2012; HE12-HE17</a:t>
            </a:r>
          </a:p>
          <a:p>
            <a:pPr algn="r"/>
            <a:r>
              <a:rPr lang="en-US" sz="2400" b="1" dirty="0">
                <a:latin typeface="Times New Roman" pitchFamily="18" charset="0"/>
                <a:cs typeface="Times New Roman" pitchFamily="18" charset="0"/>
              </a:rPr>
              <a:t>ERCOT </a:t>
            </a:r>
            <a:r>
              <a:rPr lang="en-US" sz="2400" b="1" dirty="0" err="1">
                <a:latin typeface="Times New Roman" pitchFamily="18" charset="0"/>
                <a:cs typeface="Times New Roman" pitchFamily="18" charset="0"/>
              </a:rPr>
              <a:t>Reg</a:t>
            </a:r>
            <a:r>
              <a:rPr lang="en-US" sz="2400" b="1" dirty="0">
                <a:latin typeface="Times New Roman" pitchFamily="18" charset="0"/>
                <a:cs typeface="Times New Roman" pitchFamily="18" charset="0"/>
              </a:rPr>
              <a:t> Energy Deployed</a:t>
            </a:r>
          </a:p>
        </p:txBody>
      </p:sp>
      <p:graphicFrame>
        <p:nvGraphicFramePr>
          <p:cNvPr id="5" name="Chart 4"/>
          <p:cNvGraphicFramePr/>
          <p:nvPr/>
        </p:nvGraphicFramePr>
        <p:xfrm>
          <a:off x="228600" y="990600"/>
          <a:ext cx="8763000" cy="5562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31</TotalTime>
  <Words>349</Words>
  <Application>Microsoft Office PowerPoint</Application>
  <PresentationFormat>On-screen Show (4:3)</PresentationFormat>
  <Paragraphs>51</Paragraphs>
  <Slides>9</Slides>
  <Notes>4</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QMWG Update to WMS</vt:lpstr>
      <vt:lpstr>TAC Assignments</vt:lpstr>
      <vt:lpstr>Update on NPRRs</vt:lpstr>
      <vt:lpstr>General Update</vt:lpstr>
      <vt:lpstr>Discussion of URS Bias</vt:lpstr>
      <vt:lpstr>Slide 6</vt:lpstr>
      <vt:lpstr>Slide 7</vt:lpstr>
      <vt:lpstr>Slide 8</vt:lpstr>
      <vt:lpstr>Slide 9</vt:lpstr>
    </vt:vector>
  </TitlesOfParts>
  <Company>EFH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S_Looney, Luminant</dc:creator>
  <cp:lastModifiedBy>S_Looney, Luminant</cp:lastModifiedBy>
  <cp:revision>3</cp:revision>
  <dcterms:created xsi:type="dcterms:W3CDTF">2012-07-11T01:32:42Z</dcterms:created>
  <dcterms:modified xsi:type="dcterms:W3CDTF">2012-07-11T02:04:30Z</dcterms:modified>
</cp:coreProperties>
</file>