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7" r:id="rId3"/>
    <p:sldId id="282" r:id="rId4"/>
    <p:sldId id="281" r:id="rId5"/>
    <p:sldId id="283" r:id="rId6"/>
    <p:sldId id="284" r:id="rId7"/>
    <p:sldId id="285" r:id="rId8"/>
    <p:sldId id="286"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46" autoAdjust="0"/>
    <p:restoredTop sz="85968" autoAdjust="0"/>
  </p:normalViewPr>
  <p:slideViewPr>
    <p:cSldViewPr>
      <p:cViewPr varScale="1">
        <p:scale>
          <a:sx n="56" d="100"/>
          <a:sy n="56" d="100"/>
        </p:scale>
        <p:origin x="-366" y="2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FDE27D-2181-4773-BDDC-072BF9903F67}" type="datetimeFigureOut">
              <a:rPr lang="en-US" smtClean="0"/>
              <a:pPr/>
              <a:t>7/10/2012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33ED3D-1155-4D8A-B6FF-B5155C94929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33ED3D-1155-4D8A-B6FF-B5155C94929B}"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33ED3D-1155-4D8A-B6FF-B5155C94929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33ED3D-1155-4D8A-B6FF-B5155C94929B}"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33ED3D-1155-4D8A-B6FF-B5155C94929B}"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48ECBC7-9E06-47BF-8D4E-7E8CDB86D28B}" type="datetimeFigureOut">
              <a:rPr lang="en-US"/>
              <a:pPr>
                <a:defRPr/>
              </a:pPr>
              <a:t>7/10/2012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99F1BE-1397-49E4-A1CF-EC81619E142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B2EB6D-E942-4EE4-8754-021C1705C35A}" type="datetimeFigureOut">
              <a:rPr lang="en-US"/>
              <a:pPr>
                <a:defRPr/>
              </a:pPr>
              <a:t>7/10/2012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3E706F-C3D7-417C-9576-36CD1905F1B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BCD6B19-4652-4780-AC47-BFAE15D343EB}" type="datetimeFigureOut">
              <a:rPr lang="en-US"/>
              <a:pPr>
                <a:defRPr/>
              </a:pPr>
              <a:t>7/10/2012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D5EBE2-E62C-46AB-92C2-967779A3DED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715164-698D-45E2-8314-D243672FB991}" type="datetimeFigureOut">
              <a:rPr lang="en-US"/>
              <a:pPr>
                <a:defRPr/>
              </a:pPr>
              <a:t>7/10/2012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15414A-C40A-4DE6-8576-F1CB7D8FF81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98EBAAB-1BDE-41AB-815F-46AABD971191}" type="datetimeFigureOut">
              <a:rPr lang="en-US"/>
              <a:pPr>
                <a:defRPr/>
              </a:pPr>
              <a:t>7/10/2012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EA19D0-1D2C-419E-AF2F-A095D135128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A93F1BA-B418-4638-B80F-0150DEBE3858}" type="datetimeFigureOut">
              <a:rPr lang="en-US"/>
              <a:pPr>
                <a:defRPr/>
              </a:pPr>
              <a:t>7/10/2012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DBE692E-5442-4DAE-A399-4FAF8B690E7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8AF0CE1-917E-4328-8114-FC265CCE400D}" type="datetimeFigureOut">
              <a:rPr lang="en-US"/>
              <a:pPr>
                <a:defRPr/>
              </a:pPr>
              <a:t>7/10/2012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0714ED1-AB06-4457-8A23-58F5C851F37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7DC4609-289D-49B6-8428-8A347ED9DF12}" type="datetimeFigureOut">
              <a:rPr lang="en-US"/>
              <a:pPr>
                <a:defRPr/>
              </a:pPr>
              <a:t>7/10/2012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853349-BBE1-43F3-993C-1AA4524DB69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006C89-BB5B-46A6-A8D0-B87D3F37406F}" type="datetimeFigureOut">
              <a:rPr lang="en-US"/>
              <a:pPr>
                <a:defRPr/>
              </a:pPr>
              <a:t>7/10/2012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A6F5363-AA3E-4B42-AFE9-EF9221DD99C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99F6B5-04BE-4C8F-B23D-98B8605DE3B4}" type="datetimeFigureOut">
              <a:rPr lang="en-US"/>
              <a:pPr>
                <a:defRPr/>
              </a:pPr>
              <a:t>7/10/2012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091297-C4DA-4746-8F46-0E67B86B0F9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5935B2-4B57-4C01-AD17-ED02F05A590F}" type="datetimeFigureOut">
              <a:rPr lang="en-US"/>
              <a:pPr>
                <a:defRPr/>
              </a:pPr>
              <a:t>7/10/2012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A28F8A-9B12-433F-BDC8-E6A29B20B69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31703C4-F062-492D-ABB2-F0A6CF0B2439}" type="datetimeFigureOut">
              <a:rPr lang="en-US"/>
              <a:pPr>
                <a:defRPr/>
              </a:pPr>
              <a:t>7/10/2012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FDEE1DF-EE83-465D-8F14-9714803D4D1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dirty="0" smtClean="0"/>
              <a:t>CMWG Update to WMS</a:t>
            </a:r>
          </a:p>
        </p:txBody>
      </p:sp>
      <p:sp>
        <p:nvSpPr>
          <p:cNvPr id="3" name="Subtitle 2"/>
          <p:cNvSpPr>
            <a:spLocks noGrp="1"/>
          </p:cNvSpPr>
          <p:nvPr>
            <p:ph type="subTitle" idx="1"/>
          </p:nvPr>
        </p:nvSpPr>
        <p:spPr/>
        <p:txBody>
          <a:bodyPr rtlCol="0">
            <a:normAutofit fontScale="70000" lnSpcReduction="20000"/>
          </a:bodyPr>
          <a:lstStyle/>
          <a:p>
            <a:pPr fontAlgn="auto">
              <a:spcAft>
                <a:spcPts val="0"/>
              </a:spcAft>
              <a:buFont typeface="Arial" pitchFamily="34" charset="0"/>
              <a:buNone/>
              <a:defRPr/>
            </a:pPr>
            <a:r>
              <a:rPr lang="en-US" dirty="0" smtClean="0"/>
              <a:t>7-11-12</a:t>
            </a:r>
          </a:p>
          <a:p>
            <a:pPr fontAlgn="auto">
              <a:spcAft>
                <a:spcPts val="0"/>
              </a:spcAft>
              <a:defRPr/>
            </a:pPr>
            <a:r>
              <a:rPr lang="en-US" dirty="0" smtClean="0"/>
              <a:t>Report of CMWG Meeting of 7-10-12</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smtClean="0"/>
              <a:t>M Wagner</a:t>
            </a:r>
          </a:p>
          <a:p>
            <a:pPr fontAlgn="auto">
              <a:spcAft>
                <a:spcPts val="0"/>
              </a:spcAft>
              <a:buFont typeface="Arial" pitchFamily="34" charset="0"/>
              <a:buNone/>
              <a:defRPr/>
            </a:pPr>
            <a:r>
              <a:rPr lang="en-US" dirty="0" smtClean="0"/>
              <a:t>Edison Mission Marketing &amp; Trading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533400"/>
          </a:xfrm>
        </p:spPr>
        <p:txBody>
          <a:bodyPr/>
          <a:lstStyle/>
          <a:p>
            <a:r>
              <a:rPr lang="en-US" sz="4000" dirty="0" smtClean="0"/>
              <a:t>2% Shift Factor Cut Off vs. Holistic Solution</a:t>
            </a:r>
            <a:endParaRPr lang="en-US" sz="4000" dirty="0"/>
          </a:p>
        </p:txBody>
      </p:sp>
      <p:sp>
        <p:nvSpPr>
          <p:cNvPr id="3" name="Content Placeholder 2"/>
          <p:cNvSpPr>
            <a:spLocks noGrp="1"/>
          </p:cNvSpPr>
          <p:nvPr>
            <p:ph idx="1"/>
          </p:nvPr>
        </p:nvSpPr>
        <p:spPr>
          <a:xfrm>
            <a:off x="152400" y="914400"/>
            <a:ext cx="8839200" cy="5638800"/>
          </a:xfrm>
        </p:spPr>
        <p:txBody>
          <a:bodyPr/>
          <a:lstStyle/>
          <a:p>
            <a:r>
              <a:rPr lang="en-US" dirty="0" smtClean="0"/>
              <a:t>Issue: Currently Operations uses a 2% cutoff to limit </a:t>
            </a:r>
            <a:r>
              <a:rPr lang="en-US" dirty="0" smtClean="0"/>
              <a:t>re-dispatch (along with existing SP Caps). </a:t>
            </a:r>
            <a:r>
              <a:rPr lang="en-US" dirty="0" smtClean="0"/>
              <a:t>Nodal Protocols created shadow price caps to limit </a:t>
            </a:r>
            <a:r>
              <a:rPr lang="en-US" dirty="0" smtClean="0"/>
              <a:t>re-dispatch and did not include SF cutoff.</a:t>
            </a:r>
            <a:endParaRPr lang="en-US" dirty="0" smtClean="0"/>
          </a:p>
          <a:p>
            <a:r>
              <a:rPr lang="en-US" dirty="0" smtClean="0"/>
              <a:t>Transmission &amp; Security Op Procedure-- </a:t>
            </a:r>
            <a:r>
              <a:rPr lang="en-US" b="1" dirty="0" smtClean="0"/>
              <a:t>4.1	Transmission Congestion Management</a:t>
            </a:r>
          </a:p>
          <a:p>
            <a:endParaRPr lang="en-US" b="1" dirty="0" smtClean="0"/>
          </a:p>
          <a:p>
            <a:pPr>
              <a:buNone/>
            </a:pPr>
            <a:endParaRPr lang="en-US" b="1"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pic>
        <p:nvPicPr>
          <p:cNvPr id="7" name="Picture 1"/>
          <p:cNvPicPr>
            <a:picLocks noChangeAspect="1" noChangeArrowheads="1"/>
          </p:cNvPicPr>
          <p:nvPr/>
        </p:nvPicPr>
        <p:blipFill>
          <a:blip r:embed="rId3" cstate="print"/>
          <a:srcRect/>
          <a:stretch>
            <a:fillRect/>
          </a:stretch>
        </p:blipFill>
        <p:spPr bwMode="auto">
          <a:xfrm>
            <a:off x="0" y="4800600"/>
            <a:ext cx="9734276" cy="1324011"/>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762000"/>
          </a:xfrm>
        </p:spPr>
        <p:txBody>
          <a:bodyPr/>
          <a:lstStyle/>
          <a:p>
            <a:r>
              <a:rPr lang="en-US" sz="4000" dirty="0" smtClean="0"/>
              <a:t>Brief History: 2% Shift Factor Cut Off</a:t>
            </a:r>
            <a:endParaRPr lang="en-US" sz="4000" dirty="0"/>
          </a:p>
        </p:txBody>
      </p:sp>
      <p:sp>
        <p:nvSpPr>
          <p:cNvPr id="3" name="Content Placeholder 2"/>
          <p:cNvSpPr>
            <a:spLocks noGrp="1"/>
          </p:cNvSpPr>
          <p:nvPr>
            <p:ph idx="1"/>
          </p:nvPr>
        </p:nvSpPr>
        <p:spPr>
          <a:xfrm>
            <a:off x="76200" y="762000"/>
            <a:ext cx="8915400" cy="5943600"/>
          </a:xfrm>
        </p:spPr>
        <p:txBody>
          <a:bodyPr/>
          <a:lstStyle/>
          <a:p>
            <a:r>
              <a:rPr lang="en-US" sz="3000" dirty="0" smtClean="0"/>
              <a:t>Developed in Zonal—where </a:t>
            </a:r>
          </a:p>
          <a:p>
            <a:pPr lvl="1"/>
            <a:r>
              <a:rPr lang="en-US" sz="2700" dirty="0" smtClean="0"/>
              <a:t>portfolio </a:t>
            </a:r>
            <a:r>
              <a:rPr lang="en-US" sz="2700" dirty="0" smtClean="0"/>
              <a:t>deployment</a:t>
            </a:r>
            <a:endParaRPr lang="en-US" sz="2700" dirty="0" smtClean="0"/>
          </a:p>
          <a:p>
            <a:pPr lvl="1"/>
            <a:r>
              <a:rPr lang="en-US" sz="2700" dirty="0" smtClean="0"/>
              <a:t>manually developed constraints</a:t>
            </a:r>
          </a:p>
          <a:p>
            <a:pPr lvl="1"/>
            <a:r>
              <a:rPr lang="en-US" sz="2700" dirty="0" smtClean="0"/>
              <a:t>no Shift Factor cut offs</a:t>
            </a:r>
          </a:p>
          <a:p>
            <a:pPr lvl="1">
              <a:buNone/>
            </a:pPr>
            <a:r>
              <a:rPr lang="en-US" sz="2700" dirty="0" smtClean="0"/>
              <a:t>Resulted at times in moving large # of MW for remote constraints—which also contributed to stranding Ancillary Service MW </a:t>
            </a:r>
          </a:p>
          <a:p>
            <a:r>
              <a:rPr lang="en-US" sz="3000" dirty="0" smtClean="0"/>
              <a:t>In Nodal—</a:t>
            </a:r>
          </a:p>
          <a:p>
            <a:pPr lvl="1"/>
            <a:r>
              <a:rPr lang="en-US" sz="2700" dirty="0" smtClean="0"/>
              <a:t>unit specific dispatch provides granular control,</a:t>
            </a:r>
          </a:p>
          <a:p>
            <a:pPr lvl="1"/>
            <a:r>
              <a:rPr lang="en-US" sz="2700" dirty="0" smtClean="0"/>
              <a:t>RT Constraint Activity Manger provides real time insight into constraints, </a:t>
            </a:r>
          </a:p>
          <a:p>
            <a:pPr lvl="1"/>
            <a:r>
              <a:rPr lang="en-US" sz="2700" dirty="0" smtClean="0"/>
              <a:t>Shadow Price caps inherently truncate </a:t>
            </a:r>
            <a:r>
              <a:rPr lang="en-US" sz="2700" dirty="0" err="1" smtClean="0"/>
              <a:t>redispatch</a:t>
            </a:r>
            <a:endParaRPr lang="en-US" sz="2700" dirty="0" smtClean="0"/>
          </a:p>
          <a:p>
            <a:endParaRPr lang="en-US" sz="2700"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533400"/>
          </a:xfrm>
        </p:spPr>
        <p:txBody>
          <a:bodyPr/>
          <a:lstStyle/>
          <a:p>
            <a:r>
              <a:rPr lang="en-US" sz="4000" dirty="0" smtClean="0"/>
              <a:t>2% Shift Factor Cut Off vs. Holistic Solution</a:t>
            </a:r>
            <a:endParaRPr lang="en-US" sz="4000" dirty="0"/>
          </a:p>
        </p:txBody>
      </p:sp>
      <p:sp>
        <p:nvSpPr>
          <p:cNvPr id="3" name="Content Placeholder 2"/>
          <p:cNvSpPr>
            <a:spLocks noGrp="1"/>
          </p:cNvSpPr>
          <p:nvPr>
            <p:ph idx="1"/>
          </p:nvPr>
        </p:nvSpPr>
        <p:spPr>
          <a:xfrm>
            <a:off x="0" y="838200"/>
            <a:ext cx="8839200" cy="5638800"/>
          </a:xfrm>
        </p:spPr>
        <p:txBody>
          <a:bodyPr/>
          <a:lstStyle/>
          <a:p>
            <a:pPr>
              <a:buNone/>
            </a:pPr>
            <a:endParaRPr lang="en-US" b="1" dirty="0" smtClean="0"/>
          </a:p>
          <a:p>
            <a:endParaRPr lang="en-US" b="1"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graphicFrame>
        <p:nvGraphicFramePr>
          <p:cNvPr id="7" name="Table 6"/>
          <p:cNvGraphicFramePr>
            <a:graphicFrameLocks noGrp="1"/>
          </p:cNvGraphicFramePr>
          <p:nvPr/>
        </p:nvGraphicFramePr>
        <p:xfrm>
          <a:off x="381000" y="1524000"/>
          <a:ext cx="8229600" cy="4473374"/>
        </p:xfrm>
        <a:graphic>
          <a:graphicData uri="http://schemas.openxmlformats.org/drawingml/2006/table">
            <a:tbl>
              <a:tblPr firstRow="1" bandRow="1">
                <a:tableStyleId>{5C22544A-7EE6-4342-B048-85BDC9FD1C3A}</a:tableStyleId>
              </a:tblPr>
              <a:tblGrid>
                <a:gridCol w="4114800"/>
                <a:gridCol w="4114800"/>
              </a:tblGrid>
              <a:tr h="515765">
                <a:tc>
                  <a:txBody>
                    <a:bodyPr/>
                    <a:lstStyle/>
                    <a:p>
                      <a:r>
                        <a:rPr lang="en-US" dirty="0" smtClean="0"/>
                        <a:t>Eliminate 2% Cutoff</a:t>
                      </a:r>
                      <a:endParaRPr lang="en-US" dirty="0"/>
                    </a:p>
                  </a:txBody>
                  <a:tcPr/>
                </a:tc>
                <a:tc>
                  <a:txBody>
                    <a:bodyPr/>
                    <a:lstStyle/>
                    <a:p>
                      <a:r>
                        <a:rPr lang="en-US" dirty="0" smtClean="0"/>
                        <a:t>Retain 2% Cutoff </a:t>
                      </a:r>
                      <a:endParaRPr lang="en-US" dirty="0"/>
                    </a:p>
                  </a:txBody>
                  <a:tcPr/>
                </a:tc>
              </a:tr>
              <a:tr h="1114051">
                <a:tc>
                  <a:txBody>
                    <a:bodyPr/>
                    <a:lstStyle/>
                    <a:p>
                      <a:pPr>
                        <a:buFont typeface="Arial" pitchFamily="34" charset="0"/>
                        <a:buChar char="•"/>
                      </a:pPr>
                      <a:r>
                        <a:rPr lang="en-US" dirty="0" smtClean="0"/>
                        <a:t>Nodal Protocols</a:t>
                      </a:r>
                      <a:r>
                        <a:rPr lang="en-US" baseline="0" dirty="0" smtClean="0"/>
                        <a:t> designed to create economic dispatch relying on Shadow Price caps to cut off </a:t>
                      </a:r>
                      <a:r>
                        <a:rPr lang="en-US" baseline="0" dirty="0" err="1" smtClean="0"/>
                        <a:t>redispatch</a:t>
                      </a:r>
                      <a:r>
                        <a:rPr lang="en-US" baseline="0" dirty="0" smtClean="0"/>
                        <a:t>—SP cap levels based on significant analysis from IMM</a:t>
                      </a:r>
                      <a:endParaRPr lang="en-US" dirty="0"/>
                    </a:p>
                  </a:txBody>
                  <a:tcPr/>
                </a:tc>
                <a:tc>
                  <a:txBody>
                    <a:bodyPr/>
                    <a:lstStyle/>
                    <a:p>
                      <a:pPr>
                        <a:buFont typeface="Arial" pitchFamily="34" charset="0"/>
                        <a:buChar char="•"/>
                      </a:pPr>
                      <a:r>
                        <a:rPr lang="en-US" dirty="0" smtClean="0"/>
                        <a:t>Dispatch</a:t>
                      </a:r>
                      <a:r>
                        <a:rPr lang="en-US" baseline="0" dirty="0" smtClean="0"/>
                        <a:t> is working now—urge caution—system is complex</a:t>
                      </a:r>
                      <a:endParaRPr lang="en-US" dirty="0"/>
                    </a:p>
                  </a:txBody>
                  <a:tcPr/>
                </a:tc>
              </a:tr>
              <a:tr h="1031529">
                <a:tc>
                  <a:txBody>
                    <a:bodyPr/>
                    <a:lstStyle/>
                    <a:p>
                      <a:pPr>
                        <a:buFont typeface="Arial" pitchFamily="34" charset="0"/>
                        <a:buChar char="•"/>
                      </a:pPr>
                      <a:r>
                        <a:rPr lang="en-US" dirty="0" smtClean="0"/>
                        <a:t>QSEs can move their AS to other units or ERCOT can run</a:t>
                      </a:r>
                      <a:r>
                        <a:rPr lang="en-US" baseline="0" dirty="0" smtClean="0"/>
                        <a:t> SASM to replace AS that are not supplied</a:t>
                      </a:r>
                      <a:endParaRPr lang="en-US" dirty="0"/>
                    </a:p>
                  </a:txBody>
                  <a:tcPr/>
                </a:tc>
                <a:tc>
                  <a:txBody>
                    <a:bodyPr/>
                    <a:lstStyle/>
                    <a:p>
                      <a:pPr>
                        <a:buFont typeface="Arial" pitchFamily="34" charset="0"/>
                        <a:buChar char="•"/>
                      </a:pPr>
                      <a:r>
                        <a:rPr lang="en-US" dirty="0" smtClean="0"/>
                        <a:t>Small QSEs cannot move AS</a:t>
                      </a:r>
                      <a:endParaRPr lang="en-US" dirty="0"/>
                    </a:p>
                  </a:txBody>
                  <a:tcPr/>
                </a:tc>
              </a:tr>
              <a:tr h="1031529">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Currently SCED can take ~</a:t>
                      </a:r>
                      <a:r>
                        <a:rPr lang="en-US" baseline="0" dirty="0" smtClean="0"/>
                        <a:t> </a:t>
                      </a:r>
                      <a:r>
                        <a:rPr lang="en-US" dirty="0" smtClean="0"/>
                        <a:t>30 active constraints—generally under 10 active at given time</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Multiple binding constraints (oscillation)</a:t>
                      </a:r>
                      <a:r>
                        <a:rPr lang="en-US" baseline="0" dirty="0" smtClean="0"/>
                        <a:t> is currently managed—no changes to this</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What happens if more than 30</a:t>
                      </a:r>
                      <a:r>
                        <a:rPr lang="en-US" baseline="0" dirty="0" smtClean="0"/>
                        <a:t> constraints</a:t>
                      </a:r>
                      <a:endParaRPr lang="en-US" dirty="0" smtClean="0"/>
                    </a:p>
                    <a:p>
                      <a:pPr>
                        <a:buFont typeface="Arial" pitchFamily="34" charset="0"/>
                        <a:buChar char="•"/>
                      </a:pPr>
                      <a:r>
                        <a:rPr lang="en-US" dirty="0" smtClean="0"/>
                        <a:t>With </a:t>
                      </a:r>
                      <a:r>
                        <a:rPr lang="en-US" dirty="0" smtClean="0"/>
                        <a:t>multiple</a:t>
                      </a:r>
                      <a:r>
                        <a:rPr lang="en-US" baseline="0" dirty="0" smtClean="0"/>
                        <a:t> binding constraints, is there a chance units would move around too much (oscillation)?</a:t>
                      </a:r>
                      <a:endParaRPr lang="en-US" dirty="0"/>
                    </a:p>
                  </a:txBody>
                  <a:tcPr/>
                </a:tc>
              </a:tr>
            </a:tbl>
          </a:graphicData>
        </a:graphic>
      </p:graphicFrame>
      <p:sp>
        <p:nvSpPr>
          <p:cNvPr id="8" name="Content Placeholder 2"/>
          <p:cNvSpPr txBox="1">
            <a:spLocks/>
          </p:cNvSpPr>
          <p:nvPr/>
        </p:nvSpPr>
        <p:spPr bwMode="auto">
          <a:xfrm>
            <a:off x="152400" y="914400"/>
            <a:ext cx="88392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lang="en-US" sz="3200" dirty="0" smtClean="0">
                <a:latin typeface="+mn-lt"/>
              </a:rPr>
              <a:t>CMWG Discussion </a:t>
            </a:r>
            <a:r>
              <a:rPr lang="en-US" sz="3200" dirty="0" smtClean="0">
                <a:latin typeface="+mn-lt"/>
              </a:rPr>
              <a:t>Pro/Con Eliminate 2% Cutoff</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32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Content Placeholder 2"/>
          <p:cNvSpPr txBox="1">
            <a:spLocks/>
          </p:cNvSpPr>
          <p:nvPr/>
        </p:nvSpPr>
        <p:spPr bwMode="auto">
          <a:xfrm>
            <a:off x="304800" y="6096000"/>
            <a:ext cx="8839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lang="en-US" sz="3200" dirty="0" smtClean="0">
                <a:latin typeface="+mn-lt"/>
              </a:rPr>
              <a:t>WMS direction?</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32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Over-Mitigation in SCED</a:t>
            </a:r>
            <a:endParaRPr lang="en-US" dirty="0"/>
          </a:p>
        </p:txBody>
      </p:sp>
      <p:sp>
        <p:nvSpPr>
          <p:cNvPr id="3" name="Content Placeholder 2"/>
          <p:cNvSpPr>
            <a:spLocks noGrp="1"/>
          </p:cNvSpPr>
          <p:nvPr>
            <p:ph idx="1"/>
          </p:nvPr>
        </p:nvSpPr>
        <p:spPr>
          <a:xfrm>
            <a:off x="228600" y="1066800"/>
            <a:ext cx="8686800" cy="5334000"/>
          </a:xfrm>
        </p:spPr>
        <p:txBody>
          <a:bodyPr/>
          <a:lstStyle/>
          <a:p>
            <a:r>
              <a:rPr lang="en-US" dirty="0" smtClean="0"/>
              <a:t>Issue: large # of MW of resources at same mitigated offer price. Unintended consequences.</a:t>
            </a:r>
          </a:p>
          <a:p>
            <a:r>
              <a:rPr lang="en-US" dirty="0" smtClean="0"/>
              <a:t>One result is tie breaker logic can send small MW dispatches to offline </a:t>
            </a:r>
            <a:r>
              <a:rPr lang="en-US" dirty="0" err="1" smtClean="0"/>
              <a:t>NonSpin</a:t>
            </a:r>
            <a:r>
              <a:rPr lang="en-US" dirty="0" smtClean="0"/>
              <a:t> units—if they turn on in response to dispatch, ERCOT gets more MW than </a:t>
            </a:r>
            <a:r>
              <a:rPr lang="en-US" dirty="0" smtClean="0"/>
              <a:t>needed which lowers RT price due to price taker MW (0-LSL issue) and </a:t>
            </a:r>
            <a:r>
              <a:rPr lang="en-US" dirty="0" smtClean="0"/>
              <a:t>creates inconsistent results for Quick Starts</a:t>
            </a:r>
          </a:p>
          <a:p>
            <a:pPr>
              <a:buNone/>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Over-Mitigation in SCED</a:t>
            </a:r>
            <a:endParaRPr lang="en-US" dirty="0"/>
          </a:p>
        </p:txBody>
      </p:sp>
      <p:sp>
        <p:nvSpPr>
          <p:cNvPr id="3" name="Content Placeholder 2"/>
          <p:cNvSpPr>
            <a:spLocks noGrp="1"/>
          </p:cNvSpPr>
          <p:nvPr>
            <p:ph idx="1"/>
          </p:nvPr>
        </p:nvSpPr>
        <p:spPr>
          <a:xfrm>
            <a:off x="228600" y="1066800"/>
            <a:ext cx="8686800" cy="5334000"/>
          </a:xfrm>
        </p:spPr>
        <p:txBody>
          <a:bodyPr/>
          <a:lstStyle/>
          <a:p>
            <a:r>
              <a:rPr lang="en-US" dirty="0" smtClean="0"/>
              <a:t>Issue: large # of MW of resources at same mitigated offer price. Unintended consequences.</a:t>
            </a:r>
          </a:p>
          <a:p>
            <a:r>
              <a:rPr lang="en-US" dirty="0" smtClean="0"/>
              <a:t>One result is tie breaker logic can send small MW dispatches to offline </a:t>
            </a:r>
            <a:r>
              <a:rPr lang="en-US" dirty="0" err="1" smtClean="0"/>
              <a:t>NonSpin</a:t>
            </a:r>
            <a:r>
              <a:rPr lang="en-US" dirty="0" smtClean="0"/>
              <a:t> units—if they turn on in response to dispatch, ERCOT gets more MW than needed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1020762"/>
          </a:xfrm>
        </p:spPr>
        <p:txBody>
          <a:bodyPr/>
          <a:lstStyle/>
          <a:p>
            <a:r>
              <a:rPr lang="en-US" sz="3900" dirty="0" smtClean="0"/>
              <a:t>Over-Mitigation in SCED:</a:t>
            </a:r>
            <a:br>
              <a:rPr lang="en-US" sz="3900" dirty="0" smtClean="0"/>
            </a:br>
            <a:r>
              <a:rPr lang="en-US" sz="3900" dirty="0" smtClean="0"/>
              <a:t> IMM Proposed Solution</a:t>
            </a:r>
            <a:endParaRPr lang="en-US" sz="3900" dirty="0"/>
          </a:p>
        </p:txBody>
      </p:sp>
      <p:sp>
        <p:nvSpPr>
          <p:cNvPr id="3" name="Content Placeholder 2"/>
          <p:cNvSpPr>
            <a:spLocks noGrp="1"/>
          </p:cNvSpPr>
          <p:nvPr>
            <p:ph idx="1"/>
          </p:nvPr>
        </p:nvSpPr>
        <p:spPr>
          <a:xfrm>
            <a:off x="0" y="990600"/>
            <a:ext cx="9144000" cy="5791200"/>
          </a:xfrm>
        </p:spPr>
        <p:txBody>
          <a:bodyPr/>
          <a:lstStyle/>
          <a:p>
            <a:r>
              <a:rPr lang="en-US" dirty="0" smtClean="0"/>
              <a:t>Modify Mitigated Offer curves by adding incremental cost to offer curve</a:t>
            </a:r>
          </a:p>
          <a:p>
            <a:r>
              <a:rPr lang="en-US" dirty="0" smtClean="0"/>
              <a:t>Currently</a:t>
            </a:r>
          </a:p>
          <a:p>
            <a:pPr lvl="1"/>
            <a:r>
              <a:rPr lang="en-US" dirty="0" smtClean="0"/>
              <a:t>Capped </a:t>
            </a:r>
            <a:r>
              <a:rPr lang="en-US" dirty="0" smtClean="0"/>
              <a:t>&amp;</a:t>
            </a:r>
            <a:r>
              <a:rPr lang="en-US" dirty="0" smtClean="0"/>
              <a:t> </a:t>
            </a:r>
            <a:r>
              <a:rPr lang="en-US" dirty="0" smtClean="0"/>
              <a:t>Bounded (C&amp;B) offer curve for Resource in SCED Step 2 = Max (MOC, Ref LMP Step1) for each point on the offer curve.  </a:t>
            </a:r>
          </a:p>
          <a:p>
            <a:pPr lvl="1"/>
            <a:r>
              <a:rPr lang="en-US" dirty="0" smtClean="0"/>
              <a:t>Proposed change C&amp;B offer curve for Step 2 = Max(MOC, Ref LMP Step1 + MOC * 0.01</a:t>
            </a:r>
            <a:r>
              <a:rPr lang="en-US" dirty="0" smtClean="0"/>
              <a:t>)    [</a:t>
            </a:r>
            <a:r>
              <a:rPr lang="en-US" dirty="0" smtClean="0"/>
              <a:t>The </a:t>
            </a:r>
            <a:r>
              <a:rPr lang="en-US" dirty="0" smtClean="0"/>
              <a:t>0.01 </a:t>
            </a:r>
            <a:r>
              <a:rPr lang="en-US" dirty="0" smtClean="0"/>
              <a:t>is </a:t>
            </a:r>
            <a:r>
              <a:rPr lang="en-US" dirty="0" smtClean="0"/>
              <a:t>for discussion</a:t>
            </a:r>
            <a:r>
              <a:rPr lang="en-US" dirty="0" smtClean="0"/>
              <a:t>--</a:t>
            </a:r>
            <a:r>
              <a:rPr lang="en-US" dirty="0" smtClean="0"/>
              <a:t>could </a:t>
            </a:r>
            <a:r>
              <a:rPr lang="en-US" dirty="0" smtClean="0"/>
              <a:t>be </a:t>
            </a:r>
            <a:r>
              <a:rPr lang="en-US" dirty="0" smtClean="0"/>
              <a:t>different]</a:t>
            </a:r>
            <a:endParaRPr lang="en-US" dirty="0" smtClean="0"/>
          </a:p>
          <a:p>
            <a:r>
              <a:rPr lang="en-US" dirty="0" smtClean="0"/>
              <a:t>Would create differentiation across “clumps” of MW at same </a:t>
            </a:r>
            <a:r>
              <a:rPr lang="en-US" dirty="0" smtClean="0"/>
              <a:t>price-</a:t>
            </a:r>
            <a:r>
              <a:rPr lang="en-US" dirty="0" smtClean="0"/>
              <a:t>-potentially reducing RT commitment of Quick Starts</a:t>
            </a:r>
          </a:p>
          <a:p>
            <a:endParaRPr lang="en-US" dirty="0" smtClean="0"/>
          </a:p>
          <a:p>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lstStyle/>
          <a:p>
            <a:r>
              <a:rPr lang="en-US" dirty="0" smtClean="0"/>
              <a:t>Over-Mitigation in SCED</a:t>
            </a:r>
            <a:endParaRPr lang="en-US" dirty="0"/>
          </a:p>
        </p:txBody>
      </p:sp>
      <p:sp>
        <p:nvSpPr>
          <p:cNvPr id="3" name="Content Placeholder 2"/>
          <p:cNvSpPr>
            <a:spLocks noGrp="1"/>
          </p:cNvSpPr>
          <p:nvPr>
            <p:ph idx="1"/>
          </p:nvPr>
        </p:nvSpPr>
        <p:spPr>
          <a:xfrm>
            <a:off x="228600" y="762000"/>
            <a:ext cx="8915400" cy="6096000"/>
          </a:xfrm>
        </p:spPr>
        <p:txBody>
          <a:bodyPr/>
          <a:lstStyle/>
          <a:p>
            <a:r>
              <a:rPr lang="en-US" dirty="0" smtClean="0"/>
              <a:t>Discussion</a:t>
            </a:r>
          </a:p>
          <a:p>
            <a:pPr lvl="1"/>
            <a:r>
              <a:rPr lang="en-US" dirty="0" smtClean="0"/>
              <a:t>Would it solve the problem? </a:t>
            </a:r>
            <a:r>
              <a:rPr lang="en-US" dirty="0" smtClean="0"/>
              <a:t>Could </a:t>
            </a:r>
            <a:r>
              <a:rPr lang="en-US" dirty="0" smtClean="0"/>
              <a:t>result in same unit within a QSE always being deployed—potential concern for QSE</a:t>
            </a:r>
          </a:p>
          <a:p>
            <a:pPr lvl="1"/>
            <a:r>
              <a:rPr lang="en-US" dirty="0" smtClean="0"/>
              <a:t>Philosophy of ERCOT/IMM to adjust offer curves to resolve “contestability” appears inconsistent with recent arguments on where assertions made that large MW offered at same price were not competitive—this solution was not offered up </a:t>
            </a:r>
            <a:r>
              <a:rPr lang="en-US" dirty="0" smtClean="0"/>
              <a:t>for those discussions</a:t>
            </a:r>
            <a:endParaRPr lang="en-US" dirty="0" smtClean="0"/>
          </a:p>
          <a:p>
            <a:pPr lvl="1"/>
            <a:r>
              <a:rPr lang="en-US" dirty="0" smtClean="0"/>
              <a:t>Solution would impact RT SCED, LA SCED –delivery could be lengthy or fast depending on prioritization</a:t>
            </a:r>
          </a:p>
          <a:p>
            <a:r>
              <a:rPr lang="en-US" dirty="0" smtClean="0"/>
              <a:t>IMM to report back on diversity of Mitigated Offer </a:t>
            </a:r>
            <a:r>
              <a:rPr lang="en-US" dirty="0" smtClean="0"/>
              <a:t>Curves </a:t>
            </a:r>
            <a:endParaRPr lang="en-US" dirty="0" smtClean="0"/>
          </a:p>
          <a:p>
            <a:pPr lvl="1"/>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680</TotalTime>
  <Words>532</Words>
  <Application>Microsoft Office PowerPoint</Application>
  <PresentationFormat>On-screen Show (4:3)</PresentationFormat>
  <Paragraphs>78</Paragraphs>
  <Slides>8</Slides>
  <Notes>4</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CMWG Update to WMS</vt:lpstr>
      <vt:lpstr>2% Shift Factor Cut Off vs. Holistic Solution</vt:lpstr>
      <vt:lpstr>Brief History: 2% Shift Factor Cut Off</vt:lpstr>
      <vt:lpstr>2% Shift Factor Cut Off vs. Holistic Solution</vt:lpstr>
      <vt:lpstr>Over-Mitigation in SCED</vt:lpstr>
      <vt:lpstr>Over-Mitigation in SCED</vt:lpstr>
      <vt:lpstr>Over-Mitigation in SCED:  IMM Proposed Solution</vt:lpstr>
      <vt:lpstr>Over-Mitigation in SCED</vt:lpstr>
    </vt:vector>
  </TitlesOfParts>
  <Company>Edison Mission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CMWG Update to WMS</dc:title>
  <dc:creator>mwagner</dc:creator>
  <cp:lastModifiedBy>CMWG</cp:lastModifiedBy>
  <cp:revision>88</cp:revision>
  <dcterms:created xsi:type="dcterms:W3CDTF">2011-05-08T18:13:52Z</dcterms:created>
  <dcterms:modified xsi:type="dcterms:W3CDTF">2012-07-10T18:18:36Z</dcterms:modified>
</cp:coreProperties>
</file>