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18"/>
  </p:notesMasterIdLst>
  <p:sldIdLst>
    <p:sldId id="258" r:id="rId5"/>
    <p:sldId id="268" r:id="rId6"/>
    <p:sldId id="270" r:id="rId7"/>
    <p:sldId id="269" r:id="rId8"/>
    <p:sldId id="257" r:id="rId9"/>
    <p:sldId id="261" r:id="rId10"/>
    <p:sldId id="262" r:id="rId11"/>
    <p:sldId id="263" r:id="rId12"/>
    <p:sldId id="260" r:id="rId13"/>
    <p:sldId id="264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te Horne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949A"/>
    <a:srgbClr val="0000CC"/>
    <a:srgbClr val="FF3300"/>
    <a:srgbClr val="FF9900"/>
    <a:srgbClr val="5469A2"/>
    <a:srgbClr val="294171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78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1B448F6-F934-40E4-A423-FCE05A4749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3243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20" name="Picture 12" descr="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21" name="Rectangle 13"/>
          <p:cNvSpPr>
            <a:spLocks noChangeArrowheads="1"/>
          </p:cNvSpPr>
          <p:nvPr userDrawn="1"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22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634365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2333625" y="5467350"/>
            <a:ext cx="6276975" cy="47625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2333625" y="5067300"/>
            <a:ext cx="6276975" cy="419100"/>
          </a:xfrm>
        </p:spPr>
        <p:txBody>
          <a:bodyPr/>
          <a:lstStyle>
            <a:lvl1pPr algn="l"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651353A-33DB-4120-B6AD-A1BA94805D3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607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0AECA44-774D-4AB8-977B-F8CE9337F43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06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3AF581E-58B4-4D15-9A5B-B6A6BBF86DC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68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5C08E59-117E-40EB-AF46-7E0E02DFA57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487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A0535B3-4D68-4F2C-B5D7-156AAF88813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888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A7CDB6A-058A-4750-AD25-DD8477ACCB4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255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CC59BB8-DC9A-4C77-BE88-453F7DAB8A4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64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A73CD33-BC02-469A-BD42-B5B26B6B663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236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2B43EEC-CC9B-4155-B528-BEA10D39A59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875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2CFD6E-D92E-4E3D-963F-3D2AEF30BCC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069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2F1C386-AE5E-4886-A285-7195A5E50B7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3560" name="Picture 8" descr="logo_C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6289675"/>
            <a:ext cx="854075" cy="47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5469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457950"/>
            <a:ext cx="251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smtClean="0"/>
              <a:t>July 9 2012</a:t>
            </a:r>
            <a:endParaRPr lang="en-US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429000" y="6477000"/>
            <a:ext cx="251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fld id="{D0F2F643-46AB-4885-8258-76ADA4DF8D66}" type="slidenum">
              <a:rPr lang="en-US" sz="1200"/>
              <a:pPr algn="ctr"/>
              <a:t>‹#›</a:t>
            </a:fld>
            <a:endParaRPr 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 dirty="0"/>
          </a:p>
        </p:txBody>
      </p:sp>
      <p:sp>
        <p:nvSpPr>
          <p:cNvPr id="30738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019800" cy="1238250"/>
          </a:xfrm>
        </p:spPr>
        <p:txBody>
          <a:bodyPr/>
          <a:lstStyle/>
          <a:p>
            <a:r>
              <a:rPr lang="en-US" dirty="0" smtClean="0"/>
              <a:t>NPRR-459 Special TAC</a:t>
            </a:r>
            <a:endParaRPr lang="en-US" dirty="0"/>
          </a:p>
        </p:txBody>
      </p:sp>
      <p:sp>
        <p:nvSpPr>
          <p:cNvPr id="30740" name="Rectangle 20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Mark Ruane &amp; Bill Blevins</a:t>
            </a:r>
            <a:endParaRPr lang="en-US" dirty="0"/>
          </a:p>
          <a:p>
            <a:r>
              <a:rPr lang="en-US" dirty="0" smtClean="0"/>
              <a:t>VP Credit and Risk Management</a:t>
            </a:r>
          </a:p>
          <a:p>
            <a:r>
              <a:rPr lang="en-US" dirty="0" smtClean="0"/>
              <a:t>Manager Operations Support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NPRR-459 Special TAC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8686800" cy="6858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9pPr>
          </a:lstStyle>
          <a:p>
            <a:r>
              <a:rPr lang="en-US" dirty="0" smtClean="0"/>
              <a:t>ERCOT follow up actions related to a manual process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066800"/>
            <a:ext cx="8229600" cy="47244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dirty="0" smtClean="0"/>
              <a:t>ERCOT met internally with the departments identified as participants in a manual process.</a:t>
            </a:r>
          </a:p>
          <a:p>
            <a:r>
              <a:rPr lang="en-US" sz="1800" dirty="0" smtClean="0"/>
              <a:t>Reviewed the TAC action and comments to internally discuss the suggested process.</a:t>
            </a:r>
          </a:p>
          <a:p>
            <a:r>
              <a:rPr lang="en-US" sz="1800" dirty="0" smtClean="0"/>
              <a:t>ERCOT identified </a:t>
            </a:r>
            <a:r>
              <a:rPr lang="en-US" sz="1800" dirty="0" smtClean="0"/>
              <a:t>four </a:t>
            </a:r>
            <a:r>
              <a:rPr lang="en-US" sz="1800" dirty="0" smtClean="0"/>
              <a:t>departments required for this process.</a:t>
            </a:r>
          </a:p>
          <a:p>
            <a:r>
              <a:rPr lang="en-US" sz="1800" dirty="0"/>
              <a:t>A manual process would potentially involve daily </a:t>
            </a:r>
            <a:r>
              <a:rPr lang="en-US" sz="1800" dirty="0" smtClean="0"/>
              <a:t>coordination and handoffs </a:t>
            </a:r>
            <a:r>
              <a:rPr lang="en-US" sz="1800" dirty="0"/>
              <a:t>across four ERCOT departments:</a:t>
            </a:r>
          </a:p>
          <a:p>
            <a:pPr lvl="1"/>
            <a:r>
              <a:rPr lang="en-US" sz="1800" dirty="0"/>
              <a:t>Grid Operations</a:t>
            </a:r>
          </a:p>
          <a:p>
            <a:pPr lvl="1"/>
            <a:r>
              <a:rPr lang="en-US" sz="1800" dirty="0"/>
              <a:t>Market Operations</a:t>
            </a:r>
          </a:p>
          <a:p>
            <a:pPr lvl="1"/>
            <a:r>
              <a:rPr lang="en-US" sz="1800" dirty="0"/>
              <a:t>Credit Management</a:t>
            </a:r>
          </a:p>
          <a:p>
            <a:pPr lvl="1"/>
            <a:r>
              <a:rPr lang="en-US" sz="1800" dirty="0"/>
              <a:t>Enterprise Information </a:t>
            </a:r>
            <a:r>
              <a:rPr lang="en-US" sz="1800" dirty="0" smtClean="0"/>
              <a:t>Management</a:t>
            </a:r>
          </a:p>
          <a:p>
            <a:r>
              <a:rPr lang="en-US" sz="1800" dirty="0"/>
              <a:t>ERCOT believes </a:t>
            </a:r>
            <a:r>
              <a:rPr lang="en-US" sz="1800" dirty="0" smtClean="0"/>
              <a:t>a </a:t>
            </a:r>
            <a:r>
              <a:rPr lang="en-US" sz="1800" dirty="0"/>
              <a:t>manual workaround poses significant process risk </a:t>
            </a:r>
            <a:r>
              <a:rPr lang="en-US" sz="1800" dirty="0" smtClean="0"/>
              <a:t>and therefore has limited </a:t>
            </a:r>
            <a:r>
              <a:rPr lang="en-US" sz="1800" dirty="0"/>
              <a:t>value to the market.  Additionally Operations staff, especially during the peak-months such as August, has to be focused on other more critical processes.  For these reasons, ERCOT is recommending against a manual process to implement NPRR459.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087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1066800" y="2247900"/>
            <a:ext cx="70485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 Black" pitchFamily="34" charset="0"/>
              </a:rPr>
              <a:t>Discussion </a:t>
            </a:r>
            <a:r>
              <a:rPr lang="en-US" sz="2800" dirty="0">
                <a:solidFill>
                  <a:schemeClr val="bg1"/>
                </a:solidFill>
                <a:latin typeface="Arial Black" pitchFamily="34" charset="0"/>
              </a:rPr>
              <a:t>of Procedure for Setting Forward Risk </a:t>
            </a:r>
            <a:r>
              <a:rPr lang="en-US" sz="2800" dirty="0" smtClean="0">
                <a:solidFill>
                  <a:schemeClr val="bg1"/>
                </a:solidFill>
                <a:latin typeface="Arial Black" pitchFamily="34" charset="0"/>
              </a:rPr>
              <a:t>Multiplier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6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8686800" cy="6858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9pPr>
          </a:lstStyle>
          <a:p>
            <a:r>
              <a:rPr lang="en-US" dirty="0" smtClean="0"/>
              <a:t>ERCOT review of the other binding document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066800"/>
            <a:ext cx="8229600" cy="47244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dirty="0"/>
              <a:t>The language in the Other Binding Document, Procedure for Setting Forward Risk Multiplier, provides ERCOT with significant latitude on the procedure for setting the Forward Risk </a:t>
            </a:r>
            <a:r>
              <a:rPr lang="en-US" sz="1800" dirty="0" smtClean="0"/>
              <a:t>Multiplier</a:t>
            </a:r>
          </a:p>
          <a:p>
            <a:r>
              <a:rPr lang="en-US" sz="1800" dirty="0" smtClean="0"/>
              <a:t>Process does  </a:t>
            </a:r>
            <a:r>
              <a:rPr lang="en-US" sz="1800" dirty="0"/>
              <a:t>not provide guidance on the type of operation analysis market expects ERCOT to perform or on the bounds of the study hours. </a:t>
            </a:r>
            <a:endParaRPr lang="en-US" sz="1800" dirty="0" smtClean="0"/>
          </a:p>
          <a:p>
            <a:r>
              <a:rPr lang="en-US" sz="1800" dirty="0"/>
              <a:t>ERCOT believes that the criteria used to determine periods of high risk need to be more prescriptive and transparent than is currently proposed. </a:t>
            </a:r>
          </a:p>
        </p:txBody>
      </p:sp>
    </p:spTree>
    <p:extLst>
      <p:ext uri="{BB962C8B-B14F-4D97-AF65-F5344CB8AC3E}">
        <p14:creationId xmlns:p14="http://schemas.microsoft.com/office/powerpoint/2010/main" val="5856600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8686800" cy="6858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Arial Black" pitchFamily="34" charset="0"/>
              </a:defRPr>
            </a:lvl9pPr>
          </a:lstStyle>
          <a:p>
            <a:r>
              <a:rPr lang="en-US" dirty="0" smtClean="0"/>
              <a:t>ERCOT recommendation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066800"/>
            <a:ext cx="8229600" cy="47244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dirty="0" smtClean="0"/>
              <a:t>Review the Analysis process proposed by ERCOT at this meeting. </a:t>
            </a:r>
          </a:p>
          <a:p>
            <a:pPr lvl="1"/>
            <a:r>
              <a:rPr lang="en-US" sz="1800" dirty="0" smtClean="0"/>
              <a:t>Adjust this process to meet the goal of NPRR 459.</a:t>
            </a:r>
          </a:p>
          <a:p>
            <a:r>
              <a:rPr lang="en-US" sz="1800" dirty="0" smtClean="0"/>
              <a:t>Provide details on the credit multiplier process so that ERCOT and Market participants have </a:t>
            </a:r>
            <a:r>
              <a:rPr lang="en-US" sz="1800" dirty="0" smtClean="0"/>
              <a:t>clear, </a:t>
            </a:r>
            <a:r>
              <a:rPr lang="en-US" sz="1800" dirty="0" smtClean="0"/>
              <a:t>transparent guidance on how the forward multiplier is adjusted using the </a:t>
            </a:r>
            <a:r>
              <a:rPr lang="en-US" sz="1800" dirty="0" smtClean="0"/>
              <a:t>analysis</a:t>
            </a:r>
            <a:r>
              <a:rPr lang="en-US" sz="1800" dirty="0" smtClean="0"/>
              <a:t>.</a:t>
            </a:r>
            <a:r>
              <a:rPr lang="en-US" sz="1800" dirty="0"/>
              <a:t> </a:t>
            </a:r>
            <a:endParaRPr lang="en-US" sz="1800" dirty="0" smtClean="0"/>
          </a:p>
          <a:p>
            <a:r>
              <a:rPr lang="en-US" sz="1800" dirty="0" smtClean="0"/>
              <a:t>Provide details on the </a:t>
            </a:r>
            <a:r>
              <a:rPr lang="en-US" sz="1800" dirty="0" smtClean="0"/>
              <a:t>posting </a:t>
            </a:r>
            <a:r>
              <a:rPr lang="en-US" sz="1800" dirty="0" smtClean="0"/>
              <a:t>requirements. </a:t>
            </a:r>
          </a:p>
          <a:p>
            <a:r>
              <a:rPr lang="en-US" sz="1800" dirty="0" smtClean="0"/>
              <a:t>Support </a:t>
            </a:r>
            <a:r>
              <a:rPr lang="en-US" sz="1800" dirty="0" smtClean="0"/>
              <a:t>automating </a:t>
            </a:r>
            <a:r>
              <a:rPr lang="en-US" sz="1800" dirty="0" smtClean="0"/>
              <a:t>this process based on the revised NPRR and Binding Document.</a:t>
            </a:r>
          </a:p>
          <a:p>
            <a:r>
              <a:rPr lang="en-US" sz="1800" dirty="0" smtClean="0"/>
              <a:t>Prioritize this NPRR and IA so that it may be implemented within the shortest time frame. </a:t>
            </a:r>
          </a:p>
          <a:p>
            <a:pPr lvl="1"/>
            <a:r>
              <a:rPr lang="en-US" sz="1800" dirty="0" smtClean="0"/>
              <a:t>Currently projected to be 2 months if critical.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63700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2324100" y="2247900"/>
            <a:ext cx="5791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 Black" pitchFamily="34" charset="0"/>
              </a:rPr>
              <a:t>Credit Analysis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883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 Multiplier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Proposed seasonal adjustment factor is expected to have a material impact on August collateral levels.</a:t>
            </a:r>
          </a:p>
          <a:p>
            <a:endParaRPr lang="en-US" dirty="0" smtClean="0"/>
          </a:p>
          <a:p>
            <a:r>
              <a:rPr lang="en-US" dirty="0" smtClean="0"/>
              <a:t>The RTL forward multiplier by itself would be expected to have a lesser impact under typical market conditions.   However, coupled with higher offer caps this may not be the case.</a:t>
            </a:r>
          </a:p>
          <a:p>
            <a:endParaRPr lang="en-US" dirty="0" smtClean="0"/>
          </a:p>
          <a:p>
            <a:r>
              <a:rPr lang="en-US" dirty="0" smtClean="0"/>
              <a:t>ERCOT cannot accurately estimate the extent to which additional collateral requirements may contribute to market defaults or changes in Market Participant behavior.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887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2324100" y="2247900"/>
            <a:ext cx="57912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 Black" pitchFamily="34" charset="0"/>
              </a:rPr>
              <a:t>Operations Analysis example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550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5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dirty="0" smtClean="0"/>
              <a:t>July 9 2012</a:t>
            </a:r>
            <a:endParaRPr lang="en-US" dirty="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Ops Analysis </a:t>
            </a:r>
            <a:r>
              <a:rPr lang="en-US" dirty="0" smtClean="0"/>
              <a:t>Scenario-1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8305800" cy="3875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Ops Analysis </a:t>
            </a:r>
            <a:r>
              <a:rPr lang="en-US" dirty="0" smtClean="0"/>
              <a:t>Scenario-2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8458200" cy="3994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4942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Ops Analysis Scenario-3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7620000" cy="5141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3844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Comments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ERCOT believes this </a:t>
            </a:r>
            <a:r>
              <a:rPr lang="en-US" dirty="0" smtClean="0"/>
              <a:t>analysis needs </a:t>
            </a:r>
            <a:r>
              <a:rPr lang="en-US" dirty="0"/>
              <a:t>to be </a:t>
            </a:r>
            <a:r>
              <a:rPr lang="en-US" dirty="0" smtClean="0"/>
              <a:t>automated to support NPRR-459 Credit adjustment</a:t>
            </a:r>
            <a:endParaRPr lang="en-US" dirty="0"/>
          </a:p>
          <a:p>
            <a:r>
              <a:rPr lang="en-US" dirty="0"/>
              <a:t>ERCOT believes this </a:t>
            </a:r>
            <a:r>
              <a:rPr lang="en-US" dirty="0" smtClean="0"/>
              <a:t>analysis would need </a:t>
            </a:r>
            <a:r>
              <a:rPr lang="en-US" dirty="0"/>
              <a:t>to check 24 hours to cover winter seasons</a:t>
            </a:r>
          </a:p>
          <a:p>
            <a:r>
              <a:rPr lang="en-US" dirty="0" smtClean="0"/>
              <a:t>Note: This </a:t>
            </a:r>
            <a:r>
              <a:rPr lang="en-US" dirty="0"/>
              <a:t>projection will not forecast abnormal circumstances or real-time events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9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2324100" y="2247900"/>
            <a:ext cx="57912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 Black" pitchFamily="34" charset="0"/>
              </a:rPr>
              <a:t>Discussion of manual process comments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July 9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NPRR-459 Special TAC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RCOT PowerPoint Template - Original Versio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B6C32BA7893B4D8D08DA703C6B8599" ma:contentTypeVersion="0" ma:contentTypeDescription="Create a new document." ma:contentTypeScope="" ma:versionID="438847a72b75665982a8a359f97ca60b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429eac13a7923d6b47fc28e8f4096b10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Props1.xml><?xml version="1.0" encoding="utf-8"?>
<ds:datastoreItem xmlns:ds="http://schemas.openxmlformats.org/officeDocument/2006/customXml" ds:itemID="{0825E013-A11A-4E41-BBD9-78105CDE0F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AB91161-3323-48F3-8EC8-C98D5648DB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11E38A-3EE6-4DA8-84BC-6F523C687BC4}">
  <ds:schemaRefs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c34af464-7aa1-4edd-9be4-83dffc1cb926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ERCOT PowerPoint Template - Original Version</Template>
  <TotalTime>97</TotalTime>
  <Words>474</Words>
  <Application>Microsoft Office PowerPoint</Application>
  <PresentationFormat>On-screen Show (4:3)</PresentationFormat>
  <Paragraphs>69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ERCOT PowerPoint Template - Original Version</vt:lpstr>
      <vt:lpstr>NPRR-459 Special TAC</vt:lpstr>
      <vt:lpstr>PowerPoint Presentation</vt:lpstr>
      <vt:lpstr>Credit Multiplier</vt:lpstr>
      <vt:lpstr>PowerPoint Presentation</vt:lpstr>
      <vt:lpstr>Ops Analysis Scenario-1</vt:lpstr>
      <vt:lpstr>Ops Analysis Scenario-2</vt:lpstr>
      <vt:lpstr>Ops Analysis Scenario-3</vt:lpstr>
      <vt:lpstr>Additional Comments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Electric Reliability Council of Texas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NPRR-459 Special TAC</dc:title>
  <dc:creator>Blevins, Bill</dc:creator>
  <cp:lastModifiedBy>Ruane, Mark</cp:lastModifiedBy>
  <cp:revision>9</cp:revision>
  <dcterms:created xsi:type="dcterms:W3CDTF">2012-07-06T20:55:46Z</dcterms:created>
  <dcterms:modified xsi:type="dcterms:W3CDTF">2012-07-08T20:10:54Z</dcterms:modified>
</cp:coreProperties>
</file>