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7"/>
  </p:notesMasterIdLst>
  <p:sldIdLst>
    <p:sldId id="258" r:id="rId2"/>
    <p:sldId id="374" r:id="rId3"/>
    <p:sldId id="603" r:id="rId4"/>
    <p:sldId id="537" r:id="rId5"/>
    <p:sldId id="587" r:id="rId6"/>
    <p:sldId id="575" r:id="rId7"/>
    <p:sldId id="591" r:id="rId8"/>
    <p:sldId id="593" r:id="rId9"/>
    <p:sldId id="604" r:id="rId10"/>
    <p:sldId id="605" r:id="rId11"/>
    <p:sldId id="606" r:id="rId12"/>
    <p:sldId id="607" r:id="rId13"/>
    <p:sldId id="608" r:id="rId14"/>
    <p:sldId id="610" r:id="rId15"/>
    <p:sldId id="612"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F146"/>
    <a:srgbClr val="FF9900"/>
    <a:srgbClr val="FF3300"/>
    <a:srgbClr val="40949A"/>
    <a:srgbClr val="DDDDDD"/>
    <a:srgbClr val="0000CC"/>
    <a:srgbClr val="5469A2"/>
    <a:srgbClr val="29417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51" autoAdjust="0"/>
    <p:restoredTop sz="95983" autoAdjust="0"/>
  </p:normalViewPr>
  <p:slideViewPr>
    <p:cSldViewPr>
      <p:cViewPr varScale="1">
        <p:scale>
          <a:sx n="106" d="100"/>
          <a:sy n="106" d="100"/>
        </p:scale>
        <p:origin x="-324" y="-84"/>
      </p:cViewPr>
      <p:guideLst>
        <p:guide orient="horz" pos="4224"/>
        <p:guide pos="15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76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76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76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276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3CD3599-3A1C-4B23-998B-2D0A9C53C90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p:spPr>
        <p:txBody>
          <a:bodyPr/>
          <a:lstStyle/>
          <a:p>
            <a:endParaRPr lang="en-US" smtClean="0"/>
          </a:p>
        </p:txBody>
      </p:sp>
      <p:sp>
        <p:nvSpPr>
          <p:cNvPr id="14340" name="Slide Number Placeholder 3"/>
          <p:cNvSpPr>
            <a:spLocks noGrp="1"/>
          </p:cNvSpPr>
          <p:nvPr>
            <p:ph type="sldNum" sz="quarter" idx="5"/>
          </p:nvPr>
        </p:nvSpPr>
        <p:spPr>
          <a:noFill/>
        </p:spPr>
        <p:txBody>
          <a:bodyPr/>
          <a:lstStyle/>
          <a:p>
            <a:fld id="{0D658888-D9B5-4816-9F87-E2CEC0D92BB7}" type="slidenum">
              <a:rPr lang="en-US" smtClean="0"/>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12</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13</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1F741A7-018E-4C64-912D-094D93AE1AB0}" type="slidenum">
              <a:rPr lang="en-US" sz="1200"/>
              <a:pPr algn="r"/>
              <a:t>14</a:t>
            </a:fld>
            <a:endParaRPr lang="en-US" sz="120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1F741A7-018E-4C64-912D-094D93AE1AB0}" type="slidenum">
              <a:rPr lang="en-US" sz="1200"/>
              <a:pPr algn="r"/>
              <a:t>3</a:t>
            </a:fld>
            <a:endParaRPr lang="en-US" sz="120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536B09A7-D6ED-478B-A387-14C2D1CC9FC6}" type="slidenum">
              <a:rPr lang="en-US" sz="1200"/>
              <a:pPr algn="r"/>
              <a:t>5</a:t>
            </a:fld>
            <a:endParaRPr lang="en-US"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6</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7</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8</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9</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10</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11</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4"/>
          <p:cNvSpPr>
            <a:spLocks noChangeShapeType="1"/>
          </p:cNvSpPr>
          <p:nvPr userDrawn="1"/>
        </p:nvSpPr>
        <p:spPr bwMode="auto">
          <a:xfrm>
            <a:off x="0" y="1143000"/>
            <a:ext cx="9144000" cy="0"/>
          </a:xfrm>
          <a:prstGeom prst="line">
            <a:avLst/>
          </a:prstGeom>
          <a:noFill/>
          <a:ln w="57150">
            <a:solidFill>
              <a:schemeClr val="hlink"/>
            </a:solidFill>
            <a:round/>
            <a:headEnd/>
            <a:tailEnd/>
          </a:ln>
          <a:effectLst/>
        </p:spPr>
        <p:txBody>
          <a:bodyPr/>
          <a:lstStyle/>
          <a:p>
            <a:pPr>
              <a:defRPr/>
            </a:pPr>
            <a:endParaRPr lang="en-US"/>
          </a:p>
        </p:txBody>
      </p:sp>
      <p:sp>
        <p:nvSpPr>
          <p:cNvPr id="43010" name="Rectangle 2"/>
          <p:cNvSpPr>
            <a:spLocks noGrp="1" noChangeArrowheads="1"/>
          </p:cNvSpPr>
          <p:nvPr>
            <p:ph type="subTitle" idx="1"/>
          </p:nvPr>
        </p:nvSpPr>
        <p:spPr>
          <a:xfrm>
            <a:off x="2343150" y="3581400"/>
            <a:ext cx="6343650" cy="1143000"/>
          </a:xfrm>
        </p:spPr>
        <p:txBody>
          <a:bodyPr/>
          <a:lstStyle>
            <a:lvl1pPr marL="0" indent="0">
              <a:buFontTx/>
              <a:buNone/>
              <a:defRPr b="0">
                <a:solidFill>
                  <a:schemeClr val="tx1"/>
                </a:solidFill>
                <a:latin typeface="Arial Black" pitchFamily="34" charset="0"/>
              </a:defRPr>
            </a:lvl1pPr>
          </a:lstStyle>
          <a:p>
            <a:r>
              <a:rPr lang="en-US"/>
              <a:t>Click to edit Master subtitle style</a:t>
            </a:r>
          </a:p>
        </p:txBody>
      </p:sp>
      <p:sp>
        <p:nvSpPr>
          <p:cNvPr id="43015" name="Rectangle 7"/>
          <p:cNvSpPr>
            <a:spLocks noGrp="1" noChangeArrowheads="1"/>
          </p:cNvSpPr>
          <p:nvPr>
            <p:ph type="ctrTitle"/>
          </p:nvPr>
        </p:nvSpPr>
        <p:spPr>
          <a:xfrm>
            <a:off x="2333625" y="1905000"/>
            <a:ext cx="6477000" cy="1241425"/>
          </a:xfrm>
        </p:spPr>
        <p:txBody>
          <a:bodyPr/>
          <a:lstStyle>
            <a:lvl1pPr>
              <a:defRPr sz="2800">
                <a:solidFill>
                  <a:schemeClr val="tx1"/>
                </a:solidFill>
              </a:defRPr>
            </a:lvl1pPr>
          </a:lstStyle>
          <a:p>
            <a:r>
              <a:rPr lang="en-US"/>
              <a:t>Click to edit Master title style</a:t>
            </a:r>
          </a:p>
        </p:txBody>
      </p:sp>
      <p:sp>
        <p:nvSpPr>
          <p:cNvPr id="5" name="Rectangle 10"/>
          <p:cNvSpPr>
            <a:spLocks noGrp="1" noChangeArrowheads="1"/>
          </p:cNvSpPr>
          <p:nvPr>
            <p:ph type="dt" sz="half" idx="10"/>
          </p:nvPr>
        </p:nvSpPr>
        <p:spPr>
          <a:xfrm>
            <a:off x="2333625" y="5467350"/>
            <a:ext cx="6276975" cy="476250"/>
          </a:xfrm>
        </p:spPr>
        <p:txBody>
          <a:bodyPr/>
          <a:lstStyle>
            <a:lvl1pPr>
              <a:defRPr sz="1800" b="1">
                <a:solidFill>
                  <a:schemeClr val="tx1"/>
                </a:solidFill>
              </a:defRPr>
            </a:lvl1pPr>
          </a:lstStyle>
          <a:p>
            <a:pPr>
              <a:defRPr/>
            </a:pPr>
            <a:r>
              <a:rPr lang="en-US"/>
              <a:t>August 5, 2010</a:t>
            </a:r>
          </a:p>
        </p:txBody>
      </p:sp>
      <p:sp>
        <p:nvSpPr>
          <p:cNvPr id="6" name="Rectangle 15"/>
          <p:cNvSpPr>
            <a:spLocks noGrp="1" noChangeArrowheads="1"/>
          </p:cNvSpPr>
          <p:nvPr>
            <p:ph type="ftr" sz="quarter" idx="11"/>
          </p:nvPr>
        </p:nvSpPr>
        <p:spPr>
          <a:xfrm>
            <a:off x="2333625" y="5067300"/>
            <a:ext cx="6276975" cy="419100"/>
          </a:xfrm>
        </p:spPr>
        <p:txBody>
          <a:bodyPr/>
          <a:lstStyle>
            <a:lvl1pPr algn="l">
              <a:defRPr sz="1800" b="1">
                <a:solidFill>
                  <a:schemeClr val="tx1"/>
                </a:solidFill>
              </a:defRPr>
            </a:lvl1pPr>
          </a:lstStyle>
          <a:p>
            <a:pPr>
              <a:defRPr/>
            </a:pPr>
            <a:r>
              <a:rPr lang="en-US"/>
              <a:t>PRS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748CE600-0D95-4812-BB70-8636013DB887}"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0"/>
            <a:ext cx="21717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0"/>
            <a:ext cx="63627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6ECF30BD-B25B-41CA-B246-FEF462C8480E}"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86800" cy="685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066800"/>
            <a:ext cx="8229600" cy="4724400"/>
          </a:xfrm>
        </p:spPr>
        <p:txBody>
          <a:bodyPr/>
          <a:lstStyle/>
          <a:p>
            <a:pPr lvl="0"/>
            <a:endParaRPr lang="en-US" noProof="0"/>
          </a:p>
        </p:txBody>
      </p:sp>
      <p:sp>
        <p:nvSpPr>
          <p:cNvPr id="4" name="Rectangle 6"/>
          <p:cNvSpPr>
            <a:spLocks noGrp="1" noChangeArrowheads="1"/>
          </p:cNvSpPr>
          <p:nvPr>
            <p:ph type="sldNum" sz="quarter" idx="10"/>
          </p:nvPr>
        </p:nvSpPr>
        <p:spPr>
          <a:ln/>
        </p:spPr>
        <p:txBody>
          <a:bodyPr/>
          <a:lstStyle>
            <a:lvl1pPr>
              <a:defRPr/>
            </a:lvl1pPr>
          </a:lstStyle>
          <a:p>
            <a:pPr>
              <a:defRPr/>
            </a:pPr>
            <a:fld id="{E3F55F0D-2EA1-46F5-A1D1-0C36687E1F4D}"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40A272A3-2483-4E93-ADD5-C5B1A2361166}"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2D1F0B03-8692-4FBA-A861-B5560BC4B456}"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686F1897-2A3F-4617-907B-74831DFC098E}"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A3737A79-E96E-4B7C-87D8-5E9CA0A60E11}" type="slidenum">
              <a:rPr lang="en-US"/>
              <a:pPr>
                <a:defRPr/>
              </a:pPr>
              <a:t>‹#›</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9"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3F70A86B-3C27-440A-935E-C0CBF93B487F}" type="slidenum">
              <a:rPr lang="en-US"/>
              <a:pPr>
                <a:defRPr/>
              </a:pPr>
              <a:t>‹#›</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5"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025B413-CD09-4A42-A653-34A543DFF4F6}" type="slidenum">
              <a:rPr lang="en-US"/>
              <a:pPr>
                <a:defRPr/>
              </a:pPr>
              <a:t>‹#›</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4"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CA13BF8C-2498-4077-82FA-EABF1F9F2574}"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40F6B87C-6860-4FC1-A5D4-C1DA0AE71CD3}"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457200" y="10668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5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1ACDE31B-4B89-4DBC-B4F4-399C9CC77B15}" type="slidenum">
              <a:rPr lang="en-US"/>
              <a:pPr>
                <a:defRPr/>
              </a:pPr>
              <a:t>‹#›</a:t>
            </a:fld>
            <a:endParaRPr lang="en-US"/>
          </a:p>
        </p:txBody>
      </p:sp>
      <p:sp>
        <p:nvSpPr>
          <p:cNvPr id="23559" name="Rectangle 7"/>
          <p:cNvSpPr>
            <a:spLocks noChangeArrowheads="1"/>
          </p:cNvSpPr>
          <p:nvPr userDrawn="1"/>
        </p:nvSpPr>
        <p:spPr bwMode="auto">
          <a:xfrm>
            <a:off x="0" y="6235700"/>
            <a:ext cx="9144000" cy="622300"/>
          </a:xfrm>
          <a:prstGeom prst="rect">
            <a:avLst/>
          </a:prstGeom>
          <a:solidFill>
            <a:srgbClr val="ECECE2"/>
          </a:solidFill>
          <a:ln w="9525">
            <a:noFill/>
            <a:miter lim="800000"/>
            <a:headEnd/>
            <a:tailEnd/>
          </a:ln>
          <a:effectLst/>
        </p:spPr>
        <p:txBody>
          <a:bodyPr wrap="none" anchor="ctr"/>
          <a:lstStyle/>
          <a:p>
            <a:pPr>
              <a:defRPr/>
            </a:pPr>
            <a:endParaRPr lang="en-US"/>
          </a:p>
        </p:txBody>
      </p:sp>
      <p:sp>
        <p:nvSpPr>
          <p:cNvPr id="1029" name="Rectangle 2"/>
          <p:cNvSpPr>
            <a:spLocks noGrp="1" noChangeArrowheads="1"/>
          </p:cNvSpPr>
          <p:nvPr>
            <p:ph type="title"/>
          </p:nvPr>
        </p:nvSpPr>
        <p:spPr bwMode="auto">
          <a:xfrm>
            <a:off x="152400" y="0"/>
            <a:ext cx="8686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3557" name="Rectangle 5"/>
          <p:cNvSpPr>
            <a:spLocks noGrp="1" noChangeArrowheads="1"/>
          </p:cNvSpPr>
          <p:nvPr>
            <p:ph type="ftr" sz="quarter" idx="3"/>
          </p:nvPr>
        </p:nvSpPr>
        <p:spPr bwMode="auto">
          <a:xfrm>
            <a:off x="6248400" y="6457950"/>
            <a:ext cx="2514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r>
              <a:rPr lang="en-US"/>
              <a:t>PRS</a:t>
            </a:r>
          </a:p>
        </p:txBody>
      </p:sp>
      <p:sp>
        <p:nvSpPr>
          <p:cNvPr id="23563" name="Line 11"/>
          <p:cNvSpPr>
            <a:spLocks noChangeShapeType="1"/>
          </p:cNvSpPr>
          <p:nvPr userDrawn="1"/>
        </p:nvSpPr>
        <p:spPr bwMode="auto">
          <a:xfrm>
            <a:off x="1069975" y="6457950"/>
            <a:ext cx="0" cy="219075"/>
          </a:xfrm>
          <a:prstGeom prst="line">
            <a:avLst/>
          </a:prstGeom>
          <a:noFill/>
          <a:ln w="9525">
            <a:solidFill>
              <a:schemeClr val="tx1"/>
            </a:solidFill>
            <a:round/>
            <a:headEnd/>
            <a:tailEnd/>
          </a:ln>
          <a:effectLst/>
        </p:spPr>
        <p:txBody>
          <a:bodyPr/>
          <a:lstStyle/>
          <a:p>
            <a:pPr>
              <a:defRPr/>
            </a:pPr>
            <a:endParaRPr lang="en-US"/>
          </a:p>
        </p:txBody>
      </p:sp>
      <p:sp>
        <p:nvSpPr>
          <p:cNvPr id="23556" name="Rectangle 4"/>
          <p:cNvSpPr>
            <a:spLocks noGrp="1" noChangeArrowheads="1"/>
          </p:cNvSpPr>
          <p:nvPr>
            <p:ph type="dt" sz="half" idx="2"/>
          </p:nvPr>
        </p:nvSpPr>
        <p:spPr bwMode="auto">
          <a:xfrm>
            <a:off x="1143000" y="64579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a:t>August 5, 2010</a:t>
            </a:r>
          </a:p>
        </p:txBody>
      </p:sp>
      <p:sp>
        <p:nvSpPr>
          <p:cNvPr id="23564" name="Line 12"/>
          <p:cNvSpPr>
            <a:spLocks noChangeShapeType="1"/>
          </p:cNvSpPr>
          <p:nvPr userDrawn="1"/>
        </p:nvSpPr>
        <p:spPr bwMode="auto">
          <a:xfrm>
            <a:off x="0" y="673100"/>
            <a:ext cx="9144000" cy="0"/>
          </a:xfrm>
          <a:prstGeom prst="line">
            <a:avLst/>
          </a:prstGeom>
          <a:noFill/>
          <a:ln w="57150">
            <a:solidFill>
              <a:schemeClr val="hlink"/>
            </a:solidFill>
            <a:round/>
            <a:headEnd/>
            <a:tailEnd/>
          </a:ln>
          <a:effectLst/>
        </p:spPr>
        <p:txBody>
          <a:bodyPr/>
          <a:lstStyle/>
          <a:p>
            <a:pPr>
              <a:defRPr/>
            </a:pPr>
            <a:endParaRPr lang="en-US"/>
          </a:p>
        </p:txBody>
      </p:sp>
      <p:sp>
        <p:nvSpPr>
          <p:cNvPr id="23565" name="Rectangle 13"/>
          <p:cNvSpPr>
            <a:spLocks noChangeArrowheads="1"/>
          </p:cNvSpPr>
          <p:nvPr/>
        </p:nvSpPr>
        <p:spPr bwMode="auto">
          <a:xfrm>
            <a:off x="3429000" y="6477000"/>
            <a:ext cx="2514600" cy="457200"/>
          </a:xfrm>
          <a:prstGeom prst="rect">
            <a:avLst/>
          </a:prstGeom>
          <a:noFill/>
          <a:ln w="9525">
            <a:noFill/>
            <a:miter lim="800000"/>
            <a:headEnd/>
            <a:tailEnd/>
          </a:ln>
          <a:effectLst/>
        </p:spPr>
        <p:txBody>
          <a:bodyPr/>
          <a:lstStyle/>
          <a:p>
            <a:pPr algn="ctr">
              <a:defRPr/>
            </a:pPr>
            <a:fld id="{A6A04434-91F6-497A-8142-FED2BAB4B402}" type="slidenum">
              <a:rPr lang="en-US" sz="1200"/>
              <a:pPr algn="ctr">
                <a:defRPr/>
              </a:pPr>
              <a:t>‹#›</a:t>
            </a:fld>
            <a:endParaRPr lang="en-US" sz="1200"/>
          </a:p>
        </p:txBody>
      </p:sp>
    </p:spTree>
  </p:cSld>
  <p:clrMap bg1="lt1" tx1="dk1" bg2="lt2" tx2="dk2" accent1="accent1" accent2="accent2" accent3="accent3" accent4="accent4" accent5="accent5" accent6="accent6" hlink="hlink" folHlink="folHlink"/>
  <p:sldLayoutIdLst>
    <p:sldLayoutId id="2147484189"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 id="2147484188" r:id="rId12"/>
  </p:sldLayoutIdLst>
  <p:hf sldNum="0" hdr="0" ftr="0" dt="0"/>
  <p:txStyles>
    <p:titleStyle>
      <a:lvl1pPr algn="l" rtl="0" eaLnBrk="0" fontAlgn="base" hangingPunct="0">
        <a:spcBef>
          <a:spcPct val="0"/>
        </a:spcBef>
        <a:spcAft>
          <a:spcPct val="0"/>
        </a:spcAft>
        <a:defRPr sz="2000">
          <a:solidFill>
            <a:schemeClr val="tx1"/>
          </a:solidFill>
          <a:latin typeface="+mj-lt"/>
          <a:ea typeface="+mj-ea"/>
          <a:cs typeface="+mj-cs"/>
        </a:defRPr>
      </a:lvl1pPr>
      <a:lvl2pPr algn="l" rtl="0" eaLnBrk="0" fontAlgn="base" hangingPunct="0">
        <a:spcBef>
          <a:spcPct val="0"/>
        </a:spcBef>
        <a:spcAft>
          <a:spcPct val="0"/>
        </a:spcAft>
        <a:defRPr sz="2000">
          <a:solidFill>
            <a:schemeClr val="tx1"/>
          </a:solidFill>
          <a:latin typeface="Arial Black" pitchFamily="34" charset="0"/>
        </a:defRPr>
      </a:lvl2pPr>
      <a:lvl3pPr algn="l" rtl="0" eaLnBrk="0" fontAlgn="base" hangingPunct="0">
        <a:spcBef>
          <a:spcPct val="0"/>
        </a:spcBef>
        <a:spcAft>
          <a:spcPct val="0"/>
        </a:spcAft>
        <a:defRPr sz="2000">
          <a:solidFill>
            <a:schemeClr val="tx1"/>
          </a:solidFill>
          <a:latin typeface="Arial Black" pitchFamily="34" charset="0"/>
        </a:defRPr>
      </a:lvl3pPr>
      <a:lvl4pPr algn="l" rtl="0" eaLnBrk="0" fontAlgn="base" hangingPunct="0">
        <a:spcBef>
          <a:spcPct val="0"/>
        </a:spcBef>
        <a:spcAft>
          <a:spcPct val="0"/>
        </a:spcAft>
        <a:defRPr sz="2000">
          <a:solidFill>
            <a:schemeClr val="tx1"/>
          </a:solidFill>
          <a:latin typeface="Arial Black" pitchFamily="34" charset="0"/>
        </a:defRPr>
      </a:lvl4pPr>
      <a:lvl5pPr algn="l" rtl="0" eaLnBrk="0" fontAlgn="base" hangingPunct="0">
        <a:spcBef>
          <a:spcPct val="0"/>
        </a:spcBef>
        <a:spcAft>
          <a:spcPct val="0"/>
        </a:spcAft>
        <a:defRPr sz="2000">
          <a:solidFill>
            <a:schemeClr val="tx1"/>
          </a:solidFill>
          <a:latin typeface="Arial Black" pitchFamily="34" charset="0"/>
        </a:defRPr>
      </a:lvl5pPr>
      <a:lvl6pPr marL="457200" algn="l" rtl="0" fontAlgn="base">
        <a:spcBef>
          <a:spcPct val="0"/>
        </a:spcBef>
        <a:spcAft>
          <a:spcPct val="0"/>
        </a:spcAft>
        <a:defRPr sz="2000">
          <a:solidFill>
            <a:schemeClr val="bg1"/>
          </a:solidFill>
          <a:latin typeface="Arial Black" pitchFamily="34" charset="0"/>
        </a:defRPr>
      </a:lvl6pPr>
      <a:lvl7pPr marL="914400" algn="l" rtl="0" fontAlgn="base">
        <a:spcBef>
          <a:spcPct val="0"/>
        </a:spcBef>
        <a:spcAft>
          <a:spcPct val="0"/>
        </a:spcAft>
        <a:defRPr sz="2000">
          <a:solidFill>
            <a:schemeClr val="bg1"/>
          </a:solidFill>
          <a:latin typeface="Arial Black" pitchFamily="34" charset="0"/>
        </a:defRPr>
      </a:lvl7pPr>
      <a:lvl8pPr marL="1371600" algn="l" rtl="0" fontAlgn="base">
        <a:spcBef>
          <a:spcPct val="0"/>
        </a:spcBef>
        <a:spcAft>
          <a:spcPct val="0"/>
        </a:spcAft>
        <a:defRPr sz="2000">
          <a:solidFill>
            <a:schemeClr val="bg1"/>
          </a:solidFill>
          <a:latin typeface="Arial Black" pitchFamily="34" charset="0"/>
        </a:defRPr>
      </a:lvl8pPr>
      <a:lvl9pPr marL="1828800" algn="l" rtl="0" fontAlgn="base">
        <a:spcBef>
          <a:spcPct val="0"/>
        </a:spcBef>
        <a:spcAft>
          <a:spcPct val="0"/>
        </a:spcAft>
        <a:defRPr sz="2000">
          <a:solidFill>
            <a:schemeClr val="bg1"/>
          </a:solidFill>
          <a:latin typeface="Arial Black" pitchFamily="34" charset="0"/>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8"/>
          <p:cNvSpPr>
            <a:spLocks noGrp="1" noChangeArrowheads="1"/>
          </p:cNvSpPr>
          <p:nvPr>
            <p:ph type="ctrTitle"/>
          </p:nvPr>
        </p:nvSpPr>
        <p:spPr>
          <a:xfrm>
            <a:off x="2333625" y="1905000"/>
            <a:ext cx="6019800" cy="1238250"/>
          </a:xfrm>
        </p:spPr>
        <p:txBody>
          <a:bodyPr/>
          <a:lstStyle/>
          <a:p>
            <a:pPr eaLnBrk="1" hangingPunct="1"/>
            <a:r>
              <a:rPr lang="en-US" smtClean="0"/>
              <a:t>Protocol Revision Subcommittee</a:t>
            </a:r>
          </a:p>
        </p:txBody>
      </p:sp>
      <p:sp>
        <p:nvSpPr>
          <p:cNvPr id="3075" name="Rectangle 20"/>
          <p:cNvSpPr>
            <a:spLocks noGrp="1" noChangeArrowheads="1"/>
          </p:cNvSpPr>
          <p:nvPr>
            <p:ph type="subTitle" idx="1"/>
          </p:nvPr>
        </p:nvSpPr>
        <p:spPr/>
        <p:txBody>
          <a:bodyPr/>
          <a:lstStyle/>
          <a:p>
            <a:pPr eaLnBrk="1" hangingPunct="1"/>
            <a:r>
              <a:rPr lang="en-US" dirty="0" smtClean="0"/>
              <a:t>Tom Burke</a:t>
            </a:r>
          </a:p>
          <a:p>
            <a:pPr eaLnBrk="1" hangingPunct="1"/>
            <a:endParaRPr lang="en-US" dirty="0" smtClean="0"/>
          </a:p>
          <a:p>
            <a:pPr eaLnBrk="1" hangingPunct="1"/>
            <a:r>
              <a:rPr lang="en-US" dirty="0" smtClean="0"/>
              <a:t>June 28, 2012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152400"/>
            <a:ext cx="8763000" cy="990600"/>
          </a:xfrm>
        </p:spPr>
        <p:txBody>
          <a:bodyPr/>
          <a:lstStyle/>
          <a:p>
            <a:pPr lvl="1"/>
            <a:r>
              <a:rPr lang="en-US" b="1" i="1" dirty="0" smtClean="0"/>
              <a:t>NPRR459, Better Matching Forward Collateralization with Forward Risk in the Real-Time Market - U</a:t>
            </a:r>
            <a:r>
              <a:rPr lang="en-US" b="1" i="1" cap="small" dirty="0" smtClean="0"/>
              <a:t>rgent</a:t>
            </a:r>
            <a:r>
              <a:rPr lang="en-US" dirty="0" smtClean="0"/>
              <a:t/>
            </a:r>
            <a:br>
              <a:rPr lang="en-US" dirty="0" smtClean="0"/>
            </a:br>
            <a:r>
              <a:rPr lang="en-US" b="1" i="1" dirty="0" smtClean="0"/>
              <a:t/>
            </a:r>
            <a:br>
              <a:rPr lang="en-US" b="1" i="1" dirty="0" smtClean="0"/>
            </a:b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762000"/>
          <a:ext cx="8763000" cy="5302716"/>
        </p:xfrm>
        <a:graphic>
          <a:graphicData uri="http://schemas.openxmlformats.org/drawingml/2006/table">
            <a:tbl>
              <a:tblPr/>
              <a:tblGrid>
                <a:gridCol w="2397200"/>
                <a:gridCol w="6365800"/>
              </a:tblGrid>
              <a:tr h="98410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(NRG)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NPRR more appropriately collateralizes for forward risk in the RTM; and instructs that ERCOT should exercise its judgment to remove Operating Days from credit calculations when the use of those Operating Days is leading to unreasonable results based on expected forward market outcomes.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77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6/21/12, PRS voted via roll call vote to recommend approval of NPRR459 and the proposed Other Binding Document, Procedure for Setting Forward Risk Multiplier, as amended by the 6/18/12 NRG comments and as revised by PRS and to forward to TAC.  There were two opposing votes from the Cooperative Market Segment and ten abstentions from the Cooperative, Municipal (2), IOU, Independent Generator (2), Consumer (2), and IPM (2) Market Segments.</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57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To be determined.</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783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To be determined.</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9119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Avoid defaults due to high prices, but reduce the cost of collateral posting for all Market Participants on an annual basis;</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increase in collateral requirements could reduce the cost or occurrence of a default from Real-Time market activity.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04800" y="0"/>
            <a:ext cx="8534400" cy="685800"/>
          </a:xfrm>
        </p:spPr>
        <p:txBody>
          <a:bodyPr/>
          <a:lstStyle/>
          <a:p>
            <a:r>
              <a:rPr lang="en-US" b="1" i="1" dirty="0" smtClean="0"/>
              <a:t>NPRR462, Removal of Consumer Benefit Test from the ERCOT Planning Criteria </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152400" y="838200"/>
          <a:ext cx="8763000" cy="4653656"/>
        </p:xfrm>
        <a:graphic>
          <a:graphicData uri="http://schemas.openxmlformats.org/drawingml/2006/table">
            <a:tbl>
              <a:tblPr/>
              <a:tblGrid>
                <a:gridCol w="2397200"/>
                <a:gridCol w="6365800"/>
              </a:tblGrid>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NPRR removes the consumer benefit test from the ERCOT planning criteria consistent with the Public Utility Commission of Texas (PUCT) Project 39537, Rulemaking to Implement HB 971, Relating to Economic Criteria for a Certificate of Convenience and Necessity for an Electric Transmission Project.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820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5/17/12, PRS voted to recommend approval of NPRR462 as amended by the 5/16/12 </a:t>
                      </a:r>
                      <a:r>
                        <a:rPr lang="en-US" sz="1600" kern="1200" dirty="0" err="1" smtClean="0">
                          <a:solidFill>
                            <a:schemeClr val="tx1"/>
                          </a:solidFill>
                          <a:latin typeface="+mn-lt"/>
                          <a:ea typeface="+mn-ea"/>
                          <a:cs typeface="+mn-cs"/>
                        </a:rPr>
                        <a:t>Oncor</a:t>
                      </a:r>
                      <a:r>
                        <a:rPr lang="en-US" sz="1600" kern="1200" dirty="0" smtClean="0">
                          <a:solidFill>
                            <a:schemeClr val="tx1"/>
                          </a:solidFill>
                          <a:latin typeface="+mn-lt"/>
                          <a:ea typeface="+mn-ea"/>
                          <a:cs typeface="+mn-cs"/>
                        </a:rPr>
                        <a:t> comments and as revised by PRS.  There was one abstention from the Cooperative Market Segment.  On 6/21/12, PRS voted to endorse and forward the 5/17/12 PRS Report and Impact Analysis for NPRR462 to TAC.  There was one abstention from the Cooperative Market Segment.</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85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August 1, 2012</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7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ERCOT business functions will be updated.</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653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Planning criteria will be consistent with the PUCT rulemaking in Project 39537.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990600"/>
          </a:xfrm>
        </p:spPr>
        <p:txBody>
          <a:bodyPr/>
          <a:lstStyle/>
          <a:p>
            <a:r>
              <a:rPr lang="en-US" sz="1800" b="1" i="1" dirty="0" smtClean="0"/>
              <a:t>NPRR468, Alignment of System-Wide Offer Cap and Scarcity Pricing Mechanism Language with PUCT Substantive Rules - U</a:t>
            </a:r>
            <a:r>
              <a:rPr lang="en-US" sz="1800" b="1" i="1" cap="small" dirty="0" smtClean="0"/>
              <a:t>rgent</a:t>
            </a:r>
            <a:r>
              <a:rPr lang="en-US" b="1" i="1" dirty="0" smtClean="0"/>
              <a:t/>
            </a:r>
            <a:br>
              <a:rPr lang="en-US" b="1" i="1" dirty="0" smtClean="0"/>
            </a:b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914401"/>
          <a:ext cx="8763000" cy="4969997"/>
        </p:xfrm>
        <a:graphic>
          <a:graphicData uri="http://schemas.openxmlformats.org/drawingml/2006/table">
            <a:tbl>
              <a:tblPr/>
              <a:tblGrid>
                <a:gridCol w="2397200"/>
                <a:gridCol w="6365800"/>
              </a:tblGrid>
              <a:tr h="10386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NPRR removes the specifics for determining the System-Wide Offer Cap (SWCAP) and operating the scarcity pricing mechanism language from the Protocols.  The SWCAP and scarcity pricing mechanism language will be incorporated into the proposed Other Binding Document (OBD), System-Wide Offer Cap and Scarcity Pricing Mechanism Methodology.</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7609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6/21/12, PRS unanimously voted to grant NPRR468 Urgent status.  PRS then unanimously voted to recommend approval of NPRR468 and the proposed Other Binding Document, System-Wide Offer Cap and Scarcity Pricing Mechanism Methodology, as submitted and to forward to TAC.</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644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August 1, 2012</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76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No impacts.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8191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Incorporating specifics</a:t>
                      </a:r>
                      <a:r>
                        <a:rPr lang="en-US" sz="1600" i="0" kern="1200" baseline="0" dirty="0" smtClean="0">
                          <a:solidFill>
                            <a:schemeClr val="tx1"/>
                          </a:solidFill>
                          <a:latin typeface="+mn-lt"/>
                          <a:ea typeface="+mn-ea"/>
                          <a:cs typeface="+mn-cs"/>
                        </a:rPr>
                        <a:t> for determining the SWCAP and scarcity pricing mechanism </a:t>
                      </a:r>
                      <a:r>
                        <a:rPr lang="en-US" sz="1600" i="0" kern="1200" dirty="0" smtClean="0">
                          <a:solidFill>
                            <a:schemeClr val="tx1"/>
                          </a:solidFill>
                          <a:latin typeface="+mn-lt"/>
                          <a:ea typeface="+mn-ea"/>
                          <a:cs typeface="+mn-cs"/>
                        </a:rPr>
                        <a:t>into an Other Binding Document allows for language to be updated in a timelier manner.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228600" y="152400"/>
            <a:ext cx="8763000" cy="990600"/>
          </a:xfrm>
        </p:spPr>
        <p:txBody>
          <a:bodyPr/>
          <a:lstStyle/>
          <a:p>
            <a:pPr lvl="1"/>
            <a:r>
              <a:rPr lang="en-US" b="1" i="1" dirty="0" smtClean="0"/>
              <a:t>NPRR469, Modifications to CCTs - U</a:t>
            </a:r>
            <a:r>
              <a:rPr lang="en-US" b="1" i="1" cap="small" dirty="0" smtClean="0"/>
              <a:t>rgent</a:t>
            </a:r>
            <a:r>
              <a:rPr lang="en-US" b="1" i="1" dirty="0" smtClean="0"/>
              <a:t> </a:t>
            </a:r>
            <a:r>
              <a:rPr lang="en-US" dirty="0" smtClean="0"/>
              <a:t/>
            </a:r>
            <a:br>
              <a:rPr lang="en-US" dirty="0" smtClean="0"/>
            </a:br>
            <a:r>
              <a:rPr lang="en-US" b="1" i="1" dirty="0" smtClean="0"/>
              <a:t/>
            </a:r>
            <a:br>
              <a:rPr lang="en-US" b="1" i="1" dirty="0" smtClean="0"/>
            </a:b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914401"/>
          <a:ext cx="8763000" cy="4605161"/>
        </p:xfrm>
        <a:graphic>
          <a:graphicData uri="http://schemas.openxmlformats.org/drawingml/2006/table">
            <a:tbl>
              <a:tblPr/>
              <a:tblGrid>
                <a:gridCol w="2397200"/>
                <a:gridCol w="6365800"/>
              </a:tblGrid>
              <a:tr h="83819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(Edison Mission)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NPRR proposes changes to the Constraint Competitiveness Tests (CCTs) to resolve the issues with the current design.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52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On 6/21/12, PRS unanimously voted to grant NPRR469 Urgent status.  PRS then voted via roll call vote to recommend approval of NPRR469 as amended by the 6/20/12 ERCOT comments and as revised by PRS and to forward to TAC.  There were seven opposing votes from the Municipal (3), IOU (2), and Consumer (2) Market Segments and five abstentions from the Cooperative (3) and IPM (2) Market Segments.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831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To be determined.</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141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To be determined.</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519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n-US" sz="1600" i="0" kern="1200" dirty="0" smtClean="0">
                          <a:solidFill>
                            <a:schemeClr val="tx1"/>
                          </a:solidFill>
                          <a:latin typeface="+mn-lt"/>
                          <a:ea typeface="+mn-ea"/>
                          <a:cs typeface="+mn-cs"/>
                        </a:rPr>
                        <a:t>Improve the current process by providing a more robust analysis and a more defensible outcome;</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prevent</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market power and market abuse.</a:t>
                      </a:r>
                      <a:endParaRPr lang="en-US" sz="1600" b="1"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idx="4294967295"/>
          </p:nvPr>
        </p:nvSpPr>
        <p:spPr>
          <a:xfrm>
            <a:off x="304800" y="0"/>
            <a:ext cx="8229600" cy="792163"/>
          </a:xfrm>
        </p:spPr>
        <p:txBody>
          <a:bodyPr/>
          <a:lstStyle/>
          <a:p>
            <a:pPr eaLnBrk="1" hangingPunct="1"/>
            <a:r>
              <a:rPr lang="en-US" dirty="0" smtClean="0"/>
              <a:t>Other Binding Documents</a:t>
            </a:r>
          </a:p>
        </p:txBody>
      </p:sp>
      <p:sp>
        <p:nvSpPr>
          <p:cNvPr id="5123" name="Rectangle 3"/>
          <p:cNvSpPr>
            <a:spLocks noGrp="1" noChangeArrowheads="1"/>
          </p:cNvSpPr>
          <p:nvPr>
            <p:ph type="body" idx="4294967295"/>
          </p:nvPr>
        </p:nvSpPr>
        <p:spPr>
          <a:xfrm>
            <a:off x="228600" y="838200"/>
            <a:ext cx="8153400" cy="5638800"/>
          </a:xfrm>
        </p:spPr>
        <p:txBody>
          <a:bodyPr/>
          <a:lstStyle/>
          <a:p>
            <a:pPr>
              <a:lnSpc>
                <a:spcPct val="90000"/>
              </a:lnSpc>
              <a:buNone/>
            </a:pPr>
            <a:r>
              <a:rPr lang="en-US" sz="1800" u="sng" dirty="0" smtClean="0"/>
              <a:t>OBDs Recommended for Approval</a:t>
            </a:r>
          </a:p>
          <a:p>
            <a:r>
              <a:rPr lang="en-US" sz="1800" dirty="0" smtClean="0"/>
              <a:t>Addition of Procedure for Setting Forward Risk Multiplier (NPRR459)</a:t>
            </a:r>
          </a:p>
          <a:p>
            <a:r>
              <a:rPr lang="en-US" sz="1800" dirty="0" smtClean="0"/>
              <a:t>Addition of System-Wide Offer Cap and Scarcity Pricing Mechanism Methodology (NPRR468)</a:t>
            </a:r>
          </a:p>
          <a:p>
            <a:pPr>
              <a:lnSpc>
                <a:spcPct val="90000"/>
              </a:lnSpc>
              <a:buNone/>
            </a:pPr>
            <a:endParaRPr lang="en-US" sz="1800" b="1" i="1" dirty="0" smtClean="0"/>
          </a:p>
          <a:p>
            <a:pPr lvl="1">
              <a:lnSpc>
                <a:spcPct val="90000"/>
              </a:lnSpc>
              <a:buNone/>
            </a:pPr>
            <a:endParaRPr lang="en-US" b="1" i="1" dirty="0" smtClean="0"/>
          </a:p>
          <a:p>
            <a:pPr lvl="1">
              <a:lnSpc>
                <a:spcPct val="90000"/>
              </a:lnSpc>
            </a:pPr>
            <a:endParaRPr lang="en-US" b="1" i="1" dirty="0" smtClean="0"/>
          </a:p>
          <a:p>
            <a:pPr lvl="1">
              <a:lnSpc>
                <a:spcPct val="90000"/>
              </a:lnSpc>
            </a:pPr>
            <a:endParaRPr lang="en-US" b="1" i="1" dirty="0" smtClean="0"/>
          </a:p>
          <a:p>
            <a:pPr lvl="1">
              <a:lnSpc>
                <a:spcPct val="90000"/>
              </a:lnSpc>
              <a:buFontTx/>
              <a:buNone/>
            </a:pPr>
            <a:endParaRPr lang="en-US" u="sng" dirty="0" smtClean="0"/>
          </a:p>
          <a:p>
            <a:pPr lvl="1">
              <a:lnSpc>
                <a:spcPct val="90000"/>
              </a:lnSpc>
            </a:pPr>
            <a:endParaRPr lang="en-US" b="1" i="1" dirty="0" smtClean="0"/>
          </a:p>
          <a:p>
            <a:pPr lvl="1">
              <a:lnSpc>
                <a:spcPct val="90000"/>
              </a:lnSpc>
            </a:pPr>
            <a:endParaRPr lang="en-US" b="1" i="1" dirty="0" smtClean="0"/>
          </a:p>
          <a:p>
            <a:pPr>
              <a:lnSpc>
                <a:spcPct val="90000"/>
              </a:lnSpc>
              <a:buFontTx/>
              <a:buNone/>
            </a:pPr>
            <a:r>
              <a:rPr lang="en-US" sz="1600" b="0" i="1" dirty="0" smtClean="0">
                <a:solidFill>
                  <a:srgbClr val="0070C0"/>
                </a:solidFill>
              </a:rPr>
              <a:t>	</a:t>
            </a:r>
            <a:endParaRPr lang="en-US" sz="1600" b="0" dirty="0" smtClean="0"/>
          </a:p>
          <a:p>
            <a:pPr>
              <a:lnSpc>
                <a:spcPct val="90000"/>
              </a:lnSpc>
              <a:buFontTx/>
              <a:buNone/>
            </a:pPr>
            <a:endParaRPr lang="en-US" sz="1600" b="0" i="1" dirty="0" smtClean="0"/>
          </a:p>
          <a:p>
            <a:pPr>
              <a:lnSpc>
                <a:spcPct val="90000"/>
              </a:lnSpc>
              <a:buFontTx/>
              <a:buNone/>
            </a:pPr>
            <a:r>
              <a:rPr lang="en-US" sz="1600" b="0" i="1" dirty="0" smtClean="0">
                <a:solidFill>
                  <a:srgbClr val="40949A"/>
                </a:solidFill>
              </a:rPr>
              <a:t>	</a:t>
            </a:r>
          </a:p>
          <a:p>
            <a:pPr>
              <a:lnSpc>
                <a:spcPct val="90000"/>
              </a:lnSpc>
              <a:buFontTx/>
              <a:buNone/>
            </a:pPr>
            <a:r>
              <a:rPr lang="en-US" sz="1600" b="0" i="1" dirty="0" smtClean="0">
                <a:solidFill>
                  <a:srgbClr val="FF0000"/>
                </a:solidFill>
              </a:rPr>
              <a:t>	</a:t>
            </a:r>
            <a:endParaRPr lang="en-US" b="0" dirty="0" smtClean="0"/>
          </a:p>
          <a:p>
            <a:pPr>
              <a:lnSpc>
                <a:spcPct val="90000"/>
              </a:lnSpc>
              <a:buFontTx/>
              <a:buNone/>
            </a:pPr>
            <a:endParaRPr lang="en-US" sz="1600" b="0" i="1" dirty="0" smtClean="0"/>
          </a:p>
          <a:p>
            <a:pPr>
              <a:lnSpc>
                <a:spcPct val="90000"/>
              </a:lnSpc>
              <a:buFontTx/>
              <a:buNone/>
            </a:pPr>
            <a:endParaRPr lang="en-US" sz="1600" b="0" dirty="0" smtClean="0"/>
          </a:p>
        </p:txBody>
      </p:sp>
      <p:sp>
        <p:nvSpPr>
          <p:cNvPr id="5124" name="Slide Number Placeholder 4"/>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endParaRPr lang="en-US" sz="120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Rot="1" noChangeArrowheads="1"/>
          </p:cNvSpPr>
          <p:nvPr/>
        </p:nvSpPr>
        <p:spPr bwMode="auto">
          <a:xfrm>
            <a:off x="304800" y="0"/>
            <a:ext cx="8229600" cy="7921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2000" kern="0" dirty="0" smtClean="0">
                <a:latin typeface="+mj-lt"/>
                <a:ea typeface="+mj-ea"/>
                <a:cs typeface="+mj-cs"/>
              </a:rPr>
              <a:t>Project Priority List (PPL) Prioritization Review</a:t>
            </a:r>
            <a:endParaRPr kumimoji="0" lang="en-US" sz="2000" b="0" i="0" u="none" strike="noStrike" kern="0" cap="none" spc="0" normalizeH="0" baseline="0" noProof="0" dirty="0" smtClean="0">
              <a:ln>
                <a:noFill/>
              </a:ln>
              <a:solidFill>
                <a:schemeClr val="tx1"/>
              </a:solidFill>
              <a:effectLst/>
              <a:uLnTx/>
              <a:uFillTx/>
              <a:latin typeface="+mj-lt"/>
              <a:ea typeface="+mj-ea"/>
              <a:cs typeface="+mj-cs"/>
            </a:endParaRPr>
          </a:p>
        </p:txBody>
      </p:sp>
      <p:sp>
        <p:nvSpPr>
          <p:cNvPr id="3" name="Rectangle 3"/>
          <p:cNvSpPr txBox="1">
            <a:spLocks noChangeArrowheads="1"/>
          </p:cNvSpPr>
          <p:nvPr/>
        </p:nvSpPr>
        <p:spPr bwMode="auto">
          <a:xfrm>
            <a:off x="228600" y="838200"/>
            <a:ext cx="8458200" cy="563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lnSpc>
                <a:spcPct val="90000"/>
              </a:lnSpc>
              <a:spcBef>
                <a:spcPct val="20000"/>
              </a:spcBef>
              <a:buFont typeface="Arial" pitchFamily="34" charset="0"/>
              <a:buChar char="•"/>
            </a:pPr>
            <a:r>
              <a:rPr kumimoji="0" lang="en-US" sz="2000" b="1" i="1" u="none" strike="noStrike" kern="0" cap="none" spc="0" normalizeH="0" baseline="0" noProof="0" dirty="0" smtClean="0">
                <a:ln>
                  <a:noFill/>
                </a:ln>
                <a:solidFill>
                  <a:schemeClr val="tx1"/>
                </a:solidFill>
                <a:effectLst/>
                <a:uLnTx/>
                <a:uFillTx/>
                <a:latin typeface="+mn-lt"/>
                <a:ea typeface="+mn-ea"/>
                <a:cs typeface="+mn-cs"/>
              </a:rPr>
              <a:t>At the 6/21/PRS meeting, PRS </a:t>
            </a:r>
            <a:r>
              <a:rPr lang="en-US" sz="2000" b="1" i="1" dirty="0" smtClean="0"/>
              <a:t>reviewed upcoming revision request project efforts providing stakeholder input on the priority and plan of action for various items in the project queue</a:t>
            </a:r>
          </a:p>
          <a:p>
            <a:pPr marL="342900" indent="-342900" eaLnBrk="0" hangingPunct="0">
              <a:lnSpc>
                <a:spcPct val="90000"/>
              </a:lnSpc>
              <a:spcBef>
                <a:spcPct val="20000"/>
              </a:spcBef>
              <a:buFont typeface="Arial" pitchFamily="34" charset="0"/>
              <a:buChar char="•"/>
            </a:pPr>
            <a:r>
              <a:rPr lang="en-US" sz="2000" b="1" i="1" kern="0" dirty="0"/>
              <a:t>In general, PRS supported the target </a:t>
            </a:r>
            <a:r>
              <a:rPr lang="en-US" sz="2000" b="1" i="1" kern="0" dirty="0" smtClean="0"/>
              <a:t>start dates for revision request projects planned for the remainder of 2012</a:t>
            </a:r>
            <a:endParaRPr lang="en-US" sz="1600" i="1" kern="0" dirty="0"/>
          </a:p>
          <a:p>
            <a:pPr marL="342900" lvl="0" indent="-342900" eaLnBrk="0" hangingPunct="0">
              <a:lnSpc>
                <a:spcPct val="90000"/>
              </a:lnSpc>
              <a:spcBef>
                <a:spcPct val="20000"/>
              </a:spcBef>
              <a:buFont typeface="Arial" pitchFamily="34" charset="0"/>
              <a:buChar char="•"/>
            </a:pPr>
            <a:r>
              <a:rPr lang="en-US" sz="2000" b="1" i="1" dirty="0" smtClean="0"/>
              <a:t>In addition, PRS took specific action on the following items</a:t>
            </a:r>
          </a:p>
          <a:p>
            <a:pPr marL="800100" lvl="1" indent="-342900" eaLnBrk="0" hangingPunct="0">
              <a:lnSpc>
                <a:spcPct val="90000"/>
              </a:lnSpc>
              <a:spcBef>
                <a:spcPct val="20000"/>
              </a:spcBef>
              <a:buFont typeface="Arial" pitchFamily="34" charset="0"/>
              <a:buChar char="•"/>
            </a:pPr>
            <a:r>
              <a:rPr kumimoji="0" lang="en-US" sz="1600" b="1" u="none" strike="noStrike" kern="0" cap="none" spc="0" normalizeH="0" baseline="0" noProof="0" dirty="0" smtClean="0">
                <a:ln>
                  <a:noFill/>
                </a:ln>
                <a:solidFill>
                  <a:schemeClr val="tx1"/>
                </a:solidFill>
                <a:effectLst/>
                <a:uLnTx/>
                <a:uFillTx/>
                <a:latin typeface="+mn-lt"/>
                <a:ea typeface="+mn-ea"/>
                <a:cs typeface="+mn-cs"/>
              </a:rPr>
              <a:t>NPRR442,</a:t>
            </a:r>
            <a:r>
              <a:rPr lang="en-US" sz="1600" b="1" kern="0" dirty="0" smtClean="0">
                <a:latin typeface="+mn-lt"/>
              </a:rPr>
              <a:t> Energy Offer Curve Requirement for Generation Resources Providing Reliability Must-Run Service</a:t>
            </a:r>
          </a:p>
          <a:p>
            <a:pPr marL="1257300" lvl="2" indent="-342900" eaLnBrk="0" hangingPunct="0">
              <a:lnSpc>
                <a:spcPct val="90000"/>
              </a:lnSpc>
              <a:spcBef>
                <a:spcPct val="20000"/>
              </a:spcBef>
              <a:buFont typeface="Arial" pitchFamily="34" charset="0"/>
              <a:buChar char="•"/>
            </a:pPr>
            <a:r>
              <a:rPr lang="en-US" sz="1600" b="1" kern="0" dirty="0" smtClean="0">
                <a:latin typeface="+mn-lt"/>
              </a:rPr>
              <a:t>reprioritized to Priority 2012; Rank 720</a:t>
            </a:r>
          </a:p>
          <a:p>
            <a:pPr marL="800100" lvl="1" indent="-342900" eaLnBrk="0" hangingPunct="0">
              <a:lnSpc>
                <a:spcPct val="90000"/>
              </a:lnSpc>
              <a:spcBef>
                <a:spcPct val="20000"/>
              </a:spcBef>
              <a:buFont typeface="Arial" pitchFamily="34" charset="0"/>
              <a:buChar char="•"/>
            </a:pPr>
            <a:r>
              <a:rPr kumimoji="0" lang="en-US" sz="1600" b="1" u="none" strike="noStrike" kern="0" cap="none" spc="0" normalizeH="0" baseline="0" noProof="0" dirty="0" smtClean="0">
                <a:ln>
                  <a:noFill/>
                </a:ln>
                <a:solidFill>
                  <a:schemeClr val="tx1"/>
                </a:solidFill>
                <a:effectLst/>
                <a:uLnTx/>
                <a:uFillTx/>
                <a:latin typeface="+mn-lt"/>
                <a:ea typeface="+mn-ea"/>
                <a:cs typeface="+mn-cs"/>
              </a:rPr>
              <a:t>NPRR207,</a:t>
            </a:r>
            <a:r>
              <a:rPr kumimoji="0" lang="en-US" sz="1600" b="1" u="none" strike="noStrike" kern="0" cap="none" spc="0" normalizeH="0" noProof="0" dirty="0" smtClean="0">
                <a:ln>
                  <a:noFill/>
                </a:ln>
                <a:solidFill>
                  <a:schemeClr val="tx1"/>
                </a:solidFill>
                <a:effectLst/>
                <a:uLnTx/>
                <a:uFillTx/>
                <a:latin typeface="+mn-lt"/>
                <a:ea typeface="+mn-ea"/>
                <a:cs typeface="+mn-cs"/>
              </a:rPr>
              <a:t> Unit </a:t>
            </a:r>
            <a:r>
              <a:rPr kumimoji="0" lang="en-US" sz="1600" b="1" u="none" strike="noStrike" kern="0" cap="none" spc="0" normalizeH="0" noProof="0" dirty="0" err="1" smtClean="0">
                <a:ln>
                  <a:noFill/>
                </a:ln>
                <a:solidFill>
                  <a:schemeClr val="tx1"/>
                </a:solidFill>
                <a:effectLst/>
                <a:uLnTx/>
                <a:uFillTx/>
                <a:latin typeface="+mn-lt"/>
                <a:ea typeface="+mn-ea"/>
                <a:cs typeface="+mn-cs"/>
              </a:rPr>
              <a:t>Deselection</a:t>
            </a:r>
            <a:endParaRPr lang="en-US" sz="1600" b="1" kern="0" dirty="0" smtClean="0">
              <a:latin typeface="+mn-lt"/>
            </a:endParaRPr>
          </a:p>
          <a:p>
            <a:pPr marL="1257300" lvl="2" indent="-342900" eaLnBrk="0" hangingPunct="0">
              <a:lnSpc>
                <a:spcPct val="90000"/>
              </a:lnSpc>
              <a:spcBef>
                <a:spcPct val="20000"/>
              </a:spcBef>
              <a:buFont typeface="Arial" pitchFamily="34" charset="0"/>
              <a:buChar char="•"/>
            </a:pPr>
            <a:r>
              <a:rPr kumimoji="0" lang="en-US" sz="1600" b="1" u="none" strike="noStrike" kern="0" cap="none" spc="0" normalizeH="0" noProof="0" dirty="0" smtClean="0">
                <a:ln>
                  <a:noFill/>
                </a:ln>
                <a:solidFill>
                  <a:schemeClr val="tx1"/>
                </a:solidFill>
                <a:effectLst/>
                <a:uLnTx/>
                <a:uFillTx/>
                <a:latin typeface="+mn-lt"/>
                <a:ea typeface="+mn-ea"/>
                <a:cs typeface="+mn-cs"/>
              </a:rPr>
              <a:t>referred to WMS to review and how it relates to NPRR416</a:t>
            </a:r>
          </a:p>
          <a:p>
            <a:pPr marL="800100" lvl="1" indent="-342900" eaLnBrk="0" hangingPunct="0">
              <a:lnSpc>
                <a:spcPct val="90000"/>
              </a:lnSpc>
              <a:spcBef>
                <a:spcPct val="20000"/>
              </a:spcBef>
              <a:buFont typeface="Arial" pitchFamily="34" charset="0"/>
              <a:buChar char="•"/>
            </a:pPr>
            <a:r>
              <a:rPr lang="en-US" sz="1600" b="1" kern="0" baseline="0" dirty="0" smtClean="0">
                <a:latin typeface="+mn-lt"/>
              </a:rPr>
              <a:t>NPRR241,</a:t>
            </a:r>
            <a:r>
              <a:rPr lang="en-US" sz="1600" b="1" kern="0" dirty="0" smtClean="0">
                <a:latin typeface="+mn-lt"/>
              </a:rPr>
              <a:t> AIL Calculation and Credit Reports Publish Corrections</a:t>
            </a:r>
          </a:p>
          <a:p>
            <a:pPr marL="1257300" lvl="2" indent="-342900" eaLnBrk="0" hangingPunct="0">
              <a:lnSpc>
                <a:spcPct val="90000"/>
              </a:lnSpc>
              <a:spcBef>
                <a:spcPct val="20000"/>
              </a:spcBef>
              <a:buFont typeface="Arial" pitchFamily="34" charset="0"/>
              <a:buChar char="•"/>
            </a:pPr>
            <a:r>
              <a:rPr lang="en-US" sz="1600" b="1" kern="0" dirty="0" smtClean="0">
                <a:latin typeface="+mn-lt"/>
              </a:rPr>
              <a:t>requested that ERCOT Staff file an NPRR to delete NPRR241 grey-boxes</a:t>
            </a:r>
          </a:p>
          <a:p>
            <a:pPr marL="800100" lvl="1" indent="-342900" eaLnBrk="0" hangingPunct="0">
              <a:lnSpc>
                <a:spcPct val="90000"/>
              </a:lnSpc>
              <a:spcBef>
                <a:spcPct val="20000"/>
              </a:spcBef>
              <a:buFont typeface="Arial" pitchFamily="34" charset="0"/>
              <a:buChar char="•"/>
            </a:pPr>
            <a:r>
              <a:rPr kumimoji="0" lang="en-US" sz="1600" b="1" u="none" strike="noStrike" kern="0" cap="none" spc="0" normalizeH="0" baseline="0" noProof="0" dirty="0" smtClean="0">
                <a:ln>
                  <a:noFill/>
                </a:ln>
                <a:solidFill>
                  <a:schemeClr val="tx1"/>
                </a:solidFill>
                <a:effectLst/>
                <a:uLnTx/>
                <a:uFillTx/>
                <a:latin typeface="+mn-lt"/>
                <a:ea typeface="+mn-ea"/>
                <a:cs typeface="+mn-cs"/>
              </a:rPr>
              <a:t>NOGRR034,</a:t>
            </a:r>
            <a:r>
              <a:rPr lang="en-US" sz="1600" b="1" kern="0" dirty="0" smtClean="0">
                <a:latin typeface="+mn-lt"/>
              </a:rPr>
              <a:t> Rescind Telemetry Performance Calculation Exclusions</a:t>
            </a:r>
          </a:p>
          <a:p>
            <a:pPr marL="1257300" lvl="2" indent="-342900" eaLnBrk="0" hangingPunct="0">
              <a:lnSpc>
                <a:spcPct val="90000"/>
              </a:lnSpc>
              <a:spcBef>
                <a:spcPct val="20000"/>
              </a:spcBef>
              <a:buFont typeface="Arial" pitchFamily="34" charset="0"/>
              <a:buChar char="•"/>
            </a:pPr>
            <a:r>
              <a:rPr lang="en-US" sz="1600" b="1" kern="0" dirty="0" smtClean="0">
                <a:latin typeface="+mn-lt"/>
              </a:rPr>
              <a:t>referred to ROS/NDSWG to review</a:t>
            </a:r>
          </a:p>
          <a:p>
            <a:pPr marL="800100" lvl="1" indent="-342900" eaLnBrk="0" hangingPunct="0">
              <a:lnSpc>
                <a:spcPct val="90000"/>
              </a:lnSpc>
              <a:spcBef>
                <a:spcPct val="20000"/>
              </a:spcBef>
              <a:buFont typeface="Arial" pitchFamily="34" charset="0"/>
              <a:buChar char="•"/>
            </a:pPr>
            <a:r>
              <a:rPr lang="en-US" sz="1600" b="1" kern="0" dirty="0" smtClean="0">
                <a:latin typeface="+mn-lt"/>
              </a:rPr>
              <a:t>NPRR219, Resolution of Alignment Items A33, A92, A106, and A150</a:t>
            </a:r>
          </a:p>
          <a:p>
            <a:pPr marL="1257300" lvl="2" indent="-342900" eaLnBrk="0" hangingPunct="0">
              <a:lnSpc>
                <a:spcPct val="90000"/>
              </a:lnSpc>
              <a:spcBef>
                <a:spcPct val="20000"/>
              </a:spcBef>
              <a:buFont typeface="Arial" pitchFamily="34" charset="0"/>
              <a:buChar char="•"/>
            </a:pPr>
            <a:r>
              <a:rPr lang="en-US" sz="1600" b="1" kern="0" dirty="0" smtClean="0">
                <a:latin typeface="+mn-lt"/>
              </a:rPr>
              <a:t>will be discussed at July PRS meeting </a:t>
            </a:r>
          </a:p>
          <a:p>
            <a:pPr marL="800100" lvl="1" indent="-342900" eaLnBrk="0" hangingPunct="0">
              <a:lnSpc>
                <a:spcPct val="90000"/>
              </a:lnSpc>
              <a:spcBef>
                <a:spcPct val="20000"/>
              </a:spcBef>
              <a:buFont typeface="Arial" pitchFamily="34" charset="0"/>
              <a:buChar char="•"/>
            </a:pPr>
            <a:r>
              <a:rPr lang="en-US" sz="1600" b="1" kern="0" dirty="0" smtClean="0"/>
              <a:t>SCR755</a:t>
            </a:r>
            <a:r>
              <a:rPr lang="en-US" sz="1600" b="1" kern="0" dirty="0" smtClean="0"/>
              <a:t>, ERCOT.com Website Enhancements</a:t>
            </a:r>
          </a:p>
          <a:p>
            <a:pPr marL="1257300" lvl="2" indent="-342900" eaLnBrk="0" hangingPunct="0">
              <a:lnSpc>
                <a:spcPct val="90000"/>
              </a:lnSpc>
              <a:spcBef>
                <a:spcPct val="20000"/>
              </a:spcBef>
              <a:buFont typeface="Arial" pitchFamily="34" charset="0"/>
              <a:buChar char="•"/>
            </a:pPr>
            <a:r>
              <a:rPr lang="en-US" sz="1600" b="1" kern="0" dirty="0" smtClean="0"/>
              <a:t>referred to MISUG</a:t>
            </a:r>
            <a:endParaRPr lang="en-US" sz="1600" b="1" kern="0" dirty="0" smtClean="0">
              <a:latin typeface="+mn-lt"/>
            </a:endParaRPr>
          </a:p>
          <a:p>
            <a:pPr marL="800100" lvl="1" indent="-342900" eaLnBrk="0" hangingPunct="0">
              <a:lnSpc>
                <a:spcPct val="90000"/>
              </a:lnSpc>
              <a:spcBef>
                <a:spcPct val="20000"/>
              </a:spcBef>
              <a:buFont typeface="Arial" pitchFamily="34" charset="0"/>
              <a:buChar char="•"/>
            </a:pPr>
            <a:r>
              <a:rPr lang="en-US" sz="1600" b="1" kern="0" dirty="0" smtClean="0">
                <a:latin typeface="+mn-lt"/>
              </a:rPr>
              <a:t>SCR756, Enhancements to the </a:t>
            </a:r>
            <a:r>
              <a:rPr lang="en-US" sz="1600" b="1" kern="0" dirty="0" err="1" smtClean="0">
                <a:latin typeface="+mn-lt"/>
              </a:rPr>
              <a:t>MarkeTrak</a:t>
            </a:r>
            <a:r>
              <a:rPr lang="en-US" sz="1600" b="1" kern="0" dirty="0" smtClean="0">
                <a:latin typeface="+mn-lt"/>
              </a:rPr>
              <a:t> Application</a:t>
            </a:r>
          </a:p>
          <a:p>
            <a:pPr marL="1257300" lvl="2" indent="-342900" eaLnBrk="0" hangingPunct="0">
              <a:lnSpc>
                <a:spcPct val="90000"/>
              </a:lnSpc>
              <a:spcBef>
                <a:spcPct val="20000"/>
              </a:spcBef>
              <a:buFont typeface="Arial" pitchFamily="34" charset="0"/>
              <a:buChar char="•"/>
            </a:pPr>
            <a:r>
              <a:rPr lang="en-US" sz="1600" b="1" kern="0" dirty="0" smtClean="0">
                <a:latin typeface="+mn-lt"/>
              </a:rPr>
              <a:t>referred to RMS/MTTF to review</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Rot="1" noChangeArrowheads="1"/>
          </p:cNvSpPr>
          <p:nvPr/>
        </p:nvSpPr>
        <p:spPr bwMode="auto">
          <a:xfrm>
            <a:off x="304800" y="0"/>
            <a:ext cx="8229600" cy="792163"/>
          </a:xfrm>
          <a:prstGeom prst="rect">
            <a:avLst/>
          </a:prstGeom>
          <a:noFill/>
          <a:ln w="9525">
            <a:noFill/>
            <a:miter lim="800000"/>
            <a:headEnd/>
            <a:tailEnd/>
          </a:ln>
        </p:spPr>
        <p:txBody>
          <a:bodyPr anchor="ctr"/>
          <a:lstStyle/>
          <a:p>
            <a:pPr>
              <a:defRPr/>
            </a:pPr>
            <a:r>
              <a:rPr lang="en-US" sz="2000" kern="0" dirty="0">
                <a:latin typeface="+mj-lt"/>
                <a:ea typeface="+mj-ea"/>
                <a:cs typeface="+mj-cs"/>
              </a:rPr>
              <a:t>Summary of Revision Requests</a:t>
            </a:r>
          </a:p>
        </p:txBody>
      </p:sp>
      <p:sp>
        <p:nvSpPr>
          <p:cNvPr id="4099" name="Rectangle 3"/>
          <p:cNvSpPr txBox="1">
            <a:spLocks noChangeArrowheads="1"/>
          </p:cNvSpPr>
          <p:nvPr/>
        </p:nvSpPr>
        <p:spPr bwMode="auto">
          <a:xfrm>
            <a:off x="304800" y="990600"/>
            <a:ext cx="8153400" cy="5638800"/>
          </a:xfrm>
          <a:prstGeom prst="rect">
            <a:avLst/>
          </a:prstGeom>
          <a:noFill/>
          <a:ln w="9525">
            <a:noFill/>
            <a:miter lim="800000"/>
            <a:headEnd/>
            <a:tailEnd/>
          </a:ln>
        </p:spPr>
        <p:txBody>
          <a:bodyPr/>
          <a:lstStyle/>
          <a:p>
            <a:pPr>
              <a:buClr>
                <a:schemeClr val="tx1"/>
              </a:buClr>
            </a:pPr>
            <a:r>
              <a:rPr lang="en-US" sz="2400" b="1" dirty="0" smtClean="0"/>
              <a:t>9 </a:t>
            </a:r>
            <a:r>
              <a:rPr lang="en-US" sz="2400" b="1" dirty="0"/>
              <a:t>NPRRs Recommended for Approval</a:t>
            </a:r>
          </a:p>
          <a:p>
            <a:pPr>
              <a:buClr>
                <a:schemeClr val="tx1"/>
              </a:buClr>
            </a:pPr>
            <a:endParaRPr lang="en-US" sz="2400" b="1" dirty="0" smtClean="0"/>
          </a:p>
          <a:p>
            <a:pPr>
              <a:buClr>
                <a:schemeClr val="tx1"/>
              </a:buClr>
            </a:pPr>
            <a:r>
              <a:rPr lang="en-US" sz="2400" b="1" dirty="0" smtClean="0"/>
              <a:t>2 Other Binding Documents Recommended for Approval</a:t>
            </a: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idx="4294967295"/>
          </p:nvPr>
        </p:nvSpPr>
        <p:spPr>
          <a:xfrm>
            <a:off x="304800" y="0"/>
            <a:ext cx="8229600" cy="792163"/>
          </a:xfrm>
        </p:spPr>
        <p:txBody>
          <a:bodyPr/>
          <a:lstStyle/>
          <a:p>
            <a:pPr eaLnBrk="1" hangingPunct="1"/>
            <a:r>
              <a:rPr lang="en-US" smtClean="0"/>
              <a:t>Items for a Vote</a:t>
            </a:r>
          </a:p>
        </p:txBody>
      </p:sp>
      <p:sp>
        <p:nvSpPr>
          <p:cNvPr id="5123" name="Rectangle 3"/>
          <p:cNvSpPr>
            <a:spLocks noGrp="1" noChangeArrowheads="1"/>
          </p:cNvSpPr>
          <p:nvPr>
            <p:ph type="body" idx="4294967295"/>
          </p:nvPr>
        </p:nvSpPr>
        <p:spPr>
          <a:xfrm>
            <a:off x="228600" y="838200"/>
            <a:ext cx="8153400" cy="5638800"/>
          </a:xfrm>
        </p:spPr>
        <p:txBody>
          <a:bodyPr/>
          <a:lstStyle/>
          <a:p>
            <a:pPr>
              <a:lnSpc>
                <a:spcPct val="90000"/>
              </a:lnSpc>
              <a:buNone/>
            </a:pPr>
            <a:r>
              <a:rPr lang="en-US" sz="1600" u="sng" dirty="0" smtClean="0"/>
              <a:t>Unopposed Recommendations</a:t>
            </a:r>
          </a:p>
          <a:p>
            <a:pPr lvl="0"/>
            <a:r>
              <a:rPr lang="en-US" sz="1600" dirty="0" smtClean="0"/>
              <a:t>NPRR436*, Clarify the Use of the Defined Term Season and Its Derivatives</a:t>
            </a:r>
          </a:p>
          <a:p>
            <a:pPr lvl="0"/>
            <a:r>
              <a:rPr lang="en-US" sz="1600" dirty="0" smtClean="0"/>
              <a:t>NPRR438, Additional Minimum Counter-Party Qualification Requirements, Including Risk Management Capability Requirements</a:t>
            </a:r>
          </a:p>
          <a:p>
            <a:pPr lvl="0"/>
            <a:r>
              <a:rPr lang="en-US" sz="1600" dirty="0" smtClean="0"/>
              <a:t>NPRR455, CRR Shift Factors Report</a:t>
            </a:r>
          </a:p>
          <a:p>
            <a:pPr lvl="0"/>
            <a:r>
              <a:rPr lang="en-US" sz="1600" dirty="0" smtClean="0"/>
              <a:t>NPRR458*, Establishment of ERCOT’s Central Counterparty Role</a:t>
            </a:r>
          </a:p>
          <a:p>
            <a:pPr lvl="0"/>
            <a:r>
              <a:rPr lang="en-US" sz="1600" cap="small" dirty="0" smtClean="0"/>
              <a:t>NPRR462*, </a:t>
            </a:r>
            <a:r>
              <a:rPr lang="en-US" sz="1600" dirty="0" smtClean="0"/>
              <a:t>Removal of Consumer Benefit Test from the ERCOT Planning Criteria</a:t>
            </a:r>
          </a:p>
          <a:p>
            <a:pPr lvl="0"/>
            <a:r>
              <a:rPr lang="en-US" sz="1600" dirty="0" smtClean="0"/>
              <a:t>NPRR468*, Alignment of System-Wide Offer Cap and Scarcity Pricing Mechanism Language with PUCT Substantive Rules –</a:t>
            </a:r>
            <a:r>
              <a:rPr lang="en-US" sz="1600" cap="small" dirty="0" smtClean="0"/>
              <a:t> Urgent</a:t>
            </a:r>
            <a:endParaRPr lang="en-US" sz="1600" dirty="0" smtClean="0"/>
          </a:p>
          <a:p>
            <a:pPr>
              <a:lnSpc>
                <a:spcPct val="90000"/>
              </a:lnSpc>
              <a:buNone/>
            </a:pPr>
            <a:endParaRPr lang="en-US" sz="1600" u="sng" dirty="0" smtClean="0"/>
          </a:p>
          <a:p>
            <a:pPr>
              <a:lnSpc>
                <a:spcPct val="90000"/>
              </a:lnSpc>
              <a:buNone/>
            </a:pPr>
            <a:r>
              <a:rPr lang="en-US" sz="1600" u="sng" dirty="0" smtClean="0"/>
              <a:t>Recommendations with Opposing Votes</a:t>
            </a:r>
          </a:p>
          <a:p>
            <a:pPr lvl="0"/>
            <a:r>
              <a:rPr lang="en-US" sz="1600" dirty="0" smtClean="0"/>
              <a:t>NPRR416, Removal of the RUC </a:t>
            </a:r>
            <a:r>
              <a:rPr lang="en-US" sz="1600" dirty="0" err="1" smtClean="0"/>
              <a:t>Clawback</a:t>
            </a:r>
            <a:r>
              <a:rPr lang="en-US" sz="1600" dirty="0" smtClean="0"/>
              <a:t> Charge for Resources Other than RMR Units</a:t>
            </a:r>
          </a:p>
          <a:p>
            <a:r>
              <a:rPr lang="en-US" sz="1600" dirty="0" smtClean="0"/>
              <a:t>NPRR459, Better Matching Forward Collateralization with Forward Risk in the Real-Time Market –</a:t>
            </a:r>
            <a:r>
              <a:rPr lang="en-US" sz="1600" cap="small" dirty="0" smtClean="0"/>
              <a:t> Urgent</a:t>
            </a:r>
            <a:endParaRPr lang="en-US" sz="1600" dirty="0" smtClean="0"/>
          </a:p>
          <a:p>
            <a:r>
              <a:rPr lang="en-US" sz="1600" dirty="0" smtClean="0"/>
              <a:t>NPRR469, Modifications to CCTs –</a:t>
            </a:r>
            <a:r>
              <a:rPr lang="en-US" sz="1600" cap="small" dirty="0" smtClean="0"/>
              <a:t> Urgent</a:t>
            </a:r>
            <a:endParaRPr lang="en-US" sz="1600" dirty="0" smtClean="0"/>
          </a:p>
          <a:p>
            <a:pPr lvl="1">
              <a:lnSpc>
                <a:spcPct val="90000"/>
              </a:lnSpc>
              <a:buNone/>
            </a:pPr>
            <a:endParaRPr lang="en-US" sz="1800" b="1" i="1" dirty="0" smtClean="0"/>
          </a:p>
          <a:p>
            <a:pPr lvl="1">
              <a:lnSpc>
                <a:spcPct val="90000"/>
              </a:lnSpc>
              <a:buNone/>
            </a:pPr>
            <a:r>
              <a:rPr lang="en-US" sz="1600" b="1" i="1" dirty="0" smtClean="0"/>
              <a:t>(* denotes no impacts)</a:t>
            </a:r>
          </a:p>
          <a:p>
            <a:pPr lvl="1">
              <a:lnSpc>
                <a:spcPct val="90000"/>
              </a:lnSpc>
              <a:buNone/>
            </a:pPr>
            <a:endParaRPr lang="en-US" b="1" i="1" dirty="0" smtClean="0"/>
          </a:p>
          <a:p>
            <a:pPr lvl="1">
              <a:lnSpc>
                <a:spcPct val="90000"/>
              </a:lnSpc>
            </a:pPr>
            <a:endParaRPr lang="en-US" b="1" i="1" dirty="0" smtClean="0"/>
          </a:p>
          <a:p>
            <a:pPr lvl="1">
              <a:lnSpc>
                <a:spcPct val="90000"/>
              </a:lnSpc>
            </a:pPr>
            <a:endParaRPr lang="en-US" b="1" i="1" dirty="0" smtClean="0"/>
          </a:p>
          <a:p>
            <a:pPr lvl="1">
              <a:lnSpc>
                <a:spcPct val="90000"/>
              </a:lnSpc>
              <a:buFontTx/>
              <a:buNone/>
            </a:pPr>
            <a:endParaRPr lang="en-US" u="sng" dirty="0" smtClean="0"/>
          </a:p>
          <a:p>
            <a:pPr lvl="1">
              <a:lnSpc>
                <a:spcPct val="90000"/>
              </a:lnSpc>
            </a:pPr>
            <a:endParaRPr lang="en-US" b="1" i="1" dirty="0" smtClean="0"/>
          </a:p>
          <a:p>
            <a:pPr lvl="1">
              <a:lnSpc>
                <a:spcPct val="90000"/>
              </a:lnSpc>
            </a:pPr>
            <a:endParaRPr lang="en-US" b="1" i="1" dirty="0" smtClean="0"/>
          </a:p>
          <a:p>
            <a:pPr>
              <a:lnSpc>
                <a:spcPct val="90000"/>
              </a:lnSpc>
              <a:buFontTx/>
              <a:buNone/>
            </a:pPr>
            <a:r>
              <a:rPr lang="en-US" sz="1600" b="0" i="1" dirty="0" smtClean="0">
                <a:solidFill>
                  <a:srgbClr val="0070C0"/>
                </a:solidFill>
              </a:rPr>
              <a:t>	</a:t>
            </a:r>
            <a:endParaRPr lang="en-US" sz="1600" b="0" dirty="0" smtClean="0"/>
          </a:p>
          <a:p>
            <a:pPr>
              <a:lnSpc>
                <a:spcPct val="90000"/>
              </a:lnSpc>
              <a:buFontTx/>
              <a:buNone/>
            </a:pPr>
            <a:endParaRPr lang="en-US" sz="1600" b="0" i="1" dirty="0" smtClean="0"/>
          </a:p>
          <a:p>
            <a:pPr>
              <a:lnSpc>
                <a:spcPct val="90000"/>
              </a:lnSpc>
              <a:buFontTx/>
              <a:buNone/>
            </a:pPr>
            <a:r>
              <a:rPr lang="en-US" sz="1600" b="0" i="1" dirty="0" smtClean="0">
                <a:solidFill>
                  <a:srgbClr val="40949A"/>
                </a:solidFill>
              </a:rPr>
              <a:t>	</a:t>
            </a:r>
          </a:p>
          <a:p>
            <a:pPr>
              <a:lnSpc>
                <a:spcPct val="90000"/>
              </a:lnSpc>
              <a:buFontTx/>
              <a:buNone/>
            </a:pPr>
            <a:r>
              <a:rPr lang="en-US" sz="1600" b="0" i="1" dirty="0" smtClean="0">
                <a:solidFill>
                  <a:srgbClr val="FF0000"/>
                </a:solidFill>
              </a:rPr>
              <a:t>	</a:t>
            </a:r>
            <a:endParaRPr lang="en-US" b="0" dirty="0" smtClean="0"/>
          </a:p>
          <a:p>
            <a:pPr>
              <a:lnSpc>
                <a:spcPct val="90000"/>
              </a:lnSpc>
              <a:buFontTx/>
              <a:buNone/>
            </a:pPr>
            <a:endParaRPr lang="en-US" sz="1600" b="0" i="1" dirty="0" smtClean="0"/>
          </a:p>
          <a:p>
            <a:pPr>
              <a:lnSpc>
                <a:spcPct val="90000"/>
              </a:lnSpc>
              <a:buFontTx/>
              <a:buNone/>
            </a:pPr>
            <a:endParaRPr lang="en-US" sz="1600" b="0" dirty="0" smtClean="0"/>
          </a:p>
        </p:txBody>
      </p:sp>
      <p:sp>
        <p:nvSpPr>
          <p:cNvPr id="5124" name="Slide Number Placeholder 4"/>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endParaRPr lang="en-US" sz="120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NPRR Descriptions</a:t>
            </a:r>
          </a:p>
        </p:txBody>
      </p:sp>
      <p:sp>
        <p:nvSpPr>
          <p:cNvPr id="8195" name="Content Placeholder 2"/>
          <p:cNvSpPr>
            <a:spLocks noGrp="1"/>
          </p:cNvSpPr>
          <p:nvPr>
            <p:ph idx="1"/>
          </p:nvPr>
        </p:nvSpPr>
        <p:spPr/>
        <p:txBody>
          <a:bodyPr/>
          <a:lstStyle/>
          <a:p>
            <a:endParaRPr lang="en-US" u="sng" dirty="0" smtClean="0"/>
          </a:p>
          <a:p>
            <a:endParaRPr lang="en-US" u="sng" dirty="0" smtClean="0"/>
          </a:p>
          <a:p>
            <a:endParaRPr lang="en-US" u="sng" dirty="0" smtClean="0"/>
          </a:p>
          <a:p>
            <a:pPr algn="ctr">
              <a:buFontTx/>
              <a:buNone/>
            </a:pPr>
            <a:r>
              <a:rPr lang="en-US" sz="3200" u="sng" dirty="0" smtClean="0"/>
              <a:t>NPRRs Recommended for Approval</a:t>
            </a:r>
            <a:endParaRPr lang="en-US" sz="3200" dirty="0" smtClean="0"/>
          </a:p>
          <a:p>
            <a:endParaRPr 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152400" y="0"/>
            <a:ext cx="8763000" cy="685800"/>
          </a:xfrm>
        </p:spPr>
        <p:txBody>
          <a:bodyPr/>
          <a:lstStyle/>
          <a:p>
            <a:r>
              <a:rPr lang="en-US" b="1" i="1" dirty="0" smtClean="0"/>
              <a:t>NPRR416, Creation of the RUC Resource Buyback Provision</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838200"/>
          <a:ext cx="8763000" cy="5727714"/>
        </p:xfrm>
        <a:graphic>
          <a:graphicData uri="http://schemas.openxmlformats.org/drawingml/2006/table">
            <a:tbl>
              <a:tblPr/>
              <a:tblGrid>
                <a:gridCol w="2397200"/>
                <a:gridCol w="6365800"/>
              </a:tblGrid>
              <a:tr h="56302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mn-lt"/>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(Exelon/Calpine)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This NPRR adds a buyback provision for Resources committed by ERCOT’s RUC process that allows all RUC </a:t>
                      </a:r>
                      <a:r>
                        <a:rPr lang="en-US" sz="1600" kern="1200" dirty="0" err="1" smtClean="0">
                          <a:solidFill>
                            <a:schemeClr val="tx1"/>
                          </a:solidFill>
                          <a:latin typeface="+mn-lt"/>
                          <a:ea typeface="+mn-ea"/>
                          <a:cs typeface="+mn-cs"/>
                        </a:rPr>
                        <a:t>Clawback</a:t>
                      </a:r>
                      <a:r>
                        <a:rPr lang="en-US" sz="1600" kern="1200" dirty="0" smtClean="0">
                          <a:solidFill>
                            <a:schemeClr val="tx1"/>
                          </a:solidFill>
                          <a:latin typeface="+mn-lt"/>
                          <a:ea typeface="+mn-ea"/>
                          <a:cs typeface="+mn-cs"/>
                        </a:rPr>
                        <a:t> Charges associated with the RUC commitment to be waived and RUC Make-Whole Payments to be forfeited.</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85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On 4/19/12, PRS unanimously voted to recommend approval of NPRR416 as amended by the 4/18/12 STEC comments and as revised by PRS.  On 6/21/12, PRS voted via roll call vote to endorse and forward the 4/19/12 PRS Report as amended by the 6/20/12 ERCOT comments and Impact Analysis for NPRR416 to TAC with a recommended priority of 2012 and rank of 365.  There were three opposing votes from the Consumer (2) and IPM Market Segments and two abstentions from the IREP and IPM Market Segments.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515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2012; Rank 365</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11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b="1" kern="1200" dirty="0" smtClean="0">
                          <a:solidFill>
                            <a:schemeClr val="tx1"/>
                          </a:solidFill>
                          <a:latin typeface="+mn-lt"/>
                          <a:ea typeface="+mn-ea"/>
                          <a:cs typeface="+mn-cs"/>
                        </a:rPr>
                        <a:t>$</a:t>
                      </a:r>
                      <a:r>
                        <a:rPr lang="en-US" sz="1600" kern="1200" dirty="0" smtClean="0">
                          <a:solidFill>
                            <a:schemeClr val="tx1"/>
                          </a:solidFill>
                          <a:latin typeface="+mn-lt"/>
                          <a:ea typeface="+mn-ea"/>
                          <a:cs typeface="+mn-cs"/>
                        </a:rPr>
                        <a:t>190k - $215k; no impacts to ERCOT staffing; impacts to MMS User Interface,</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EMS, MMS, S&amp;B, CSI, EIS, and IEP;  ERCOT business functions will be updated</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91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mn-lt"/>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Increased efficiency in RUC selection process and lowering RUC uplift</a:t>
                      </a:r>
                      <a:r>
                        <a:rPr lang="en-US" sz="1600" i="0" kern="1200" baseline="0" dirty="0" smtClean="0">
                          <a:solidFill>
                            <a:schemeClr val="tx1"/>
                          </a:solidFill>
                          <a:latin typeface="+mn-lt"/>
                          <a:ea typeface="+mn-ea"/>
                          <a:cs typeface="+mn-cs"/>
                        </a:rPr>
                        <a:t> costs</a:t>
                      </a:r>
                      <a:r>
                        <a:rPr lang="en-US" sz="1600" i="0" kern="1200" dirty="0" smtClean="0">
                          <a:solidFill>
                            <a:schemeClr val="tx1"/>
                          </a:solidFill>
                          <a:latin typeface="+mn-lt"/>
                          <a:ea typeface="+mn-ea"/>
                          <a:cs typeface="+mn-cs"/>
                        </a:rPr>
                        <a:t>; economic efficiencies for both the demand and supply sides of the market;</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removes unnecessary value transfers where more than adequate incentives already exist to incent the desired bidding and offer behaviors.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685800"/>
          </a:xfrm>
        </p:spPr>
        <p:txBody>
          <a:bodyPr/>
          <a:lstStyle/>
          <a:p>
            <a:r>
              <a:rPr lang="en-US" b="1" i="1" dirty="0" smtClean="0"/>
              <a:t>NPRR436, Clarify the Use of the Defined Term Season and Its Derivatives </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152400" y="990601"/>
          <a:ext cx="8763000" cy="3928915"/>
        </p:xfrm>
        <a:graphic>
          <a:graphicData uri="http://schemas.openxmlformats.org/drawingml/2006/table">
            <a:tbl>
              <a:tblPr/>
              <a:tblGrid>
                <a:gridCol w="2397200"/>
                <a:gridCol w="6365800"/>
              </a:tblGrid>
              <a:tr h="600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(OWG)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NPRR deletes the reference to the Operating Guides and capitalizes uses of the word “Season” and its derivatives where applicable according to the definition in Section 2.1, Definitions.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331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On 5/17/12, PRS unanimously voted to recommend approval of NPRR436 as amended by the 4/23/12 OWG comments and as revised by PRS.  On 6/21/12, PRS unanimously voted to endorse and forward the 5/17/12 PRS Report and Impact Analysis for NPRR436 to TAC.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2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August 1, 2012</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2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No impacts.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896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To remove ambiguity between the starting and ending dates of the Seasons in the Operating Guides and the Protocols and standardizes the timeframes of various testing and test result submission dates found throughout the Protocols.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685800"/>
          </a:xfrm>
        </p:spPr>
        <p:txBody>
          <a:bodyPr/>
          <a:lstStyle/>
          <a:p>
            <a:r>
              <a:rPr lang="en-US" sz="1800" b="1" i="1" dirty="0" smtClean="0"/>
              <a:t>NPRR438, Additional Minimum Counter-Party Qualification Requirements, Including Risk Management Capability Requirements </a:t>
            </a:r>
            <a:endParaRPr lang="en-US" sz="1800" dirty="0" smtClean="0">
              <a:solidFill>
                <a:srgbClr val="FF0000"/>
              </a:solidFill>
            </a:endParaRPr>
          </a:p>
        </p:txBody>
      </p:sp>
      <p:graphicFrame>
        <p:nvGraphicFramePr>
          <p:cNvPr id="72727" name="Group 23"/>
          <p:cNvGraphicFramePr>
            <a:graphicFrameLocks noGrp="1"/>
          </p:cNvGraphicFramePr>
          <p:nvPr>
            <p:ph idx="4294967295"/>
          </p:nvPr>
        </p:nvGraphicFramePr>
        <p:xfrm>
          <a:off x="228600" y="990601"/>
          <a:ext cx="8763000" cy="4963654"/>
        </p:xfrm>
        <a:graphic>
          <a:graphicData uri="http://schemas.openxmlformats.org/drawingml/2006/table">
            <a:tbl>
              <a:tblPr/>
              <a:tblGrid>
                <a:gridCol w="2397200"/>
                <a:gridCol w="6365800"/>
              </a:tblGrid>
              <a:tr h="89152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establishes minimum requirements for Counter-Parties to participate in the ERCOT markets.</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72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On 5/17/12, PRS voted to recommend approval of NPRR438 as amended by the 4/30/12 Credit WG comments and as revised by PRS.  There were two abstentions from the Municipal and Independent Generator Market Segments.  On 6/21/12, PRS unanimously voted to endorse and forward the 5/17/12 PRS Report and Impact Analysis for NPRR438 to TAC.</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6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Upon System Implementation of PR014_01, Implementation of NPRR347 and NPRR400</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6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Less than $5k (ERCOT systems), $110k-$130k (staffing); estimated ongoing impact of one FTE in to oversee the verification process; impacts to CMM; ERCOT business functions will be updated; no impacts to ERCOT grid operations and practices.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5012">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600" b="1" i="0" u="none" strike="noStrike" cap="none" normalizeH="0" baseline="0" dirty="0" smtClean="0">
                          <a:ln>
                            <a:noFill/>
                          </a:ln>
                          <a:solidFill>
                            <a:schemeClr val="tx1"/>
                          </a:solidFill>
                          <a:effectLst/>
                          <a:latin typeface="Arial" charset="0"/>
                        </a:rPr>
                        <a:t>Business Case Highlights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Reduce risk in the ERCOT market and satisfy expected CEA exemption requirements;</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will also make the ERCOT market more consistent with other ISO requirements.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990600"/>
          </a:xfrm>
        </p:spPr>
        <p:txBody>
          <a:bodyPr/>
          <a:lstStyle/>
          <a:p>
            <a:r>
              <a:rPr lang="en-US" b="1" i="1" dirty="0" smtClean="0"/>
              <a:t>NPRR455, CRR Shift Factors Report </a:t>
            </a:r>
            <a:br>
              <a:rPr lang="en-US" b="1" i="1" dirty="0" smtClean="0"/>
            </a:b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990601"/>
          <a:ext cx="8763000" cy="5577840"/>
        </p:xfrm>
        <a:graphic>
          <a:graphicData uri="http://schemas.openxmlformats.org/drawingml/2006/table">
            <a:tbl>
              <a:tblPr/>
              <a:tblGrid>
                <a:gridCol w="2397200"/>
                <a:gridCol w="6365800"/>
              </a:tblGrid>
              <a:tr h="6863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(MISUG)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NPRR creates a report on the Market Information System (MIS) Secure Area that provides Shift Factors for any binding constraints in a CRR Auction.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77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On 4/19/12, PRS unanimously voted to recommend approval of NPRR455 as revised by PRS.  On 6/21/12, PRS voted to endorse and forward the 4/19/12 PRS Report and Impact Analysis for NPRR455 to TAC with a recommended priority of 2014 and rank of 900.  There were two abstentions from the Municipal and IPM Market Segments.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51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Upon System Implementation – Priority 2014; Rank 900</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250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$245k - $270k; impacts to CRR, ISM, and MIS; ERCOT business functions will be updated;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0020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n-US" sz="1600" i="0" kern="1200" dirty="0" smtClean="0">
                          <a:solidFill>
                            <a:schemeClr val="tx1"/>
                          </a:solidFill>
                          <a:latin typeface="+mn-lt"/>
                          <a:ea typeface="+mn-ea"/>
                          <a:cs typeface="+mn-cs"/>
                        </a:rPr>
                        <a:t>Provides ability to validate CRR Auction prices based on the binding constraints;</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Greater transparency of pricing information to the public;</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Provides additional means of identifying potential errors within the CRR Auction power flow solution;</a:t>
                      </a:r>
                      <a:r>
                        <a:rPr lang="en-US" sz="1600" i="0" kern="1200" baseline="0" dirty="0" smtClean="0">
                          <a:solidFill>
                            <a:schemeClr val="tx1"/>
                          </a:solidFill>
                          <a:latin typeface="+mn-lt"/>
                          <a:ea typeface="+mn-ea"/>
                          <a:cs typeface="+mn-cs"/>
                        </a:rPr>
                        <a:t> h</a:t>
                      </a:r>
                      <a:r>
                        <a:rPr lang="en-US" sz="1600" i="0" kern="1200" dirty="0" smtClean="0">
                          <a:solidFill>
                            <a:schemeClr val="tx1"/>
                          </a:solidFill>
                          <a:latin typeface="+mn-lt"/>
                          <a:ea typeface="+mn-ea"/>
                          <a:cs typeface="+mn-cs"/>
                        </a:rPr>
                        <a:t>elps to detect network model errors;</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proper modeling of the ERCOT System, improves CRR Auction revenue adequacy;</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Increases the accuracy of constraint price information;</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Improved CRR Auction revenue adequacy benefits all Market Segments;</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Improved risk management and better risk controls.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990600"/>
          </a:xfrm>
        </p:spPr>
        <p:txBody>
          <a:bodyPr/>
          <a:lstStyle/>
          <a:p>
            <a:r>
              <a:rPr lang="en-US" b="1" i="1" dirty="0" smtClean="0"/>
              <a:t>NPRR458, Establishment of ERCOT’s Central Counterparty Role </a:t>
            </a:r>
            <a:br>
              <a:rPr lang="en-US" b="1" i="1" dirty="0" smtClean="0"/>
            </a:b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990601"/>
          <a:ext cx="8763000" cy="4064153"/>
        </p:xfrm>
        <a:graphic>
          <a:graphicData uri="http://schemas.openxmlformats.org/drawingml/2006/table">
            <a:tbl>
              <a:tblPr/>
              <a:tblGrid>
                <a:gridCol w="2397200"/>
                <a:gridCol w="6365800"/>
              </a:tblGrid>
              <a:tr h="6678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NPRR establishes ERCOT as the central counterparty to all transactions in the ERCOT market, except those involving bilateral trades or self-arranged services.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149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5/17/12, PRS voted to recommend approval of NPRR458 as submitted.  There were two abstentions from the Cooperative and Municipal Market Segments.  On 6/21/12, PRS voted to endorse and forward the 5/17/12 PRS Report as amended by the 6/13/12 ERCOT comments and Impact Analysis for NPRR458 to TAC.  There was one abstention from the Cooperative Market Segment.</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62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August 1,</a:t>
                      </a:r>
                      <a:r>
                        <a:rPr lang="en-US" sz="1600" kern="1200" baseline="0" dirty="0" smtClean="0">
                          <a:solidFill>
                            <a:schemeClr val="tx1"/>
                          </a:solidFill>
                          <a:latin typeface="+mn-lt"/>
                          <a:ea typeface="+mn-ea"/>
                          <a:cs typeface="+mn-cs"/>
                        </a:rPr>
                        <a:t> 2012</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76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No impacts.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567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Enhance ERCOT’s ability to net any amount owed to a Market Participant with the amount of the Market Participant’s debt to ERCOT, thus reducing default risk.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10441</TotalTime>
  <Words>1993</Words>
  <Application>Microsoft Office PowerPoint</Application>
  <PresentationFormat>On-screen Show (4:3)</PresentationFormat>
  <Paragraphs>196</Paragraphs>
  <Slides>15</Slides>
  <Notes>12</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Custom Design</vt:lpstr>
      <vt:lpstr>Protocol Revision Subcommittee</vt:lpstr>
      <vt:lpstr>Slide 2</vt:lpstr>
      <vt:lpstr>Items for a Vote</vt:lpstr>
      <vt:lpstr>NPRR Descriptions</vt:lpstr>
      <vt:lpstr>NPRR416, Creation of the RUC Resource Buyback Provision</vt:lpstr>
      <vt:lpstr>NPRR436, Clarify the Use of the Defined Term Season and Its Derivatives </vt:lpstr>
      <vt:lpstr>NPRR438, Additional Minimum Counter-Party Qualification Requirements, Including Risk Management Capability Requirements </vt:lpstr>
      <vt:lpstr>NPRR455, CRR Shift Factors Report  </vt:lpstr>
      <vt:lpstr>NPRR458, Establishment of ERCOT’s Central Counterparty Role  </vt:lpstr>
      <vt:lpstr>NPRR459, Better Matching Forward Collateralization with Forward Risk in the Real-Time Market - Urgent  </vt:lpstr>
      <vt:lpstr>NPRR462, Removal of Consumer Benefit Test from the ERCOT Planning Criteria </vt:lpstr>
      <vt:lpstr>NPRR468, Alignment of System-Wide Offer Cap and Scarcity Pricing Mechanism Language with PUCT Substantive Rules - Urgent </vt:lpstr>
      <vt:lpstr>NPRR469, Modifications to CCTs - Urgent   </vt:lpstr>
      <vt:lpstr>Other Binding Documents</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dc:title>
  <dc:creator>Thomas Burke</dc:creator>
  <cp:lastModifiedBy>A. Boren</cp:lastModifiedBy>
  <cp:revision>637</cp:revision>
  <dcterms:created xsi:type="dcterms:W3CDTF">2005-04-21T14:28:35Z</dcterms:created>
  <dcterms:modified xsi:type="dcterms:W3CDTF">2012-06-26T18:28:05Z</dcterms:modified>
</cp:coreProperties>
</file>