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"/>
  </p:notesMasterIdLst>
  <p:sldIdLst>
    <p:sldId id="338" r:id="rId2"/>
    <p:sldId id="346" r:id="rId3"/>
    <p:sldId id="347" r:id="rId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CC"/>
    <a:srgbClr val="000099"/>
    <a:srgbClr val="FF3300"/>
    <a:srgbClr val="FF9900"/>
    <a:srgbClr val="40949A"/>
    <a:srgbClr val="5469A2"/>
    <a:srgbClr val="294171"/>
    <a:srgbClr val="DDDDD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92419" autoAdjust="0"/>
  </p:normalViewPr>
  <p:slideViewPr>
    <p:cSldViewPr>
      <p:cViewPr>
        <p:scale>
          <a:sx n="80" d="100"/>
          <a:sy n="80" d="100"/>
        </p:scale>
        <p:origin x="-1050" y="-72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7DF200F-5AF6-48B7-BD5A-0CCE86FB95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634365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tx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6276975" cy="476250"/>
          </a:xfrm>
        </p:spPr>
        <p:txBody>
          <a:bodyPr/>
          <a:lstStyle>
            <a:lvl1pPr>
              <a:defRPr sz="18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33625" y="5067300"/>
            <a:ext cx="6276975" cy="419100"/>
          </a:xfrm>
        </p:spPr>
        <p:txBody>
          <a:bodyPr/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A4F40-E676-4CA3-B65A-6FF7BD58D4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3F46A-7011-4841-A6BA-B329EA9AFB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68E33-C684-43E3-8516-9858FA6B6C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7FBB5-3B2D-4665-B9A9-AFA8A1D6B0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A812D-4793-46DA-8070-FC93899895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2C7B6-3E79-4BEC-9B2C-7695B1ECE0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BE73A-DBA9-44C8-BC11-FE94D11E48C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E88A7-74EF-433F-8E0E-9B57938777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51A65-296D-4FD8-9CAE-D633F3A731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EBB3E-6D42-4C08-BB5B-43B56FDD74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CA68096-CE97-4453-9B30-4CFEC23B0F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November 15, 2011</a:t>
            </a: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11B08ABD-D4F6-49D3-8A4D-A0561F79C524}" type="slidenum">
              <a:rPr lang="en-US" sz="1200"/>
              <a:pPr algn="ctr">
                <a:defRPr/>
              </a:pPr>
              <a:t>‹#›</a:t>
            </a:fld>
            <a:endParaRPr 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en-US" sz="3600" dirty="0" smtClean="0"/>
          </a:p>
          <a:p>
            <a:pPr algn="ctr">
              <a:buFontTx/>
              <a:buNone/>
            </a:pPr>
            <a:endParaRPr lang="en-US" sz="3600" dirty="0" smtClean="0"/>
          </a:p>
          <a:p>
            <a:pPr algn="ctr">
              <a:buFontTx/>
              <a:buNone/>
            </a:pPr>
            <a:r>
              <a:rPr lang="en-US" sz="3600" dirty="0" smtClean="0"/>
              <a:t> TAC Direction for Market Enhancement Task Force (METF) </a:t>
            </a:r>
          </a:p>
          <a:p>
            <a:pPr algn="ctr">
              <a:buFontTx/>
              <a:buNone/>
            </a:pPr>
            <a:r>
              <a:rPr lang="en-US" sz="3200" dirty="0" smtClean="0"/>
              <a:t>June 28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2012 TAC Meeting</a:t>
            </a:r>
          </a:p>
          <a:p>
            <a:pPr algn="ctr">
              <a:buFontTx/>
              <a:buNone/>
            </a:pPr>
            <a:endParaRPr lang="en-US" sz="3200" dirty="0" smtClean="0"/>
          </a:p>
          <a:p>
            <a:pPr algn="ctr">
              <a:buFontTx/>
              <a:buNone/>
            </a:pPr>
            <a:r>
              <a:rPr lang="en-US" sz="3200" dirty="0" smtClean="0"/>
              <a:t>Kenan </a:t>
            </a:r>
            <a:r>
              <a:rPr lang="en-US" sz="3200" dirty="0" smtClean="0"/>
              <a:t>Ögelman</a:t>
            </a:r>
            <a:endParaRPr lang="en-US" sz="3200" dirty="0" smtClean="0"/>
          </a:p>
          <a:p>
            <a:pPr>
              <a:buFontTx/>
              <a:buNone/>
            </a:pPr>
            <a:endParaRPr lang="en-US" dirty="0" smtClean="0"/>
          </a:p>
        </p:txBody>
      </p:sp>
      <p:sp>
        <p:nvSpPr>
          <p:cNvPr id="307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3076" name="Date Placeholder 4"/>
          <p:cNvSpPr>
            <a:spLocks noGrp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dirty="0" smtClean="0"/>
              <a:t>June 28,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METF Activities to Date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458200" cy="5410200"/>
          </a:xfrm>
        </p:spPr>
        <p:txBody>
          <a:bodyPr/>
          <a:lstStyle/>
          <a:p>
            <a:pPr>
              <a:defRPr/>
            </a:pPr>
            <a:r>
              <a:rPr lang="en-US" sz="2200" dirty="0" smtClean="0"/>
              <a:t>Formed by TAC in February 2012 to “Evaluate the costs and benefits of enhancements to ERCOT Nodal processes and to recommend market efficiency improvements to Real-Time SCED that provide better Resource Commitment and Dispatch”.</a:t>
            </a:r>
          </a:p>
          <a:p>
            <a:pPr>
              <a:buNone/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smtClean="0"/>
              <a:t> Listed and prioritized “Enhancement Opportunities”.</a:t>
            </a:r>
          </a:p>
          <a:p>
            <a:pPr lvl="1">
              <a:defRPr/>
            </a:pPr>
            <a:r>
              <a:rPr lang="en-US" sz="2200" dirty="0" smtClean="0"/>
              <a:t>Improve Commitment and Dispatch of QSGRs, Load Resources and Storage Resources.</a:t>
            </a:r>
          </a:p>
          <a:p>
            <a:pPr>
              <a:buNone/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smtClean="0"/>
              <a:t>Reviewed and discussed 3 vendor/ISO presentations on the features of their Real-Time Market Systems.</a:t>
            </a:r>
          </a:p>
          <a:p>
            <a:pPr lvl="1">
              <a:defRPr/>
            </a:pPr>
            <a:r>
              <a:rPr lang="en-US" sz="2200" dirty="0" smtClean="0"/>
              <a:t>All of the vendors have a common framework comprising of a multi-interval Real-Time Commitment (RTC) and Real-Time Dispatch (RTD).</a:t>
            </a:r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endParaRPr lang="en-US" sz="2400" dirty="0" smtClean="0"/>
          </a:p>
          <a:p>
            <a:pPr lvl="1">
              <a:defRPr/>
            </a:pPr>
            <a:endParaRPr lang="en-US" sz="2400" dirty="0" smtClean="0"/>
          </a:p>
          <a:p>
            <a:pPr lvl="1">
              <a:defRPr/>
            </a:pPr>
            <a:endParaRPr lang="en-US" sz="2400" dirty="0" smtClean="0"/>
          </a:p>
          <a:p>
            <a:pPr lvl="1">
              <a:defRPr/>
            </a:pPr>
            <a:endParaRPr lang="en-US" sz="2400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 </a:t>
            </a:r>
          </a:p>
        </p:txBody>
      </p:sp>
      <p:sp>
        <p:nvSpPr>
          <p:cNvPr id="4101" name="Date Placeholder 4"/>
          <p:cNvSpPr>
            <a:spLocks noGrp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dirty="0" smtClean="0"/>
              <a:t>June 28,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TAC Direction for METF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458200" cy="5410200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Provide to TAC by October</a:t>
            </a:r>
          </a:p>
          <a:p>
            <a:pPr lvl="1">
              <a:defRPr/>
            </a:pPr>
            <a:r>
              <a:rPr lang="en-US" sz="2400" dirty="0" smtClean="0"/>
              <a:t>a recommendation on the scope of work and approach for a project to provide “Enhancements to the Real-Time Market” that</a:t>
            </a:r>
          </a:p>
          <a:p>
            <a:pPr lvl="2">
              <a:defRPr/>
            </a:pPr>
            <a:r>
              <a:rPr lang="en-US" sz="2200" dirty="0" smtClean="0"/>
              <a:t>uses the framework of a multi-interval Real-Time Commitment and Real-Time Dispatch</a:t>
            </a:r>
          </a:p>
          <a:p>
            <a:pPr lvl="2">
              <a:defRPr/>
            </a:pPr>
            <a:r>
              <a:rPr lang="en-US" sz="2200" dirty="0" smtClean="0"/>
              <a:t>takes into consideration information from the Brattle report and concepts in approved and in-flight NPRRs</a:t>
            </a:r>
          </a:p>
          <a:p>
            <a:pPr lvl="1">
              <a:buNone/>
              <a:defRPr/>
            </a:pPr>
            <a:endParaRPr lang="en-US" sz="2400" dirty="0" smtClean="0"/>
          </a:p>
          <a:p>
            <a:pPr lvl="1">
              <a:defRPr/>
            </a:pPr>
            <a:r>
              <a:rPr lang="en-US" sz="2400" dirty="0" smtClean="0"/>
              <a:t>a plan for a phased implementation of RTC and RTD features.</a:t>
            </a:r>
          </a:p>
          <a:p>
            <a:pPr lvl="1">
              <a:defRPr/>
            </a:pPr>
            <a:endParaRPr lang="en-US" sz="2400" dirty="0" smtClean="0"/>
          </a:p>
          <a:p>
            <a:pPr>
              <a:defRPr/>
            </a:pPr>
            <a:endParaRPr lang="en-US" sz="2400" dirty="0" smtClean="0"/>
          </a:p>
          <a:p>
            <a:pPr lvl="1">
              <a:defRPr/>
            </a:pPr>
            <a:endParaRPr lang="en-US" sz="2400" dirty="0" smtClean="0"/>
          </a:p>
          <a:p>
            <a:pPr lvl="1">
              <a:defRPr/>
            </a:pPr>
            <a:endParaRPr lang="en-US" sz="2400" dirty="0" smtClean="0"/>
          </a:p>
          <a:p>
            <a:pPr lvl="1">
              <a:defRPr/>
            </a:pPr>
            <a:endParaRPr lang="en-US" sz="2400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4101" name="Date Placeholder 4"/>
          <p:cNvSpPr>
            <a:spLocks noGrp="1"/>
          </p:cNvSpPr>
          <p:nvPr>
            <p:ph type="dt" sz="quarter" idx="12"/>
          </p:nvPr>
        </p:nvSpPr>
        <p:spPr>
          <a:noFill/>
        </p:spPr>
        <p:txBody>
          <a:bodyPr/>
          <a:lstStyle/>
          <a:p>
            <a:r>
              <a:rPr lang="en-US" dirty="0" smtClean="0"/>
              <a:t>June 28,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13904</TotalTime>
  <Words>201</Words>
  <Application>Microsoft Office PowerPoint</Application>
  <PresentationFormat>On-screen Show (4:3)</PresentationFormat>
  <Paragraphs>33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Custom Design</vt:lpstr>
      <vt:lpstr>Slide 1</vt:lpstr>
      <vt:lpstr>METF Activities to Date</vt:lpstr>
      <vt:lpstr>TAC Direction for METF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>Lao Shu</dc:creator>
  <cp:lastModifiedBy>CPS Energy</cp:lastModifiedBy>
  <cp:revision>615</cp:revision>
  <dcterms:created xsi:type="dcterms:W3CDTF">2005-04-21T14:28:35Z</dcterms:created>
  <dcterms:modified xsi:type="dcterms:W3CDTF">2012-06-21T21:12:21Z</dcterms:modified>
</cp:coreProperties>
</file>