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382" r:id="rId4"/>
    <p:sldId id="421" r:id="rId5"/>
    <p:sldId id="422" r:id="rId6"/>
    <p:sldId id="420" r:id="rId7"/>
    <p:sldId id="419" r:id="rId8"/>
    <p:sldId id="406" r:id="rId9"/>
    <p:sldId id="395" r:id="rId10"/>
    <p:sldId id="396" r:id="rId11"/>
    <p:sldId id="397" r:id="rId12"/>
    <p:sldId id="398" r:id="rId13"/>
    <p:sldId id="399" r:id="rId14"/>
    <p:sldId id="414" r:id="rId15"/>
    <p:sldId id="415" r:id="rId16"/>
    <p:sldId id="400" r:id="rId17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June 21,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1" y="711198"/>
            <a:ext cx="8788700" cy="552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8" y="647700"/>
            <a:ext cx="8915038" cy="560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8" y="698502"/>
            <a:ext cx="879374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98840"/>
            <a:ext cx="8839200" cy="554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70" y="681087"/>
            <a:ext cx="8763000" cy="5501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6/8/2012</a:t>
            </a:r>
            <a:endParaRPr lang="en-US" sz="1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08068"/>
            <a:ext cx="8686800" cy="544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523943"/>
              </p:ext>
            </p:extLst>
          </p:nvPr>
        </p:nvGraphicFramePr>
        <p:xfrm>
          <a:off x="152400" y="838200"/>
          <a:ext cx="8839200" cy="49980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217617"/>
                <a:gridCol w="990600"/>
                <a:gridCol w="914400"/>
                <a:gridCol w="2362200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2/21/2012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Wholesale Client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Svs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6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Prioritization Discussion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7-8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10-16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ERCOT FTE Tracking	p. </a:t>
            </a:r>
            <a:r>
              <a:rPr lang="en-US" sz="1600" dirty="0" smtClean="0"/>
              <a:t>17</a:t>
            </a:r>
            <a:endParaRPr lang="en-US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772400" cy="57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800" b="0" dirty="0" smtClean="0"/>
          </a:p>
          <a:p>
            <a:r>
              <a:rPr lang="en-US" b="0" dirty="0" smtClean="0"/>
              <a:t>Location of Project </a:t>
            </a:r>
            <a:r>
              <a:rPr lang="en-US" b="0" dirty="0"/>
              <a:t>Priority List (PPL): </a:t>
            </a:r>
            <a:r>
              <a:rPr lang="en-US" b="0" dirty="0" smtClean="0"/>
              <a:t>  </a:t>
            </a: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www.ercot.com/services/projects/index</a:t>
            </a:r>
            <a:endParaRPr lang="en-US" b="0" dirty="0" smtClean="0"/>
          </a:p>
          <a:p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June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NPRR294 – Texas SET 4.0</a:t>
            </a:r>
          </a:p>
          <a:p>
            <a:pPr lvl="2" eaLnBrk="1" hangingPunct="1"/>
            <a:r>
              <a:rPr lang="en-US" sz="1200" dirty="0" smtClean="0"/>
              <a:t>Also includes NPRR403 and RMGRR100</a:t>
            </a:r>
          </a:p>
          <a:p>
            <a:pPr lvl="1" eaLnBrk="1" hangingPunct="1"/>
            <a:r>
              <a:rPr lang="en-US" sz="1400" dirty="0" smtClean="0"/>
              <a:t>NPRR351 </a:t>
            </a:r>
            <a:r>
              <a:rPr lang="en-US" sz="1400" dirty="0"/>
              <a:t>– </a:t>
            </a:r>
            <a:r>
              <a:rPr lang="en-US" sz="1400" dirty="0" smtClean="0"/>
              <a:t>Look-Ahead SCED Phase 1</a:t>
            </a:r>
          </a:p>
          <a:p>
            <a:pPr lvl="1" eaLnBrk="1" hangingPunct="1"/>
            <a:r>
              <a:rPr lang="en-US" sz="1400" dirty="0" smtClean="0"/>
              <a:t>NPRR354 – Revisions to Non-Spin Performance Criteria Language and Provision for ICCP Telemetry of Non-Spin Deployment</a:t>
            </a:r>
          </a:p>
          <a:p>
            <a:pPr lvl="2" eaLnBrk="1" hangingPunct="1"/>
            <a:r>
              <a:rPr lang="en-US" sz="1200" dirty="0" smtClean="0"/>
              <a:t>EMS portion</a:t>
            </a:r>
            <a:endParaRPr lang="en-US" sz="1200" dirty="0"/>
          </a:p>
          <a:p>
            <a:pPr lvl="1" eaLnBrk="1" hangingPunct="1"/>
            <a:r>
              <a:rPr lang="en-US" sz="1400" dirty="0"/>
              <a:t>NPRR360 – </a:t>
            </a:r>
            <a:r>
              <a:rPr lang="en-US" sz="1400" dirty="0" smtClean="0"/>
              <a:t>Summary Report of HDL and LDL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NPRR379 </a:t>
            </a:r>
            <a:r>
              <a:rPr lang="en-US" sz="1400" dirty="0"/>
              <a:t>– </a:t>
            </a:r>
            <a:r>
              <a:rPr lang="en-US" sz="1400" dirty="0" smtClean="0"/>
              <a:t>EILS Dispatch Sequence and Performance Criteria Upgrades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NPRR437 – Aggregation of Multiple Generators Into a Single Resource for </a:t>
            </a:r>
            <a:r>
              <a:rPr lang="en-US" sz="1400" dirty="0" err="1" smtClean="0"/>
              <a:t>Mkt</a:t>
            </a:r>
            <a:r>
              <a:rPr lang="en-US" sz="1400" dirty="0" smtClean="0"/>
              <a:t> and </a:t>
            </a:r>
            <a:r>
              <a:rPr lang="en-US" sz="1400" dirty="0" err="1" smtClean="0"/>
              <a:t>Eng</a:t>
            </a:r>
            <a:r>
              <a:rPr lang="en-US" sz="1400" dirty="0" smtClean="0"/>
              <a:t> Modeling</a:t>
            </a:r>
          </a:p>
          <a:p>
            <a:pPr lvl="1" eaLnBrk="1" hangingPunct="1"/>
            <a:r>
              <a:rPr lang="en-US" sz="1400" dirty="0" smtClean="0"/>
              <a:t>SCR756 </a:t>
            </a:r>
            <a:r>
              <a:rPr lang="en-US" sz="1400" dirty="0"/>
              <a:t>–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</a:t>
            </a:r>
            <a:r>
              <a:rPr lang="en-US" sz="1400" dirty="0"/>
              <a:t>Enhancements for Texas SET </a:t>
            </a:r>
            <a:r>
              <a:rPr lang="en-US" sz="1400" dirty="0" smtClean="0"/>
              <a:t>4.0</a:t>
            </a:r>
          </a:p>
          <a:p>
            <a:pPr lvl="2" eaLnBrk="1" hangingPunct="1"/>
            <a:r>
              <a:rPr lang="en-US" sz="1200" dirty="0" smtClean="0"/>
              <a:t>Portions of SCR756 needed for Texas SET 4.0 implementation</a:t>
            </a:r>
            <a:endParaRPr lang="en-US" sz="1200" dirty="0"/>
          </a:p>
          <a:p>
            <a:pPr lvl="1" eaLnBrk="1" hangingPunct="1"/>
            <a:r>
              <a:rPr lang="en-US" sz="1400" dirty="0" smtClean="0"/>
              <a:t>SCR760 </a:t>
            </a:r>
            <a:r>
              <a:rPr lang="en-US" sz="1400" dirty="0"/>
              <a:t>– Recommended Changes Needed for Information Model </a:t>
            </a:r>
            <a:r>
              <a:rPr lang="en-US" sz="1400" dirty="0" err="1"/>
              <a:t>Mgr</a:t>
            </a:r>
            <a:r>
              <a:rPr lang="en-US" sz="1400" dirty="0"/>
              <a:t> and Topology Processor</a:t>
            </a:r>
          </a:p>
          <a:p>
            <a:pPr lvl="2" eaLnBrk="1" hangingPunct="1"/>
            <a:r>
              <a:rPr lang="en-US" sz="1200" dirty="0" smtClean="0"/>
              <a:t>Deliverable #5  (Additional Transformer Data for Planning)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RARF Upgrade for Wind, Solar, and Storage </a:t>
            </a:r>
            <a:r>
              <a:rPr lang="en-US" sz="1400" dirty="0" smtClean="0"/>
              <a:t>Resources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July   </a:t>
            </a:r>
            <a:r>
              <a:rPr lang="en-US" sz="1600" i="1" dirty="0"/>
              <a:t>(no integrated software release)</a:t>
            </a:r>
          </a:p>
          <a:p>
            <a:pPr lvl="1" eaLnBrk="1" hangingPunct="1"/>
            <a:r>
              <a:rPr lang="en-US" sz="1400" dirty="0" smtClean="0"/>
              <a:t>None</a:t>
            </a:r>
            <a:endParaRPr lang="en-US" sz="1400" dirty="0"/>
          </a:p>
          <a:p>
            <a:pPr eaLnBrk="1" hangingPunct="1"/>
            <a:endParaRPr lang="en-US" sz="1400" dirty="0"/>
          </a:p>
          <a:p>
            <a:pPr eaLnBrk="1" hangingPunct="1"/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38971165"/>
              </p:ext>
            </p:extLst>
          </p:nvPr>
        </p:nvGraphicFramePr>
        <p:xfrm>
          <a:off x="110064" y="762000"/>
          <a:ext cx="8957735" cy="475975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81106"/>
                <a:gridCol w="1095413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95933" y="3531443"/>
            <a:ext cx="1105067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November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656667" y="3531443"/>
            <a:ext cx="117043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5200" y="3531443"/>
            <a:ext cx="1152144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June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279820" y="3531443"/>
            <a:ext cx="11430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825068" y="3531443"/>
            <a:ext cx="107899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Oct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419095" y="3531443"/>
            <a:ext cx="108813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41061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06617834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  <a:endParaRPr kumimoji="0" lang="en-US" sz="14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486401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486400"/>
            <a:ext cx="3657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/>
              <a:t>2</a:t>
            </a:r>
            <a:r>
              <a:rPr lang="en-US" sz="1100" b="0" dirty="0" smtClean="0"/>
              <a:t>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715001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Release </a:t>
            </a:r>
            <a:r>
              <a:rPr lang="en-US" sz="1100" b="0" dirty="0"/>
              <a:t>targets are subject to </a:t>
            </a:r>
            <a:r>
              <a:rPr lang="en-US" sz="1100" b="0" dirty="0" smtClean="0"/>
              <a:t>change – Please watch for </a:t>
            </a:r>
            <a:r>
              <a:rPr lang="en-US" sz="1100" b="0" dirty="0"/>
              <a:t>m</a:t>
            </a:r>
            <a:r>
              <a:rPr lang="en-US" sz="1100" b="0" dirty="0" smtClean="0"/>
              <a:t>arket notices as effective dates approach</a:t>
            </a:r>
            <a:endParaRPr lang="en-US" sz="1100" b="0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2534" y="3276600"/>
            <a:ext cx="112606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3276600"/>
            <a:ext cx="1193801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5000" y="3276600"/>
            <a:ext cx="1227663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03602" y="3276600"/>
            <a:ext cx="10413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3276600"/>
            <a:ext cx="10668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2664" y="3276600"/>
            <a:ext cx="1049869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941913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Go-live dates can differ from Protocol effective dates – Please refer to market notices for more details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299612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</a:t>
            </a:r>
            <a:r>
              <a:rPr lang="en-US" sz="1800" dirty="0" smtClean="0"/>
              <a:t>Update</a:t>
            </a:r>
            <a:endParaRPr lang="en-US" sz="1800" dirty="0" smtClean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0300507"/>
              </p:ext>
            </p:extLst>
          </p:nvPr>
        </p:nvGraphicFramePr>
        <p:xfrm>
          <a:off x="186268" y="1042922"/>
          <a:ext cx="8763000" cy="3163318"/>
        </p:xfrm>
        <a:graphic>
          <a:graphicData uri="http://schemas.openxmlformats.org/drawingml/2006/table">
            <a:tbl>
              <a:tblPr/>
              <a:tblGrid>
                <a:gridCol w="2217553"/>
                <a:gridCol w="1558579"/>
                <a:gridCol w="1905000"/>
                <a:gridCol w="1565621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5/31/2012)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5/31/2012)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5/31/2012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4,939,381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7,253,611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2,449,157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860,835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933,792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397,127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2,490,729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2,813,022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952,543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5,958,434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7,490,748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2,481,466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14,249,379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18,491,173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6,280,293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Prioritization Discussion</a:t>
            </a:r>
            <a:endParaRPr lang="en-US" sz="1800" dirty="0" smtClean="0"/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6868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At the May PRS meeting, a recommendation was made to hold a review of upcoming revision request project efforts in order to get stakeholder input on the priority of various items in the project queue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ERCOT </a:t>
            </a:r>
            <a:r>
              <a:rPr lang="en-US" sz="1400" dirty="0" smtClean="0"/>
              <a:t>plans </a:t>
            </a:r>
            <a:r>
              <a:rPr lang="en-US" sz="1400" dirty="0" smtClean="0"/>
              <a:t>to hold similar reviews every 3 to 6 months</a:t>
            </a:r>
          </a:p>
          <a:p>
            <a:pPr lvl="1" eaLnBrk="1" hangingPunct="1"/>
            <a:r>
              <a:rPr lang="en-US" sz="1400" dirty="0" smtClean="0"/>
              <a:t>The conclusion of several large projects in June makes the timing of this review appropriate</a:t>
            </a:r>
            <a:endParaRPr lang="en-US" sz="12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/>
              <a:t>Today’s </a:t>
            </a:r>
            <a:r>
              <a:rPr lang="en-US" sz="1600" dirty="0" smtClean="0"/>
              <a:t>discussion will center on the timing of 30 upcoming efforts</a:t>
            </a:r>
          </a:p>
          <a:p>
            <a:pPr lvl="1" eaLnBrk="1" hangingPunct="1"/>
            <a:r>
              <a:rPr lang="en-US" sz="1400" dirty="0" smtClean="0"/>
              <a:t>18 </a:t>
            </a:r>
            <a:r>
              <a:rPr lang="en-US" sz="1400" dirty="0" smtClean="0"/>
              <a:t>NPRRs, SCRs and NOGRRs that are Board-approved with projects that have not yet started</a:t>
            </a:r>
          </a:p>
          <a:p>
            <a:pPr lvl="1" eaLnBrk="1" hangingPunct="1"/>
            <a:r>
              <a:rPr lang="en-US" sz="1400" dirty="0" smtClean="0"/>
              <a:t>7 </a:t>
            </a:r>
            <a:r>
              <a:rPr lang="en-US" sz="1400" dirty="0"/>
              <a:t>NPRRs, SCRs and NOGRRs that </a:t>
            </a:r>
            <a:r>
              <a:rPr lang="en-US" sz="1400" dirty="0" smtClean="0"/>
              <a:t>require additional analysis before seeking final Board approval</a:t>
            </a:r>
          </a:p>
          <a:p>
            <a:pPr lvl="2" eaLnBrk="1" hangingPunct="1"/>
            <a:r>
              <a:rPr lang="en-US" sz="1200" dirty="0" smtClean="0"/>
              <a:t>These are the remaining Parking Deck </a:t>
            </a:r>
            <a:r>
              <a:rPr lang="en-US" sz="1200" dirty="0" smtClean="0"/>
              <a:t>items</a:t>
            </a:r>
          </a:p>
          <a:p>
            <a:pPr lvl="1" eaLnBrk="1" hangingPunct="1"/>
            <a:r>
              <a:rPr lang="en-US" sz="1400" dirty="0" smtClean="0"/>
              <a:t>4 NPRRs and SCRs that were initiated by ERCOT on June 13, 2012</a:t>
            </a:r>
          </a:p>
          <a:p>
            <a:pPr lvl="1" eaLnBrk="1" hangingPunct="1"/>
            <a:r>
              <a:rPr lang="en-US" sz="1400" dirty="0" smtClean="0"/>
              <a:t>1 NPRR that was removed by a subsequent NPRR</a:t>
            </a:r>
            <a:endParaRPr lang="en-US" sz="14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/>
              <a:t>ERCOT will present an initial recommendation for </a:t>
            </a:r>
            <a:r>
              <a:rPr lang="en-US" sz="1600" dirty="0" smtClean="0"/>
              <a:t>all 30 items </a:t>
            </a:r>
            <a:r>
              <a:rPr lang="en-US" sz="1600" dirty="0" smtClean="0"/>
              <a:t>and </a:t>
            </a:r>
            <a:r>
              <a:rPr lang="en-US" sz="1600" dirty="0" smtClean="0"/>
              <a:t>request stakeholder input on the proposed schedule of </a:t>
            </a:r>
            <a:r>
              <a:rPr lang="en-US" sz="1600" dirty="0" smtClean="0"/>
              <a:t>activities and next steps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94388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6/8/2012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ERCOT FTE Tracking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6/8/2012</a:t>
            </a:r>
            <a:endParaRPr lang="en-US" sz="180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44223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37534</TotalTime>
  <Words>972</Words>
  <Application>Microsoft Office PowerPoint</Application>
  <PresentationFormat>On-screen Show (4:3)</PresentationFormat>
  <Paragraphs>341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PPL Prioritization Discussion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FTE (Full Time Equivalent) Tracking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1090</cp:revision>
  <cp:lastPrinted>2012-03-19T18:42:14Z</cp:lastPrinted>
  <dcterms:created xsi:type="dcterms:W3CDTF">2005-04-21T14:28:35Z</dcterms:created>
  <dcterms:modified xsi:type="dcterms:W3CDTF">2012-06-14T19:53:54Z</dcterms:modified>
</cp:coreProperties>
</file>