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9"/>
  </p:notesMasterIdLst>
  <p:sldIdLst>
    <p:sldId id="265" r:id="rId5"/>
    <p:sldId id="304" r:id="rId6"/>
    <p:sldId id="266" r:id="rId7"/>
    <p:sldId id="267" r:id="rId8"/>
    <p:sldId id="305" r:id="rId9"/>
    <p:sldId id="306" r:id="rId10"/>
    <p:sldId id="307" r:id="rId11"/>
    <p:sldId id="308" r:id="rId12"/>
    <p:sldId id="309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273" r:id="rId21"/>
    <p:sldId id="270" r:id="rId22"/>
    <p:sldId id="268" r:id="rId23"/>
    <p:sldId id="269" r:id="rId24"/>
    <p:sldId id="271" r:id="rId25"/>
    <p:sldId id="274" r:id="rId26"/>
    <p:sldId id="272" r:id="rId27"/>
    <p:sldId id="288" r:id="rId28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5pPr>
    <a:lvl6pPr marL="22860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6pPr>
    <a:lvl7pPr marL="27432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7pPr>
    <a:lvl8pPr marL="32004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8pPr>
    <a:lvl9pPr marL="3657600" algn="l" defTabSz="914400" rtl="0" eaLnBrk="1" latinLnBrk="0" hangingPunct="1">
      <a:defRPr sz="2400" i="1" kern="1200">
        <a:solidFill>
          <a:schemeClr val="tx1"/>
        </a:solidFill>
        <a:latin typeface="Arial" charset="0"/>
        <a:ea typeface="ＭＳ Ｐゴシック" pitchFamily="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  <a:srgbClr val="AFCDE3"/>
    <a:srgbClr val="5D85A9"/>
    <a:srgbClr val="19396E"/>
    <a:srgbClr val="1F4C81"/>
    <a:srgbClr val="204C81"/>
    <a:srgbClr val="1B4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7533" autoAdjust="0"/>
    <p:restoredTop sz="95677" autoAdjust="0"/>
  </p:normalViewPr>
  <p:slideViewPr>
    <p:cSldViewPr>
      <p:cViewPr>
        <p:scale>
          <a:sx n="75" d="100"/>
          <a:sy n="75" d="100"/>
        </p:scale>
        <p:origin x="-2436" y="-5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9EE6E-5E45-45A5-88F5-F2BCAD55A020}" type="datetimeFigureOut">
              <a:rPr lang="en-US" smtClean="0"/>
              <a:pPr/>
              <a:t>5/17/2012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79D5C-24AE-4A2C-B476-EFA191A6DC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243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ERC_PPT_cover_final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46074" y="1325562"/>
            <a:ext cx="8416926" cy="4876800"/>
          </a:xfrm>
          <a:prstGeom prst="rect">
            <a:avLst/>
          </a:prstGeom>
        </p:spPr>
        <p:txBody>
          <a:bodyPr/>
          <a:lstStyle>
            <a:lvl1pPr marL="346075" marR="0" indent="-346075" algn="l" defTabSz="914400" rtl="0" eaLnBrk="1" fontAlgn="base" latinLnBrk="0" hangingPunct="1">
              <a:lnSpc>
                <a:spcPct val="100000"/>
              </a:lnSpc>
              <a:spcBef>
                <a:spcPts val="672"/>
              </a:spcBef>
              <a:spcAft>
                <a:spcPts val="0"/>
              </a:spcAft>
              <a:buClr>
                <a:srgbClr val="19396E"/>
              </a:buClr>
              <a:buSzTx/>
              <a:buFont typeface="Arial"/>
              <a:buChar char="•"/>
              <a:tabLst/>
              <a:defRPr sz="2800" baseline="0">
                <a:solidFill>
                  <a:schemeClr val="tx1"/>
                </a:solidFill>
                <a:latin typeface="Calibri"/>
                <a:cs typeface="Calibri"/>
              </a:defRPr>
            </a:lvl1pPr>
            <a:lvl2pPr marL="741363" indent="-284163">
              <a:lnSpc>
                <a:spcPct val="100000"/>
              </a:lnSpc>
              <a:spcBef>
                <a:spcPts val="576"/>
              </a:spcBef>
              <a:spcAft>
                <a:spcPts val="0"/>
              </a:spcAft>
              <a:buClr>
                <a:srgbClr val="19396E"/>
              </a:buClr>
              <a:buFont typeface="Wingdings" charset="2"/>
              <a:buChar char="§"/>
              <a:defRPr sz="2400">
                <a:solidFill>
                  <a:schemeClr val="tx1"/>
                </a:solidFill>
                <a:latin typeface="Calibri"/>
                <a:cs typeface="Calibri"/>
              </a:defRPr>
            </a:lvl2pPr>
            <a:lvl3pPr marL="1143000" indent="-22860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19396E"/>
              </a:buClr>
              <a:buFont typeface="Courier New"/>
              <a:buChar char="o"/>
              <a:defRPr sz="2000">
                <a:solidFill>
                  <a:schemeClr val="tx1"/>
                </a:solidFill>
                <a:latin typeface="Calibri"/>
                <a:cs typeface="Calibri"/>
              </a:defRPr>
            </a:lvl3pPr>
            <a:lvl4pPr marL="1600200" indent="-22860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19396E"/>
              </a:buClr>
              <a:buFont typeface="Lucida Grande"/>
              <a:buChar char="­"/>
              <a:defRPr sz="1600">
                <a:solidFill>
                  <a:schemeClr val="tx1"/>
                </a:solidFill>
                <a:latin typeface="Calibri"/>
                <a:cs typeface="Calibri"/>
              </a:defRPr>
            </a:lvl4pPr>
            <a:lvl5pPr marL="2057400" indent="-228600">
              <a:lnSpc>
                <a:spcPct val="100000"/>
              </a:lnSpc>
              <a:spcBef>
                <a:spcPts val="384"/>
              </a:spcBef>
              <a:spcAft>
                <a:spcPts val="0"/>
              </a:spcAft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tx1"/>
                </a:solidFill>
                <a:latin typeface="Calibri"/>
                <a:cs typeface="Calibri"/>
              </a:defRPr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Click to edit text</a:t>
            </a:r>
          </a:p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0"/>
          </p:nvPr>
        </p:nvSpPr>
        <p:spPr>
          <a:xfrm>
            <a:off x="346074" y="1325562"/>
            <a:ext cx="8416926" cy="4846638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800" baseline="0">
                <a:solidFill>
                  <a:schemeClr val="accent4"/>
                </a:solidFill>
                <a:latin typeface="Calibri" pitchFamily="34" charset="0"/>
              </a:defRPr>
            </a:lvl1pPr>
            <a:lvl2pPr marL="742950" indent="-285750">
              <a:buClr>
                <a:srgbClr val="5D85A9"/>
              </a:buClr>
              <a:buFont typeface="Wingdings" charset="2"/>
              <a:buChar char="§"/>
              <a:defRPr sz="2400">
                <a:solidFill>
                  <a:schemeClr val="accent4"/>
                </a:solidFill>
                <a:latin typeface="Calibri" pitchFamily="34" charset="0"/>
              </a:defRPr>
            </a:lvl2pPr>
            <a:lvl3pPr marL="1143000" indent="-228600">
              <a:buClr>
                <a:srgbClr val="19396E"/>
              </a:buClr>
              <a:buFont typeface="Courier New"/>
              <a:buChar char="o"/>
              <a:defRPr sz="200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rgbClr val="19396E"/>
              </a:buClr>
              <a:defRPr sz="1600">
                <a:solidFill>
                  <a:schemeClr val="accent4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 txBox="1">
            <a:spLocks noChangeArrowheads="1"/>
          </p:cNvSpPr>
          <p:nvPr userDrawn="1"/>
        </p:nvSpPr>
        <p:spPr bwMode="auto">
          <a:xfrm>
            <a:off x="5181600" y="64008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i="0" kern="1200">
                <a:solidFill>
                  <a:schemeClr val="bg1"/>
                </a:solidFill>
                <a:latin typeface="Tahoma" pitchFamily="84" charset="0"/>
                <a:ea typeface="ＭＳ Ｐゴシック" pitchFamily="84" charset="-128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ＭＳ Ｐゴシック" pitchFamily="84" charset="-128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ＭＳ Ｐゴシック" pitchFamily="84" charset="-128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ＭＳ Ｐゴシック" pitchFamily="84" charset="-128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ＭＳ Ｐゴシック" pitchFamily="84" charset="-128"/>
                <a:cs typeface="+mn-cs"/>
              </a:defRPr>
            </a:lvl5pPr>
            <a:lvl6pPr marL="22860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ＭＳ Ｐゴシック" pitchFamily="84" charset="-128"/>
                <a:cs typeface="+mn-cs"/>
              </a:defRPr>
            </a:lvl6pPr>
            <a:lvl7pPr marL="27432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ＭＳ Ｐゴシック" pitchFamily="84" charset="-128"/>
                <a:cs typeface="+mn-cs"/>
              </a:defRPr>
            </a:lvl7pPr>
            <a:lvl8pPr marL="32004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ＭＳ Ｐゴシック" pitchFamily="84" charset="-128"/>
                <a:cs typeface="+mn-cs"/>
              </a:defRPr>
            </a:lvl8pPr>
            <a:lvl9pPr marL="3657600" algn="l" defTabSz="9144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ＭＳ Ｐゴシック" pitchFamily="84" charset="-128"/>
                <a:cs typeface="+mn-cs"/>
              </a:defRPr>
            </a:lvl9pPr>
          </a:lstStyle>
          <a:p>
            <a:r>
              <a:rPr lang="en-US" smtClean="0"/>
              <a:t>RELIABILITY | ACCOUNTABILITY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0"/>
          </p:nvPr>
        </p:nvSpPr>
        <p:spPr>
          <a:xfrm>
            <a:off x="346074" y="1325562"/>
            <a:ext cx="4041648" cy="4846638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800" baseline="0">
                <a:solidFill>
                  <a:schemeClr val="accent4"/>
                </a:solidFill>
                <a:latin typeface="Calibri" pitchFamily="34" charset="0"/>
              </a:defRPr>
            </a:lvl1pPr>
            <a:lvl2pPr marL="742950" indent="-285750">
              <a:buClr>
                <a:srgbClr val="19396E"/>
              </a:buClr>
              <a:buFont typeface="Wingdings" charset="2"/>
              <a:buChar char="§"/>
              <a:defRPr sz="2400">
                <a:solidFill>
                  <a:schemeClr val="accent4"/>
                </a:solidFill>
                <a:latin typeface="Calibri" pitchFamily="34" charset="0"/>
              </a:defRPr>
            </a:lvl2pPr>
            <a:lvl3pPr marL="1143000" indent="-228600">
              <a:buClr>
                <a:srgbClr val="19396E"/>
              </a:buClr>
              <a:buFont typeface="Courier New"/>
              <a:buChar char="o"/>
              <a:defRPr sz="200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rgbClr val="19396E"/>
              </a:buClr>
              <a:defRPr sz="1600">
                <a:solidFill>
                  <a:schemeClr val="accent4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sz="half" idx="11"/>
          </p:nvPr>
        </p:nvSpPr>
        <p:spPr>
          <a:xfrm>
            <a:off x="4568952" y="1325562"/>
            <a:ext cx="4041648" cy="4846638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800" baseline="0">
                <a:solidFill>
                  <a:schemeClr val="accent4"/>
                </a:solidFill>
                <a:latin typeface="Calibri" pitchFamily="34" charset="0"/>
              </a:defRPr>
            </a:lvl1pPr>
            <a:lvl2pPr marL="742950" indent="-285750">
              <a:buClr>
                <a:srgbClr val="19396E"/>
              </a:buClr>
              <a:buFont typeface="Wingdings" charset="2"/>
              <a:buChar char="§"/>
              <a:defRPr sz="2400">
                <a:solidFill>
                  <a:schemeClr val="accent4"/>
                </a:solidFill>
                <a:latin typeface="Calibri" pitchFamily="34" charset="0"/>
              </a:defRPr>
            </a:lvl2pPr>
            <a:lvl3pPr marL="1143000" indent="-228600">
              <a:buClr>
                <a:srgbClr val="19396E"/>
              </a:buClr>
              <a:buFont typeface="Courier New"/>
              <a:buChar char="o"/>
              <a:defRPr sz="200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rgbClr val="19396E"/>
              </a:buClr>
              <a:defRPr sz="1600">
                <a:solidFill>
                  <a:schemeClr val="accent4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346074" y="1325562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9396E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Column Title 1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4572000" y="1325562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rgbClr val="19396E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Column Title 2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0"/>
          </p:nvPr>
        </p:nvSpPr>
        <p:spPr bwMode="auto">
          <a:xfrm>
            <a:off x="5181600" y="64008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b="0" i="0">
                <a:solidFill>
                  <a:schemeClr val="bg1"/>
                </a:solidFill>
                <a:latin typeface="Tahoma" pitchFamily="84" charset="0"/>
              </a:defRPr>
            </a:lvl1pPr>
          </a:lstStyle>
          <a:p>
            <a:r>
              <a:rPr lang="en-US" dirty="0" smtClean="0"/>
              <a:t>RELIABILITY | ACCOUNTABILITY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1"/>
          </p:nvPr>
        </p:nvSpPr>
        <p:spPr>
          <a:xfrm>
            <a:off x="346074" y="1981200"/>
            <a:ext cx="4041648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4"/>
                </a:solidFill>
                <a:latin typeface="Calibri" pitchFamily="34" charset="0"/>
              </a:defRPr>
            </a:lvl1pPr>
            <a:lvl2pPr marL="742950" indent="-285750">
              <a:buClr>
                <a:srgbClr val="19396E"/>
              </a:buClr>
              <a:buFontTx/>
              <a:buChar char="–"/>
              <a:defRPr sz="2000">
                <a:solidFill>
                  <a:schemeClr val="accent4"/>
                </a:solidFill>
                <a:latin typeface="Calibri" pitchFamily="34" charset="0"/>
              </a:defRPr>
            </a:lvl2pPr>
            <a:lvl3pPr marL="1143000" indent="-228600">
              <a:buClr>
                <a:srgbClr val="5D85A9"/>
              </a:buClr>
              <a:buFont typeface="Lucida Grande"/>
              <a:buChar char="▸"/>
              <a:defRPr sz="180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rgbClr val="5D85A9"/>
              </a:buClr>
              <a:defRPr sz="1600">
                <a:solidFill>
                  <a:schemeClr val="accent4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2"/>
          </p:nvPr>
        </p:nvSpPr>
        <p:spPr>
          <a:xfrm>
            <a:off x="4572127" y="1981200"/>
            <a:ext cx="4041648" cy="4038600"/>
          </a:xfrm>
          <a:prstGeom prst="rect">
            <a:avLst/>
          </a:prstGeom>
        </p:spPr>
        <p:txBody>
          <a:bodyPr/>
          <a:lstStyle>
            <a:lvl1pPr>
              <a:buClr>
                <a:srgbClr val="19396E"/>
              </a:buClr>
              <a:defRPr sz="2400" baseline="0">
                <a:solidFill>
                  <a:schemeClr val="accent4"/>
                </a:solidFill>
                <a:latin typeface="Calibri" pitchFamily="34" charset="0"/>
              </a:defRPr>
            </a:lvl1pPr>
            <a:lvl2pPr marL="742950" indent="-285750">
              <a:buClr>
                <a:srgbClr val="19396E"/>
              </a:buClr>
              <a:buFontTx/>
              <a:buChar char="–"/>
              <a:defRPr sz="2000">
                <a:solidFill>
                  <a:schemeClr val="accent4"/>
                </a:solidFill>
                <a:latin typeface="Calibri" pitchFamily="34" charset="0"/>
              </a:defRPr>
            </a:lvl2pPr>
            <a:lvl3pPr marL="1143000" indent="-228600">
              <a:buClr>
                <a:srgbClr val="5D85A9"/>
              </a:buClr>
              <a:buFont typeface="Lucida Grande"/>
              <a:buChar char="▸"/>
              <a:defRPr sz="1800">
                <a:solidFill>
                  <a:schemeClr val="accent4"/>
                </a:solidFill>
                <a:latin typeface="Calibri" pitchFamily="34" charset="0"/>
              </a:defRPr>
            </a:lvl3pPr>
            <a:lvl4pPr>
              <a:buClr>
                <a:srgbClr val="5D85A9"/>
              </a:buClr>
              <a:defRPr sz="1600">
                <a:solidFill>
                  <a:schemeClr val="accent4"/>
                </a:solidFill>
                <a:latin typeface="Calibri" pitchFamily="34" charset="0"/>
              </a:defRPr>
            </a:lvl4pPr>
            <a:lvl5pPr marL="2057400" indent="-228600">
              <a:buClr>
                <a:srgbClr val="19396E"/>
              </a:buClr>
              <a:buFont typeface="Wingdings" charset="2"/>
              <a:buChar char="§"/>
              <a:defRPr sz="1600">
                <a:solidFill>
                  <a:schemeClr val="accent4"/>
                </a:solidFill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47799"/>
            <a:ext cx="5486400" cy="32797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chemeClr val="accent4"/>
                </a:solidFill>
                <a:latin typeface="Calibri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solidFill>
                  <a:schemeClr val="accent4"/>
                </a:solidFill>
                <a:latin typeface="Calibri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0"/>
          </p:nvPr>
        </p:nvSpPr>
        <p:spPr>
          <a:xfrm>
            <a:off x="1792288" y="4800600"/>
            <a:ext cx="5486400" cy="566928"/>
          </a:xfrm>
          <a:prstGeom prst="rect">
            <a:avLst/>
          </a:prstGeom>
        </p:spPr>
        <p:txBody>
          <a:bodyPr anchor="b" anchorCtr="0"/>
          <a:lstStyle>
            <a:lvl1pPr marL="0" indent="0">
              <a:buNone/>
              <a:defRPr sz="2000" b="1" i="0">
                <a:solidFill>
                  <a:schemeClr val="accent4"/>
                </a:solidFill>
                <a:latin typeface="Tahoma"/>
                <a:cs typeface="Tahom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</a:t>
            </a:r>
          </a:p>
        </p:txBody>
      </p:sp>
    </p:spTree>
    <p:extLst>
      <p:ext uri="{BB962C8B-B14F-4D97-AF65-F5344CB8AC3E}">
        <p14:creationId xmlns:p14="http://schemas.microsoft.com/office/powerpoint/2010/main" val="76619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2895601" y="152400"/>
            <a:ext cx="6019799" cy="655638"/>
          </a:xfrm>
          <a:prstGeom prst="rect">
            <a:avLst/>
          </a:prstGeom>
        </p:spPr>
        <p:txBody>
          <a:bodyPr/>
          <a:lstStyle>
            <a:lvl1pPr algn="r">
              <a:defRPr sz="3200" b="1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Slide Title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Arial" charset="0"/>
                <a:ea typeface="ＭＳ Ｐゴシック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Arial" charset="0"/>
                <a:ea typeface="ＭＳ Ｐゴシック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0" hangingPunct="0">
              <a:defRPr>
                <a:solidFill>
                  <a:srgbClr val="000000"/>
                </a:solidFill>
                <a:latin typeface="Arial" charset="0"/>
                <a:ea typeface="ＭＳ Ｐゴシック" pitchFamily="84" charset="-128"/>
                <a:cs typeface="+mn-cs"/>
              </a:defRPr>
            </a:lvl1pPr>
          </a:lstStyle>
          <a:p>
            <a:pPr>
              <a:defRPr/>
            </a:pPr>
            <a:fld id="{58BE9590-74FB-47FF-BF3E-F78C6BDC93A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0" y="6400800"/>
            <a:ext cx="9144000" cy="457200"/>
          </a:xfrm>
          <a:prstGeom prst="rect">
            <a:avLst/>
          </a:prstGeom>
          <a:solidFill>
            <a:srgbClr val="19396E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84" charset="-128"/>
            </a:endParaRPr>
          </a:p>
        </p:txBody>
      </p:sp>
      <p:sp>
        <p:nvSpPr>
          <p:cNvPr id="7" name="Rectangle 9"/>
          <p:cNvSpPr txBox="1">
            <a:spLocks noChangeArrowheads="1"/>
          </p:cNvSpPr>
          <p:nvPr userDrawn="1"/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bg1"/>
                </a:solidFill>
                <a:latin typeface="Tahoma" pitchFamily="84" charset="0"/>
              </a:defRPr>
            </a:lvl1pPr>
          </a:lstStyle>
          <a:p>
            <a:pPr algn="l"/>
            <a:fld id="{5F2A004B-6380-488C-8F66-3CBFEB92BB45}" type="slidenum">
              <a:rPr lang="en-US" smtClean="0"/>
              <a:pPr algn="l"/>
              <a:t>‹#›</a:t>
            </a:fld>
            <a:endParaRPr lang="en-US" dirty="0"/>
          </a:p>
        </p:txBody>
      </p:sp>
      <p:pic>
        <p:nvPicPr>
          <p:cNvPr id="4" name="Picture 3" descr="NERC_PPT_insideheader.pn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144000" cy="1255776"/>
          </a:xfrm>
          <a:prstGeom prst="rect">
            <a:avLst/>
          </a:prstGeom>
        </p:spPr>
      </p:pic>
      <p:sp>
        <p:nvSpPr>
          <p:cNvPr id="10" name="Rectangle 9"/>
          <p:cNvSpPr txBox="1">
            <a:spLocks noChangeArrowheads="1"/>
          </p:cNvSpPr>
          <p:nvPr userDrawn="1"/>
        </p:nvSpPr>
        <p:spPr bwMode="auto">
          <a:xfrm>
            <a:off x="60198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 i="0">
                <a:solidFill>
                  <a:schemeClr val="bg1"/>
                </a:solidFill>
                <a:latin typeface="Tahoma" pitchFamily="84" charset="0"/>
              </a:defRPr>
            </a:lvl1pPr>
          </a:lstStyle>
          <a:p>
            <a:r>
              <a:rPr lang="en-US" dirty="0" smtClean="0"/>
              <a:t>RELIABILITY | ACCOUNTABILITY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8" r:id="rId3"/>
    <p:sldLayoutId id="2147483652" r:id="rId4"/>
    <p:sldLayoutId id="2147483653" r:id="rId5"/>
    <p:sldLayoutId id="2147483659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84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304800" y="1752600"/>
            <a:ext cx="8839200" cy="723900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4400" b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lvl="0" eaLnBrk="1" hangingPunct="1">
              <a:lnSpc>
                <a:spcPct val="110000"/>
              </a:lnSpc>
              <a:defRPr/>
            </a:pPr>
            <a:r>
              <a:rPr lang="en-US" sz="3600" b="1" i="0" dirty="0" smtClean="0"/>
              <a:t>Recommendations from 2011 Southwest Outage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8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04800" y="3200400"/>
            <a:ext cx="8229600" cy="1371600"/>
          </a:xfrm>
          <a:prstGeom prst="rect">
            <a:avLst/>
          </a:prstGeom>
        </p:spPr>
        <p:txBody>
          <a:bodyPr/>
          <a:lstStyle>
            <a:lvl1pPr algn="l">
              <a:lnSpc>
                <a:spcPct val="100000"/>
              </a:lnSpc>
              <a:defRPr sz="2400" b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pPr eaLnBrk="1" hangingPunct="1">
              <a:lnSpc>
                <a:spcPct val="110000"/>
              </a:lnSpc>
              <a:defRPr/>
            </a:pPr>
            <a:r>
              <a:rPr lang="en-US" sz="2000" i="0" dirty="0" smtClean="0"/>
              <a:t>Heather Polzin, FERC Office of Enforcement</a:t>
            </a:r>
          </a:p>
          <a:p>
            <a:pPr lvl="0" eaLnBrk="1" hangingPunct="1">
              <a:lnSpc>
                <a:spcPct val="110000"/>
              </a:lnSpc>
              <a:defRPr/>
            </a:pPr>
            <a:r>
              <a:rPr kumimoji="0" lang="en-US" sz="200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ahoma" pitchFamily="84" charset="0"/>
                <a:ea typeface="Tahoma" pitchFamily="34" charset="0"/>
                <a:cs typeface="Tahoma" pitchFamily="34" charset="0"/>
              </a:rPr>
              <a:t>Dave Nevius</a:t>
            </a:r>
            <a:r>
              <a:rPr lang="en-US" sz="2000" i="0" dirty="0" smtClean="0"/>
              <a:t>, Senior Vice President, NERC</a:t>
            </a:r>
          </a:p>
          <a:p>
            <a:pPr lvl="0" eaLnBrk="1" hangingPunct="1">
              <a:lnSpc>
                <a:spcPct val="110000"/>
              </a:lnSpc>
              <a:defRPr/>
            </a:pPr>
            <a:r>
              <a:rPr lang="en-US" sz="2000" i="0" dirty="0" smtClean="0"/>
              <a:t>Member Representatives Committee Meeting</a:t>
            </a:r>
            <a:r>
              <a:rPr lang="en-US" sz="2000" i="0" kern="0" dirty="0" smtClean="0">
                <a:latin typeface="Tahoma" pitchFamily="84" charset="0"/>
              </a:rPr>
              <a:t/>
            </a:r>
            <a:br>
              <a:rPr lang="en-US" sz="2000" i="0" kern="0" dirty="0" smtClean="0">
                <a:latin typeface="Tahoma" pitchFamily="84" charset="0"/>
              </a:rPr>
            </a:br>
            <a:r>
              <a:rPr lang="en-US" sz="2000" i="0" dirty="0" smtClean="0"/>
              <a:t>May 8, 2012</a:t>
            </a:r>
            <a:endParaRPr kumimoji="0" lang="en-US" sz="200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ahoma" pitchFamily="84" charset="0"/>
              <a:ea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pPr algn="l"/>
            <a:r>
              <a:rPr lang="en-US" dirty="0" smtClean="0"/>
              <a:t>Phase 5 – Yuma Separates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1828800"/>
            <a:ext cx="2438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15:35:40 – 15:37:55 </a:t>
            </a:r>
            <a:r>
              <a:rPr lang="en-US" sz="1800" dirty="0" smtClean="0"/>
              <a:t> 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5715000" y="1066800"/>
            <a:ext cx="3429000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Yuma AZ separates from IID and WALC when Gila and Yucca transformers trip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Yuma load pocket isolated on single tie to SDG&amp;E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Loading on Path 44 increases to 7,400 amps after Gila transformer trip; to 7,800 amps after Yucca transformers and generator trip</a:t>
            </a:r>
          </a:p>
          <a:p>
            <a:r>
              <a:rPr lang="en-US" sz="1800" dirty="0" smtClean="0"/>
              <a:t> </a:t>
            </a:r>
            <a:endParaRPr lang="en-US" sz="1800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4724400" y="1219200"/>
            <a:ext cx="1143000" cy="3352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4953000" y="2362200"/>
            <a:ext cx="914400" cy="2514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1371600" y="3200400"/>
            <a:ext cx="4419600" cy="7620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152400"/>
            <a:ext cx="6553201" cy="655638"/>
          </a:xfrm>
        </p:spPr>
        <p:txBody>
          <a:bodyPr/>
          <a:lstStyle/>
          <a:p>
            <a:r>
              <a:rPr lang="en-US" dirty="0" smtClean="0"/>
              <a:t>Phase 6 – High-Speed Cascade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144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638800" y="914401"/>
            <a:ext cx="35052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El Centro – Pilot Knob 161kV line trips; all IID 92 kV system radial from SDG&amp;E via S-Line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WALC 161 kV system voltage returns to normal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Path 44 exceeds </a:t>
            </a:r>
            <a:r>
              <a:rPr lang="en-US" sz="1800" dirty="0" smtClean="0">
                <a:solidFill>
                  <a:srgbClr val="FF0000"/>
                </a:solidFill>
              </a:rPr>
              <a:t>8,000</a:t>
            </a:r>
            <a:r>
              <a:rPr lang="en-US" sz="1800" dirty="0" smtClean="0">
                <a:solidFill>
                  <a:srgbClr val="0033CC"/>
                </a:solidFill>
              </a:rPr>
              <a:t> amp setting and timer starts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143000" y="1828800"/>
            <a:ext cx="1676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15:37:55</a:t>
            </a:r>
            <a:endParaRPr lang="en-US" sz="1800" b="1" dirty="0">
              <a:solidFill>
                <a:srgbClr val="0033CC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343400" y="1066800"/>
            <a:ext cx="1447800" cy="3200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flipH="1">
            <a:off x="4495800" y="2209800"/>
            <a:ext cx="1295400" cy="2057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1371600" y="3048000"/>
            <a:ext cx="4343400" cy="914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400"/>
            <a:ext cx="6781801" cy="655638"/>
          </a:xfrm>
        </p:spPr>
        <p:txBody>
          <a:bodyPr/>
          <a:lstStyle/>
          <a:p>
            <a:r>
              <a:rPr lang="en-US" dirty="0" smtClean="0"/>
              <a:t>Phase 6 – High-Speed Cascade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1375"/>
            <a:ext cx="9144000" cy="548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1828800"/>
            <a:ext cx="2819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15:37:58 –  15:38:02.4</a:t>
            </a:r>
            <a:endParaRPr lang="en-US" sz="1800" b="1" dirty="0"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0" y="914401"/>
            <a:ext cx="34290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S-Line RAS trips IV generation and S-Line, isolating IID from SDG&amp;E 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Path 44 loading increases to as high as 9,500 amps and reduces to 8,700 amps after isolating IID</a:t>
            </a:r>
          </a:p>
          <a:p>
            <a:pPr marL="228600" lvl="0" indent="-228600"/>
            <a:endParaRPr lang="en-US" sz="1800" dirty="0" smtClean="0">
              <a:solidFill>
                <a:srgbClr val="0033CC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H="1">
            <a:off x="3810000" y="1066800"/>
            <a:ext cx="2057400" cy="3657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H="1">
            <a:off x="1371600" y="2209800"/>
            <a:ext cx="4495800" cy="1752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152400"/>
            <a:ext cx="6629401" cy="655638"/>
          </a:xfrm>
        </p:spPr>
        <p:txBody>
          <a:bodyPr/>
          <a:lstStyle/>
          <a:p>
            <a:r>
              <a:rPr lang="en-US" dirty="0" smtClean="0"/>
              <a:t>Phase 6 – High-Speed Cascade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1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3000" y="1828800"/>
            <a:ext cx="1447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15:38:21.2</a:t>
            </a:r>
            <a:endParaRPr lang="en-US" sz="1800" b="1" dirty="0">
              <a:solidFill>
                <a:srgbClr val="00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914401"/>
            <a:ext cx="3429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SONGS separation scheme operates; forms SDG&amp;E, CFE, Yuma combined island</a:t>
            </a:r>
          </a:p>
          <a:p>
            <a:pPr marL="228600" lvl="0" indent="-228600"/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Combined island frequency begins to collapse</a:t>
            </a:r>
            <a:endParaRPr lang="en-US" sz="1800" dirty="0">
              <a:solidFill>
                <a:srgbClr val="0033CC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1143000" y="1143000"/>
            <a:ext cx="4648200" cy="2514601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Phase 7 – Yuma Separates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1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715000" y="914401"/>
            <a:ext cx="3429000" cy="31393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Yuma island separates from SDG&amp;E when IV-NG 500 kV trips on </a:t>
            </a:r>
            <a:r>
              <a:rPr lang="en-US" sz="1800" dirty="0" err="1" smtClean="0">
                <a:solidFill>
                  <a:srgbClr val="0033CC"/>
                </a:solidFill>
              </a:rPr>
              <a:t>underfrequency</a:t>
            </a: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>
                <a:solidFill>
                  <a:srgbClr val="0033CC"/>
                </a:solidFill>
              </a:rPr>
              <a:t>Yuma load pocket begins to collapse</a:t>
            </a:r>
          </a:p>
          <a:p>
            <a:pPr marL="22860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APS UFLS begins to operate, but insufficient to stabilize load pocket</a:t>
            </a:r>
          </a:p>
          <a:p>
            <a:pPr lvl="0"/>
            <a:endParaRPr lang="en-US" sz="1800" dirty="0" smtClean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1828800"/>
            <a:ext cx="1524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15:38:23.12</a:t>
            </a:r>
            <a:endParaRPr lang="en-US" sz="1800" b="1" dirty="0">
              <a:solidFill>
                <a:srgbClr val="0033CC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4412674" y="1066800"/>
            <a:ext cx="1454726" cy="3886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5410200" y="3048000"/>
            <a:ext cx="457200" cy="1981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Phase 7 – CFE Separates</a:t>
            </a:r>
            <a:endParaRPr lang="en-US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3999" cy="5471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0" y="914401"/>
            <a:ext cx="3429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err="1" smtClean="0">
                <a:solidFill>
                  <a:srgbClr val="0033CC"/>
                </a:solidFill>
              </a:rPr>
              <a:t>Underfrequency</a:t>
            </a:r>
            <a:endParaRPr lang="en-US" sz="1800" dirty="0" smtClean="0">
              <a:solidFill>
                <a:srgbClr val="0033CC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3000" y="1828800"/>
            <a:ext cx="1447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15:38:23.13</a:t>
            </a:r>
            <a:endParaRPr lang="en-US" sz="1800" b="1" dirty="0">
              <a:solidFill>
                <a:srgbClr val="0033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0" y="914401"/>
            <a:ext cx="34290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APS, SDG&amp;E and CFE UFLS continues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CFE separates from SDG&amp;E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>
            <a:off x="1905000" y="1905000"/>
            <a:ext cx="3886200" cy="3276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H="1">
            <a:off x="3848100" y="1905000"/>
            <a:ext cx="1943100" cy="3124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Phase 7 – Complete Blackout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9144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43000" y="1828800"/>
            <a:ext cx="1828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By 15:38:38</a:t>
            </a:r>
            <a:endParaRPr lang="en-US" sz="1800" b="1" dirty="0">
              <a:solidFill>
                <a:srgbClr val="0033CC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5000" y="914401"/>
            <a:ext cx="3429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IID, Yuma, SDG&amp;E, and CFE blacked out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Joint FERC/NERC Inquiry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0" indent="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Inquiry announced September 9, 2011</a:t>
            </a:r>
          </a:p>
          <a:p>
            <a:pPr marL="457200" indent="-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Teams formed comprising over 30 senior technical staff of FERC and NERC</a:t>
            </a:r>
          </a:p>
          <a:p>
            <a:pPr marL="457200" indent="-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Multiple meetings/exchanges with affected entities</a:t>
            </a:r>
          </a:p>
          <a:p>
            <a:pPr marL="457200" indent="-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Team products combined into final report</a:t>
            </a:r>
          </a:p>
          <a:p>
            <a:pPr marL="457200" indent="-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Outreach sessions on draft findings and recommendations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Inquiry Teams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Data Requests/Management</a:t>
            </a: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Sequence of Events</a:t>
            </a: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Modeling/Simulation</a:t>
            </a: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Cause Analysis/Human Performance</a:t>
            </a: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Operations Tools/ SCADA/EMS</a:t>
            </a: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Frequency Analysis</a:t>
            </a: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System Planning/Design</a:t>
            </a: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Equipment Performance/System Protection</a:t>
            </a:r>
          </a:p>
          <a:p>
            <a:pPr marL="0" indent="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Restoration</a:t>
            </a:r>
          </a:p>
          <a:p>
            <a:pPr marL="0" indent="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229601" cy="655638"/>
          </a:xfrm>
        </p:spPr>
        <p:txBody>
          <a:bodyPr/>
          <a:lstStyle/>
          <a:p>
            <a:r>
              <a:rPr lang="en-US" dirty="0" smtClean="0"/>
              <a:t>Key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600" i="1" dirty="0" smtClean="0">
                <a:solidFill>
                  <a:schemeClr val="accent4"/>
                </a:solidFill>
                <a:latin typeface="Calibri" pitchFamily="34" charset="0"/>
              </a:rPr>
              <a:t>Weaknesses in two broad areas:</a:t>
            </a:r>
          </a:p>
          <a:p>
            <a:pPr marL="457200" indent="-457200">
              <a:spcBef>
                <a:spcPts val="0"/>
              </a:spcBef>
            </a:pPr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Operations planning</a:t>
            </a:r>
          </a:p>
          <a:p>
            <a:pPr marL="457200" indent="-457200">
              <a:spcBef>
                <a:spcPts val="0"/>
              </a:spcBef>
            </a:pPr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Real-time situational awareness</a:t>
            </a:r>
          </a:p>
          <a:p>
            <a:pPr marL="457200" indent="-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 marL="0" indent="0">
              <a:buNone/>
            </a:pPr>
            <a:r>
              <a:rPr lang="en-US" sz="2600" i="1" dirty="0" smtClean="0">
                <a:solidFill>
                  <a:schemeClr val="accent4"/>
                </a:solidFill>
                <a:latin typeface="Calibri" pitchFamily="34" charset="0"/>
              </a:rPr>
              <a:t>Contributing factors:</a:t>
            </a:r>
          </a:p>
          <a:p>
            <a:pPr marL="457200" indent="-457200">
              <a:spcBef>
                <a:spcPts val="0"/>
              </a:spcBef>
            </a:pPr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Impact of sub-100 kV facilities operating in parallel with higher voltage systems</a:t>
            </a:r>
          </a:p>
          <a:p>
            <a:pPr marL="457200" indent="-457200">
              <a:spcBef>
                <a:spcPts val="0"/>
              </a:spcBef>
            </a:pPr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Failure to recognize IROLs</a:t>
            </a:r>
          </a:p>
          <a:p>
            <a:pPr marL="457200" indent="-457200">
              <a:spcBef>
                <a:spcPts val="0"/>
              </a:spcBef>
            </a:pPr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Not studying/coordinating effects of protection systems and RAS during contingency scenarios</a:t>
            </a:r>
          </a:p>
          <a:p>
            <a:pPr marL="457200" indent="-457200">
              <a:spcBef>
                <a:spcPts val="0"/>
              </a:spcBef>
            </a:pPr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Not providing effective operator tools and instructions for reclosing lines with large phase angle differences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apple.copydesk.org/uploads/2011/09/110909SanDiegoBlackoutPi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562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September 8, 2011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28600" y="1371600"/>
            <a:ext cx="8839200" cy="4191000"/>
          </a:xfrm>
          <a:prstGeom prst="rect">
            <a:avLst/>
          </a:prstGeom>
        </p:spPr>
        <p:txBody>
          <a:bodyPr/>
          <a:lstStyle/>
          <a:p>
            <a:pPr marL="457200" indent="-457200">
              <a:spcAft>
                <a:spcPts val="600"/>
              </a:spcAft>
            </a:pP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11 minute cascading outage in Pacific Southwest</a:t>
            </a:r>
          </a:p>
          <a:p>
            <a:pPr marL="457200" indent="-457200">
              <a:spcAft>
                <a:spcPts val="600"/>
              </a:spcAft>
            </a:pP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2.7 million customers out in AZ, S.CA, MX (up to 12 hrs.)</a:t>
            </a:r>
          </a:p>
          <a:p>
            <a:pPr marL="457200" indent="-457200">
              <a:spcAft>
                <a:spcPts val="600"/>
              </a:spcAft>
            </a:pP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Initiated when single 500 kV line tripped; not sole cause</a:t>
            </a:r>
          </a:p>
          <a:p>
            <a:pPr marL="457200" indent="-457200">
              <a:spcAft>
                <a:spcPts val="600"/>
              </a:spcAft>
            </a:pP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Power redistributed, increasing flows, dropping voltages and overloading equipment in underlying systems</a:t>
            </a:r>
          </a:p>
          <a:p>
            <a:pPr marL="457200" indent="-457200">
              <a:spcAft>
                <a:spcPts val="600"/>
              </a:spcAft>
            </a:pP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Led to tripping lines, generators, automatic load shedding, and operation of RAS and intertie separation scheme</a:t>
            </a:r>
          </a:p>
          <a:p>
            <a:pPr marL="457200" indent="-457200">
              <a:spcAft>
                <a:spcPts val="600"/>
              </a:spcAft>
            </a:pPr>
            <a:r>
              <a:rPr lang="en-US" sz="2600" b="1" dirty="0" smtClean="0">
                <a:solidFill>
                  <a:schemeClr val="bg1"/>
                </a:solidFill>
                <a:latin typeface="Calibri" pitchFamily="34" charset="0"/>
              </a:rPr>
              <a:t>Restoration process generally effective</a:t>
            </a:r>
          </a:p>
          <a:p>
            <a:pPr marL="0" indent="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 marL="0" indent="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620001" cy="655638"/>
          </a:xfrm>
        </p:spPr>
        <p:txBody>
          <a:bodyPr/>
          <a:lstStyle/>
          <a:p>
            <a:r>
              <a:rPr lang="en-US" dirty="0" smtClean="0"/>
              <a:t>Operations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600" i="1" dirty="0" smtClean="0">
                <a:solidFill>
                  <a:schemeClr val="accent4"/>
                </a:solidFill>
                <a:latin typeface="Calibri" pitchFamily="34" charset="0"/>
              </a:rPr>
              <a:t>Failure to consider in seasonal, next-day, and real-time studies:</a:t>
            </a:r>
          </a:p>
          <a:p>
            <a:pPr marL="457200" indent="-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Status of external generation and transmission facilities</a:t>
            </a:r>
          </a:p>
          <a:p>
            <a:pPr marL="457200" indent="-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Impact of external contingencies</a:t>
            </a:r>
          </a:p>
          <a:p>
            <a:pPr marL="457200" indent="-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Impacts on external systems</a:t>
            </a:r>
          </a:p>
          <a:p>
            <a:pPr marL="457200" indent="-457200"/>
            <a:r>
              <a:rPr lang="en-US" sz="2600" dirty="0" smtClean="0">
                <a:solidFill>
                  <a:schemeClr val="accent4"/>
                </a:solidFill>
                <a:latin typeface="Calibri" pitchFamily="34" charset="0"/>
              </a:rPr>
              <a:t>Impact on BPS reliability of sub-100 kV facilities operating in parallel with higher voltage systems</a:t>
            </a:r>
          </a:p>
          <a:p>
            <a:pPr marL="457200" indent="-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 marL="457200" indent="-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 marL="0" indent="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Operations 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600" i="1" dirty="0" smtClean="0">
                <a:solidFill>
                  <a:schemeClr val="accent4"/>
                </a:solidFill>
                <a:latin typeface="Calibri" pitchFamily="34" charset="0"/>
              </a:rPr>
              <a:t>Recommended TOP/BA Improvements in WECC: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Obtain information on neighboring BAs and TOPs, including transmission outages, generation outages and schedules, load forecasts, and scheduled interchanges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Identify and plan for external contingencies that could impact their systems and internal contingencies that could impact neighbors’ systems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Consider sub-100 kV facilities operating in parallel with higher voltage systems that could impact BPS reliability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Coordinated review of planning studies to ensure operation of affected Rated Paths will not result in reliability problems</a:t>
            </a:r>
            <a:endParaRPr lang="en-US" sz="2400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 marL="0" indent="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Situational Awareness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600" i="1" dirty="0" smtClean="0">
                <a:solidFill>
                  <a:schemeClr val="accent4"/>
                </a:solidFill>
                <a:latin typeface="Calibri" pitchFamily="34" charset="0"/>
              </a:rPr>
              <a:t>Recommended Improvements in WECC: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Expand entities’ external visibility in models through more complete data sharing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Improve use of real-time tools to ensure constant monitoring of potential internal or external contingencies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Improve communications among entities to help maintain situational awareness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TOPs should review their real-time monitoring tools (State Estimator and RTCA) to ensure critical facilities are represented</a:t>
            </a:r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System Protection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2600" i="1" dirty="0" smtClean="0">
                <a:solidFill>
                  <a:schemeClr val="accent4"/>
                </a:solidFill>
                <a:latin typeface="Calibri" pitchFamily="34" charset="0"/>
              </a:rPr>
              <a:t>Recommendations: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IID and other TOs review transformer overload protection relay settings 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TOPs plan to take proper pre-contingency mitigation measures considering emergency ratings and overload protection systems</a:t>
            </a:r>
          </a:p>
          <a:p>
            <a:pPr marL="457200" indent="-457200"/>
            <a:r>
              <a:rPr lang="en-US" sz="2400" dirty="0" smtClean="0">
                <a:latin typeface="Calibri" pitchFamily="34" charset="0"/>
              </a:rPr>
              <a:t>All protection systems and separation schemes (Safety Nets, RAS, and SPS) studied and coordinated periodically to understand their impact on BPS reliability to ensure no unintended or undesirable effects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nucle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66800"/>
            <a:ext cx="74676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Rectangle 4"/>
          <p:cNvSpPr>
            <a:spLocks noChangeArrowheads="1"/>
          </p:cNvSpPr>
          <p:nvPr/>
        </p:nvSpPr>
        <p:spPr bwMode="auto">
          <a:xfrm>
            <a:off x="0" y="2971800"/>
            <a:ext cx="9144000" cy="1077913"/>
          </a:xfrm>
          <a:prstGeom prst="rect">
            <a:avLst/>
          </a:prstGeom>
          <a:gradFill rotWithShape="1">
            <a:gsLst>
              <a:gs pos="0">
                <a:srgbClr val="5D85A9"/>
              </a:gs>
              <a:gs pos="100000">
                <a:srgbClr val="5D85A9">
                  <a:alpha val="20000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baseline="-25000"/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1828800" y="3200400"/>
            <a:ext cx="5486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3600" b="1" dirty="0" smtClean="0">
                <a:solidFill>
                  <a:srgbClr val="19396E"/>
                </a:solidFill>
                <a:latin typeface="Tahoma" pitchFamily="34" charset="0"/>
              </a:rPr>
              <a:t>Questions</a:t>
            </a:r>
            <a:r>
              <a:rPr lang="en-US" sz="3600" b="1" dirty="0">
                <a:solidFill>
                  <a:srgbClr val="19396E"/>
                </a:solidFill>
                <a:latin typeface="Tahoma" pitchFamily="34" charset="0"/>
              </a:rPr>
              <a:t>?</a:t>
            </a: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Customer Impacts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460375" lvl="0" indent="4763"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60375" lvl="0" indent="4763"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60375" lvl="0" indent="4763"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60375" lvl="0" indent="4763"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60375" lvl="0" indent="4763"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60375" lvl="0" indent="4763"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60375" indent="4763">
              <a:buNone/>
            </a:pPr>
            <a:endParaRPr lang="en-US" sz="2400" dirty="0" smtClean="0">
              <a:latin typeface="Calibri" pitchFamily="34" charset="0"/>
            </a:endParaRPr>
          </a:p>
          <a:p>
            <a:pPr marL="460375" indent="4763">
              <a:buNone/>
            </a:pPr>
            <a:endParaRPr lang="en-US" sz="2400" dirty="0" smtClean="0">
              <a:latin typeface="Calibri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371600"/>
          <a:ext cx="8153400" cy="411480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717800"/>
                <a:gridCol w="2717800"/>
                <a:gridCol w="2717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Entity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Load Lost (MW)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Customers </a:t>
                      </a:r>
                      <a:endParaRPr lang="en-US" sz="24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SDGE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4,293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1.4 million</a:t>
                      </a:r>
                      <a:endParaRPr lang="en-US" sz="24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CFE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2,150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1.1 million</a:t>
                      </a:r>
                      <a:endParaRPr lang="en-US" sz="24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IID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929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146 thousand</a:t>
                      </a:r>
                      <a:endParaRPr lang="en-US" sz="24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APS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389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70 thousand</a:t>
                      </a:r>
                      <a:endParaRPr lang="en-US" sz="2400" dirty="0"/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WALC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74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Note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5638800"/>
            <a:ext cx="8077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Note: 64 MWs of WALC’s load loss affected APS’s customers </a:t>
            </a:r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Simplified System Diagram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304800" y="1143000"/>
            <a:ext cx="8839200" cy="4191000"/>
          </a:xfrm>
          <a:prstGeom prst="rect">
            <a:avLst/>
          </a:prstGeom>
        </p:spPr>
        <p:txBody>
          <a:bodyPr/>
          <a:lstStyle/>
          <a:p>
            <a:pPr marL="0" indent="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  <a:p>
            <a:pPr marL="0" indent="457200"/>
            <a:endParaRPr lang="en-US" sz="2600" dirty="0" smtClean="0">
              <a:solidFill>
                <a:schemeClr val="accent4"/>
              </a:solidFill>
              <a:latin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4223" y="990601"/>
            <a:ext cx="6155777" cy="5289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7 Phases of Event</a:t>
            </a:r>
            <a:endParaRPr lang="en-US" dirty="0"/>
          </a:p>
        </p:txBody>
      </p:sp>
      <p:pic>
        <p:nvPicPr>
          <p:cNvPr id="1026" name="Picture 2" descr="C:\Users\RobinsonJ\AppData\Local\Microsoft\Windows\Temporary Internet Files\Content.Outlook\SWMWFB5J\SOE_Plo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8763000" cy="54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Phase 1 – Pre-Disturbance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34000" y="914401"/>
            <a:ext cx="3810000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Hot, shoulder season day; some generation and transmission outages</a:t>
            </a:r>
          </a:p>
          <a:p>
            <a:pPr marL="228600" lvl="0" indent="-228600">
              <a:spcBef>
                <a:spcPts val="0"/>
              </a:spcBef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High loading on some key facilities:  H-NG at 78% of normal rating; CV transformers at 83%</a:t>
            </a:r>
          </a:p>
          <a:p>
            <a:pPr marL="228600" lvl="0" indent="-228600">
              <a:spcBef>
                <a:spcPts val="0"/>
              </a:spcBef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44 minutes before loss of H-NG, IID’s RTCA results showed loss of CV-1 transformer would load CV-2 transformer above its relay trip point</a:t>
            </a:r>
          </a:p>
          <a:p>
            <a:pPr marL="228600" lvl="0" indent="-228600">
              <a:spcBef>
                <a:spcPts val="0"/>
              </a:spcBef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spcBef>
                <a:spcPts val="0"/>
              </a:spcBef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15:27:39: APS technician skipped a critical step in isolating the series capacitor bank at North Gila substation; H-NG trips</a:t>
            </a:r>
            <a:endParaRPr lang="en-US" sz="1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Phase 2 – Trip of H-NG 500 kV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0"/>
            <a:ext cx="9144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5000" y="914401"/>
            <a:ext cx="3429000" cy="535531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H-NG 500 kV trips at 15:27:39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APS tells WECC RC line expected to be restored quickly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SCE-SDGE flow (Path 44) increases by 84%; IID and WALC systems pick up 23% of H-NG flow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CV transformers immediately overloaded above relay settings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Path 44 at 5,900 amps; 8,000 amp limit on SONGS separation scheme</a:t>
            </a:r>
            <a:r>
              <a:rPr lang="en-US" sz="1800" dirty="0" smtClean="0"/>
              <a:t> 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1828800"/>
            <a:ext cx="2514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15:27:39 – 15:28:16 </a:t>
            </a:r>
            <a:r>
              <a:rPr lang="en-US" sz="1800" dirty="0" smtClean="0"/>
              <a:t> </a:t>
            </a:r>
            <a:endParaRPr lang="en-US" sz="1800" dirty="0"/>
          </a:p>
        </p:txBody>
      </p:sp>
      <p:cxnSp>
        <p:nvCxnSpPr>
          <p:cNvPr id="4109" name="Straight Arrow Connector 4108"/>
          <p:cNvCxnSpPr/>
          <p:nvPr/>
        </p:nvCxnSpPr>
        <p:spPr bwMode="auto">
          <a:xfrm flipH="1">
            <a:off x="1371600" y="3048000"/>
            <a:ext cx="4419600" cy="304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H="1" flipV="1">
            <a:off x="2514600" y="3352800"/>
            <a:ext cx="3276600" cy="990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 flipH="1" flipV="1">
            <a:off x="1447800" y="3592058"/>
            <a:ext cx="4343400" cy="189434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Phase 3 – Trip of CV </a:t>
            </a:r>
            <a:r>
              <a:rPr lang="en-US" dirty="0" err="1" smtClean="0"/>
              <a:t>Xfmrs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14401"/>
            <a:ext cx="9144000" cy="5461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5000" y="914401"/>
            <a:ext cx="3429000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15:28:16 – CV-2 and CV-1 230/92kV transformers trip on overload relays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Severe low voltage in WALC 161 kV system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Loading on Path 44 increases to 6,700 amps </a:t>
            </a:r>
          </a:p>
          <a:p>
            <a:r>
              <a:rPr lang="en-US" sz="1800" dirty="0" smtClean="0"/>
              <a:t> 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1828800"/>
            <a:ext cx="2514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15:28:16  – 15:32:10</a:t>
            </a:r>
            <a:endParaRPr lang="en-US" sz="1800" b="1" dirty="0">
              <a:solidFill>
                <a:srgbClr val="0033CC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2362200" y="1066800"/>
            <a:ext cx="3505200" cy="1981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4495800" y="2209800"/>
            <a:ext cx="1371600" cy="1676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>
            <a:off x="1371600" y="3048000"/>
            <a:ext cx="4495800" cy="6096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4601" y="152400"/>
            <a:ext cx="6400800" cy="655638"/>
          </a:xfrm>
        </p:spPr>
        <p:txBody>
          <a:bodyPr/>
          <a:lstStyle/>
          <a:p>
            <a:r>
              <a:rPr lang="en-US" dirty="0" smtClean="0"/>
              <a:t>Phase 4 – Ramon </a:t>
            </a:r>
            <a:r>
              <a:rPr lang="en-US" dirty="0" err="1" smtClean="0"/>
              <a:t>Xfmr</a:t>
            </a:r>
            <a:r>
              <a:rPr lang="en-US" dirty="0" smtClean="0"/>
              <a:t> Trip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23109"/>
            <a:ext cx="9144000" cy="5486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5000" y="914401"/>
            <a:ext cx="3429000" cy="507831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15:32:10 Ramon 230/92kV transformer trips on overload relay</a:t>
            </a:r>
          </a:p>
          <a:p>
            <a:pPr marL="228600" lvl="0" indent="-228600"/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15:32:13 – 15 Blythe-</a:t>
            </a:r>
            <a:r>
              <a:rPr lang="en-US" sz="1800" dirty="0" err="1" smtClean="0">
                <a:solidFill>
                  <a:srgbClr val="0033CC"/>
                </a:solidFill>
              </a:rPr>
              <a:t>Niland</a:t>
            </a:r>
            <a:r>
              <a:rPr lang="en-US" sz="1800" dirty="0" smtClean="0">
                <a:solidFill>
                  <a:srgbClr val="0033CC"/>
                </a:solidFill>
              </a:rPr>
              <a:t> and </a:t>
            </a:r>
            <a:r>
              <a:rPr lang="en-US" sz="1800" dirty="0" err="1" smtClean="0">
                <a:solidFill>
                  <a:srgbClr val="0033CC"/>
                </a:solidFill>
              </a:rPr>
              <a:t>Niland</a:t>
            </a:r>
            <a:r>
              <a:rPr lang="en-US" sz="1800" dirty="0" smtClean="0">
                <a:solidFill>
                  <a:srgbClr val="0033CC"/>
                </a:solidFill>
              </a:rPr>
              <a:t> – CV 161kV lines trip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IID undervoltage load shedding; loss of generation and 92 kV transmission lines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Severe low voltage in WALC 161 kV system</a:t>
            </a:r>
          </a:p>
          <a:p>
            <a:pPr marL="228600" lvl="0" indent="-228600">
              <a:buFont typeface="Arial" pitchFamily="34" charset="0"/>
              <a:buChar char="•"/>
            </a:pPr>
            <a:endParaRPr lang="en-US" sz="1800" dirty="0" smtClean="0">
              <a:solidFill>
                <a:srgbClr val="0033CC"/>
              </a:solidFill>
            </a:endParaRPr>
          </a:p>
          <a:p>
            <a:pPr marL="228600" lvl="0" indent="-228600">
              <a:buFont typeface="Arial" pitchFamily="34" charset="0"/>
              <a:buChar char="•"/>
            </a:pPr>
            <a:r>
              <a:rPr lang="en-US" sz="1800" dirty="0" smtClean="0">
                <a:solidFill>
                  <a:srgbClr val="0033CC"/>
                </a:solidFill>
              </a:rPr>
              <a:t>Loading on Path 44 increases to 7,800 amps; settles at 7,200 amps </a:t>
            </a:r>
            <a:r>
              <a:rPr lang="en-US" sz="1800" dirty="0" smtClean="0"/>
              <a:t> 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1219200"/>
            <a:ext cx="2438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28600" lvl="0" indent="-228600"/>
            <a:r>
              <a:rPr lang="en-US" sz="1800" b="1" dirty="0" smtClean="0">
                <a:solidFill>
                  <a:srgbClr val="0033CC"/>
                </a:solidFill>
              </a:rPr>
              <a:t>15:32:10 – 15:35:40 </a:t>
            </a:r>
            <a:r>
              <a:rPr lang="en-US" sz="1800" dirty="0" smtClean="0"/>
              <a:t> </a:t>
            </a:r>
            <a:endParaRPr lang="en-US" sz="1800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2286000" y="1143000"/>
            <a:ext cx="3505200" cy="1676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>
            <a:off x="3962400" y="2209800"/>
            <a:ext cx="1828800" cy="18288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flipH="1">
            <a:off x="4876800" y="4419600"/>
            <a:ext cx="914400" cy="1524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 bwMode="auto">
          <a:xfrm flipH="1" flipV="1">
            <a:off x="1371600" y="3962400"/>
            <a:ext cx="4419600" cy="12192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495B38B57D9945AEBAB9DB9130E4AB" ma:contentTypeVersion="0" ma:contentTypeDescription="Create a new document." ma:contentTypeScope="" ma:versionID="3e610f44158901512ebe0bf7e6694adb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4C41A405-2F57-4CBE-9478-B0134EC2D8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23720291-65F1-493A-86BA-A2BDFF2C6B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D88265A-112E-4D67-8DB2-A82CE807B6A3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2780</TotalTime>
  <Words>995</Words>
  <Application>Microsoft Office PowerPoint</Application>
  <PresentationFormat>On-screen Show (4:3)</PresentationFormat>
  <Paragraphs>170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Blank Presentation</vt:lpstr>
      <vt:lpstr>PowerPoint Presentation</vt:lpstr>
      <vt:lpstr>September 8, 2011 Event</vt:lpstr>
      <vt:lpstr>Customer Impacts</vt:lpstr>
      <vt:lpstr>Simplified System Diagram</vt:lpstr>
      <vt:lpstr>7 Phases of Event</vt:lpstr>
      <vt:lpstr>Phase 1 – Pre-Disturbance</vt:lpstr>
      <vt:lpstr>Phase 2 – Trip of H-NG 500 kV</vt:lpstr>
      <vt:lpstr>Phase 3 – Trip of CV Xfmrs</vt:lpstr>
      <vt:lpstr>Phase 4 – Ramon Xfmr Trip</vt:lpstr>
      <vt:lpstr>Phase 5 – Yuma Separates</vt:lpstr>
      <vt:lpstr>Phase 6 – High-Speed Cascade</vt:lpstr>
      <vt:lpstr>Phase 6 – High-Speed Cascade</vt:lpstr>
      <vt:lpstr>Phase 6 – High-Speed Cascade</vt:lpstr>
      <vt:lpstr>Phase 7 – Yuma Separates</vt:lpstr>
      <vt:lpstr>Phase 7 – CFE Separates</vt:lpstr>
      <vt:lpstr>Phase 7 – Complete Blackout</vt:lpstr>
      <vt:lpstr>Joint FERC/NERC Inquiry</vt:lpstr>
      <vt:lpstr>Inquiry Teams</vt:lpstr>
      <vt:lpstr>Key Findings</vt:lpstr>
      <vt:lpstr>Operations Planning</vt:lpstr>
      <vt:lpstr>Operations Planning</vt:lpstr>
      <vt:lpstr>Situational Awareness</vt:lpstr>
      <vt:lpstr>System Protection Issues</vt:lpstr>
      <vt:lpstr>PowerPoint Presentation</vt:lpstr>
    </vt:vector>
  </TitlesOfParts>
  <Company>OCPA Plans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Melissa Burlovich</dc:creator>
  <cp:lastModifiedBy>Ren, Racheal</cp:lastModifiedBy>
  <cp:revision>178</cp:revision>
  <dcterms:created xsi:type="dcterms:W3CDTF">2011-03-18T12:36:59Z</dcterms:created>
  <dcterms:modified xsi:type="dcterms:W3CDTF">2012-05-17T20:42:34Z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0x0101000F495B38B57D9945AEBAB9DB9130E4AB</vt:lpwstr>
  </property>
</Properties>
</file>