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4"/>
  </p:sldMasterIdLst>
  <p:notesMasterIdLst>
    <p:notesMasterId r:id="rId23"/>
  </p:notesMasterIdLst>
  <p:handoutMasterIdLst>
    <p:handoutMasterId r:id="rId24"/>
  </p:handoutMasterIdLst>
  <p:sldIdLst>
    <p:sldId id="258" r:id="rId5"/>
    <p:sldId id="275" r:id="rId6"/>
    <p:sldId id="304" r:id="rId7"/>
    <p:sldId id="280" r:id="rId8"/>
    <p:sldId id="288" r:id="rId9"/>
    <p:sldId id="306" r:id="rId10"/>
    <p:sldId id="307" r:id="rId11"/>
    <p:sldId id="300" r:id="rId12"/>
    <p:sldId id="295" r:id="rId13"/>
    <p:sldId id="305" r:id="rId14"/>
    <p:sldId id="292" r:id="rId15"/>
    <p:sldId id="296" r:id="rId16"/>
    <p:sldId id="289" r:id="rId17"/>
    <p:sldId id="298" r:id="rId18"/>
    <p:sldId id="299" r:id="rId19"/>
    <p:sldId id="302" r:id="rId20"/>
    <p:sldId id="301" r:id="rId21"/>
    <p:sldId id="287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ate Horne" initials="" lastIdx="1" clrIdx="0"/>
  <p:cmAuthor id="1" name="shuang" initials="s" lastIdx="1" clrIdx="1"/>
  <p:cmAuthor id="2" name="ssharma" initials="s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9900"/>
    <a:srgbClr val="40949A"/>
    <a:srgbClr val="0000CC"/>
    <a:srgbClr val="FF3300"/>
    <a:srgbClr val="5469A2"/>
    <a:srgbClr val="294171"/>
    <a:srgbClr val="DDDDDD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702" y="-216"/>
      </p:cViewPr>
      <p:guideLst>
        <p:guide orient="horz" pos="4224"/>
        <p:guide pos="153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1992" y="-7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CC4943-94A6-4602-A96A-8B70931E189E}" type="datetimeFigureOut">
              <a:rPr lang="en-US" smtClean="0"/>
              <a:pPr/>
              <a:t>6/11/2012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4E59AF-A8B7-43FB-845E-8352E4A055D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728814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6B0B5AD-B77E-4652-B893-BACBC4A29D7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459103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20" name="Picture 12" descr="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1"/>
            <a:ext cx="1295400" cy="519113"/>
          </a:xfrm>
          <a:prstGeom prst="rect">
            <a:avLst/>
          </a:prstGeom>
          <a:noFill/>
        </p:spPr>
      </p:pic>
      <p:sp>
        <p:nvSpPr>
          <p:cNvPr id="43021" name="Rectangle 13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022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49" y="3581400"/>
            <a:ext cx="6343651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1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3018" name="Rectangle 10"/>
          <p:cNvSpPr>
            <a:spLocks noGrp="1" noChangeArrowheads="1"/>
          </p:cNvSpPr>
          <p:nvPr>
            <p:ph type="dt" sz="half" idx="2"/>
          </p:nvPr>
        </p:nvSpPr>
        <p:spPr>
          <a:xfrm>
            <a:off x="2333626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fld id="{DC85E63B-6FE4-48BF-BB2C-90A711CC7086}" type="datetime1">
              <a:rPr lang="en-US" smtClean="0"/>
              <a:pPr/>
              <a:t>6/11/2012</a:t>
            </a:fld>
            <a:endParaRPr lang="en-US"/>
          </a:p>
        </p:txBody>
      </p:sp>
      <p:sp>
        <p:nvSpPr>
          <p:cNvPr id="43023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2333626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ERCOT Public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F4C9F89-4210-4216-BC7E-DCCB0E5B3BD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ERCOT Public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739A569C-EDA6-412E-A32D-E01A9EF3D006}" type="datetime1">
              <a:rPr lang="en-US" smtClean="0"/>
              <a:pPr/>
              <a:t>6/11/2012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1" y="0"/>
            <a:ext cx="2171700" cy="5791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1" y="0"/>
            <a:ext cx="6362700" cy="5791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FAD3478-3B91-450E-AEE6-FCDE5046EBE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ERCOT Public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946CEF3C-439A-411C-B8D4-C666D8872E25}" type="datetime1">
              <a:rPr lang="en-US" smtClean="0"/>
              <a:pPr/>
              <a:t>6/11/2012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7B29BCA-C519-4C44-9DF9-E95BD6ACE90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ERCOT Public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49BF4B7E-D1DA-45FE-B0B3-9E4FBC64A4C9}" type="datetime1">
              <a:rPr lang="en-US" smtClean="0"/>
              <a:pPr/>
              <a:t>6/11/2012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4ED63AB-26FA-4990-A1F8-E4B538D5FBC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ERCOT Public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34FF9FD5-CF3A-41FE-919E-77BAD5C620C8}" type="datetime1">
              <a:rPr lang="en-US" smtClean="0"/>
              <a:pPr/>
              <a:t>6/11/2012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DB75BAC-74D7-43DA-9DE7-3912ED22B40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ERCOT Public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98760F80-98A8-44BD-8FD6-2BACB94484A3}" type="datetime1">
              <a:rPr lang="en-US" smtClean="0"/>
              <a:pPr/>
              <a:t>6/11/2012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25608B3-4772-4E0A-9B7E-6E0BF32434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ERCOT Public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AE3E7CC9-39EC-46F3-9420-9439965D4D43}" type="datetime1">
              <a:rPr lang="en-US" smtClean="0"/>
              <a:pPr/>
              <a:t>6/11/2012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E92ACA2-ED51-4819-9A16-7BC6DF80AB4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ERCOT Public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43F07D07-65EE-4D1E-98F6-CC8B55615C50}" type="datetime1">
              <a:rPr lang="en-US" smtClean="0"/>
              <a:pPr/>
              <a:t>6/11/2012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6C6070E-DC0E-426B-B622-BBDC6281C19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ERCOT Public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EE6C26EB-3D11-488A-9689-512D4B18B31A}" type="datetime1">
              <a:rPr lang="en-US" smtClean="0"/>
              <a:pPr/>
              <a:t>6/11/2012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3446821-B5EB-4594-8AAF-A20BC93E5EF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ERCOT Public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9C7BF5F3-E30A-4DE6-98FF-6709329DC4C0}" type="datetime1">
              <a:rPr lang="en-US" smtClean="0"/>
              <a:pPr/>
              <a:t>6/11/2012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0E69ACA-22C8-44EA-99D1-53011021F91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ERCOT Public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3768D026-CC29-4A7F-BCB4-45F9F0C4A050}" type="datetime1">
              <a:rPr lang="en-US" smtClean="0"/>
              <a:pPr/>
              <a:t>6/11/2012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094002C-46FD-4674-B962-EC5DC691EFA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3559" name="Rectangle 7"/>
          <p:cNvSpPr>
            <a:spLocks noChangeArrowheads="1"/>
          </p:cNvSpPr>
          <p:nvPr userDrawn="1"/>
        </p:nvSpPr>
        <p:spPr bwMode="auto">
          <a:xfrm>
            <a:off x="0" y="6235701"/>
            <a:ext cx="9144000" cy="622300"/>
          </a:xfrm>
          <a:prstGeom prst="rect">
            <a:avLst/>
          </a:prstGeom>
          <a:solidFill>
            <a:srgbClr val="ECECE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23560" name="Picture 8" descr="logo_C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3501" y="6289676"/>
            <a:ext cx="854075" cy="479425"/>
          </a:xfrm>
          <a:prstGeom prst="rect">
            <a:avLst/>
          </a:prstGeom>
          <a:noFill/>
        </p:spPr>
      </p:pic>
      <p:sp>
        <p:nvSpPr>
          <p:cNvPr id="23561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r>
              <a:rPr lang="en-US" smtClean="0"/>
              <a:t>ERCOT Public</a:t>
            </a:r>
            <a:endParaRPr lang="en-US"/>
          </a:p>
        </p:txBody>
      </p:sp>
      <p:sp>
        <p:nvSpPr>
          <p:cNvPr id="23563" name="Line 11"/>
          <p:cNvSpPr>
            <a:spLocks noChangeShapeType="1"/>
          </p:cNvSpPr>
          <p:nvPr userDrawn="1"/>
        </p:nvSpPr>
        <p:spPr bwMode="auto">
          <a:xfrm>
            <a:off x="1069975" y="6457951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84E25D47-8584-44D1-AE24-D7708BDC4003}" type="datetime1">
              <a:rPr lang="en-US" smtClean="0"/>
              <a:pPr/>
              <a:t>6/11/2012</a:t>
            </a:fld>
            <a:endParaRPr lang="en-US"/>
          </a:p>
        </p:txBody>
      </p:sp>
      <p:sp>
        <p:nvSpPr>
          <p:cNvPr id="23564" name="Line 12"/>
          <p:cNvSpPr>
            <a:spLocks noChangeShapeType="1"/>
          </p:cNvSpPr>
          <p:nvPr userDrawn="1"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/>
            <a:fld id="{53C0C9EA-5512-47C8-9374-8DB3A85AFB87}" type="slidenum">
              <a:rPr lang="en-US" sz="1200"/>
              <a:pPr algn="ctr"/>
              <a:t>‹#›</a:t>
            </a:fld>
            <a:endParaRPr 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sldNum="0" hdr="0" dt="0"/>
  <p:txStyles>
    <p:titleStyle>
      <a:lvl1pPr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mailto:kragsdale@ercot.com" TargetMode="External"/><Relationship Id="rId2" Type="http://schemas.openxmlformats.org/officeDocument/2006/relationships/hyperlink" Target="mailto:ssharma@ercot.com" TargetMode="Externa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ercot.com/content/gridinfo/etts/keydocs/System_Inertial_Frequency_Response_Estimation_and_Impact_of_.pdf" TargetMode="Externa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8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990601" y="1905000"/>
            <a:ext cx="7924800" cy="1238250"/>
          </a:xfrm>
        </p:spPr>
        <p:txBody>
          <a:bodyPr/>
          <a:lstStyle/>
          <a:p>
            <a:r>
              <a:rPr lang="en-US" dirty="0" smtClean="0"/>
              <a:t>ERCOT Pilot Project for Fast Responding Regulation Service (FRRS)</a:t>
            </a:r>
            <a:endParaRPr lang="en-US" dirty="0"/>
          </a:p>
        </p:txBody>
      </p:sp>
      <p:sp>
        <p:nvSpPr>
          <p:cNvPr id="30740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3505200"/>
            <a:ext cx="6343651" cy="1143000"/>
          </a:xfrm>
        </p:spPr>
        <p:txBody>
          <a:bodyPr/>
          <a:lstStyle/>
          <a:p>
            <a:r>
              <a:rPr lang="en-US" sz="2400" dirty="0" smtClean="0"/>
              <a:t>June 13, 2012 WMS and</a:t>
            </a:r>
          </a:p>
          <a:p>
            <a:r>
              <a:rPr lang="en-US" sz="2400" dirty="0" smtClean="0"/>
              <a:t>June 14, 2012 ROS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0"/>
            <a:ext cx="7010399" cy="609600"/>
          </a:xfrm>
        </p:spPr>
        <p:txBody>
          <a:bodyPr/>
          <a:lstStyle/>
          <a:p>
            <a:r>
              <a:rPr lang="en-US" dirty="0" smtClean="0"/>
              <a:t>FRRS-Up and FRRS-Down Deployment Logic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990600"/>
            <a:ext cx="8763000" cy="5181600"/>
          </a:xfrm>
        </p:spPr>
        <p:txBody>
          <a:bodyPr/>
          <a:lstStyle/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2800" b="0" dirty="0" err="1" smtClean="0">
                <a:latin typeface="Calibri"/>
                <a:ea typeface="Calibri"/>
                <a:cs typeface="Times New Roman"/>
              </a:rPr>
              <a:t>Deadband</a:t>
            </a:r>
            <a:r>
              <a:rPr lang="en-US" sz="2800" b="0" dirty="0" smtClean="0">
                <a:latin typeface="Calibri"/>
                <a:ea typeface="Calibri"/>
                <a:cs typeface="Times New Roman"/>
              </a:rPr>
              <a:t> for FRRS trigger (±0.03 Hz)</a:t>
            </a:r>
            <a:endParaRPr lang="en-US" sz="2800" b="0" dirty="0" smtClean="0">
              <a:solidFill>
                <a:srgbClr val="C00000"/>
              </a:solidFill>
              <a:latin typeface="Calibri"/>
              <a:ea typeface="Calibri"/>
              <a:cs typeface="Times New Roman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2800" b="0" dirty="0" smtClean="0">
                <a:latin typeface="Calibri"/>
                <a:ea typeface="Calibri"/>
                <a:cs typeface="Times New Roman"/>
              </a:rPr>
              <a:t>Deployment period</a:t>
            </a: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2800" b="0" dirty="0" smtClean="0">
                <a:latin typeface="Calibri"/>
                <a:ea typeface="Calibri"/>
                <a:cs typeface="Times New Roman"/>
              </a:rPr>
              <a:t>Deployment period when frequency degrades further</a:t>
            </a: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2800" b="0" dirty="0" smtClean="0">
                <a:latin typeface="Calibri"/>
                <a:ea typeface="Calibri"/>
                <a:cs typeface="Times New Roman"/>
              </a:rPr>
              <a:t>Recalling</a:t>
            </a: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2800" b="0" dirty="0" smtClean="0">
                <a:latin typeface="Calibri"/>
                <a:ea typeface="Calibri"/>
                <a:cs typeface="Times New Roman"/>
              </a:rPr>
              <a:t>Maximum continuous deployment duration </a:t>
            </a:r>
            <a:endParaRPr lang="en-US" sz="2800" b="0" dirty="0">
              <a:latin typeface="Calibri"/>
              <a:ea typeface="Calibri"/>
              <a:cs typeface="Times New Roman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2800" b="0" dirty="0" smtClean="0">
                <a:latin typeface="Calibri"/>
                <a:ea typeface="Calibri"/>
                <a:cs typeface="Times New Roman"/>
              </a:rPr>
              <a:t>Apply similar </a:t>
            </a:r>
            <a:r>
              <a:rPr lang="en-US" sz="2800" b="0" dirty="0">
                <a:latin typeface="Calibri"/>
                <a:ea typeface="Calibri"/>
                <a:cs typeface="Times New Roman"/>
              </a:rPr>
              <a:t>logic for Down-Regulation </a:t>
            </a:r>
            <a:r>
              <a:rPr lang="en-US" sz="2800" b="0" dirty="0" smtClean="0">
                <a:latin typeface="Calibri"/>
                <a:ea typeface="Calibri"/>
                <a:cs typeface="Times New Roman"/>
              </a:rPr>
              <a:t>for </a:t>
            </a:r>
            <a:r>
              <a:rPr lang="en-US" sz="2800" b="0" dirty="0">
                <a:latin typeface="Calibri"/>
                <a:ea typeface="Calibri"/>
                <a:cs typeface="Times New Roman"/>
              </a:rPr>
              <a:t>high </a:t>
            </a:r>
            <a:r>
              <a:rPr lang="en-US" sz="2800" b="0" dirty="0" smtClean="0">
                <a:latin typeface="Calibri"/>
                <a:ea typeface="Calibri"/>
                <a:cs typeface="Times New Roman"/>
              </a:rPr>
              <a:t>frequency</a:t>
            </a: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2800" b="0" dirty="0" smtClean="0">
                <a:latin typeface="Calibri"/>
                <a:ea typeface="Calibri"/>
                <a:cs typeface="Times New Roman"/>
              </a:rPr>
              <a:t>ERCOT </a:t>
            </a:r>
            <a:r>
              <a:rPr lang="en-US" sz="2800" b="0" dirty="0">
                <a:latin typeface="Calibri"/>
                <a:ea typeface="Calibri"/>
                <a:cs typeface="Times New Roman"/>
              </a:rPr>
              <a:t>may make additional parameter changes during pilot as </a:t>
            </a:r>
            <a:r>
              <a:rPr lang="en-US" sz="2800" b="0" dirty="0" smtClean="0">
                <a:latin typeface="Calibri"/>
                <a:ea typeface="Calibri"/>
                <a:cs typeface="Times New Roman"/>
              </a:rPr>
              <a:t>needed</a:t>
            </a: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2800" b="0" dirty="0" smtClean="0">
                <a:latin typeface="Calibri"/>
                <a:ea typeface="Calibri"/>
                <a:cs typeface="Times New Roman"/>
              </a:rPr>
              <a:t>FRRS deployment signal logic will be shared with the pilot Resources </a:t>
            </a:r>
            <a:endParaRPr lang="en-US" sz="2800" b="0" dirty="0">
              <a:latin typeface="Calibri"/>
              <a:ea typeface="Calibri"/>
              <a:cs typeface="Times New Roman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5334000" y="6400800"/>
            <a:ext cx="3429000" cy="457200"/>
          </a:xfrm>
        </p:spPr>
        <p:txBody>
          <a:bodyPr/>
          <a:lstStyle/>
          <a:p>
            <a:r>
              <a:rPr lang="en-US" dirty="0" smtClean="0"/>
              <a:t>ERCOT Public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16580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486400" y="6457950"/>
            <a:ext cx="3276600" cy="457200"/>
          </a:xfrm>
        </p:spPr>
        <p:txBody>
          <a:bodyPr/>
          <a:lstStyle/>
          <a:p>
            <a:r>
              <a:rPr lang="en-US" smtClean="0"/>
              <a:t>ERCOT Public</a:t>
            </a:r>
            <a:endParaRPr lang="en-US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990600"/>
            <a:ext cx="87630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685800"/>
          </a:xfrm>
        </p:spPr>
        <p:txBody>
          <a:bodyPr/>
          <a:lstStyle/>
          <a:p>
            <a:pPr algn="ctr"/>
            <a:r>
              <a:rPr lang="en-US" dirty="0" smtClean="0"/>
              <a:t>Frequency Decay Slope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ERCOT Public</a:t>
            </a:r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762001"/>
            <a:ext cx="88392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9" name="Straight Arrow Connector 8"/>
          <p:cNvCxnSpPr/>
          <p:nvPr/>
        </p:nvCxnSpPr>
        <p:spPr>
          <a:xfrm flipV="1">
            <a:off x="3429000" y="2667000"/>
            <a:ext cx="0" cy="99060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3581400" y="3048000"/>
            <a:ext cx="0" cy="99060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3733800" y="3276600"/>
            <a:ext cx="0" cy="99060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3886200" y="3810000"/>
            <a:ext cx="0" cy="99060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772399" cy="609600"/>
          </a:xfrm>
        </p:spPr>
        <p:txBody>
          <a:bodyPr/>
          <a:lstStyle/>
          <a:p>
            <a:pPr algn="ctr"/>
            <a:r>
              <a:rPr lang="en-US" dirty="0" smtClean="0"/>
              <a:t>Potential </a:t>
            </a:r>
            <a:r>
              <a:rPr lang="en-US" dirty="0"/>
              <a:t>b</a:t>
            </a:r>
            <a:r>
              <a:rPr lang="en-US" dirty="0" smtClean="0"/>
              <a:t>enefits of FRRS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1066800"/>
            <a:ext cx="7391400" cy="4267200"/>
          </a:xfrm>
        </p:spPr>
        <p:txBody>
          <a:bodyPr/>
          <a:lstStyle/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US" sz="1800" b="0" dirty="0"/>
              <a:t>Promptly arrest frequency decay during unit </a:t>
            </a:r>
            <a:r>
              <a:rPr lang="en-US" sz="1800" b="0" dirty="0" smtClean="0"/>
              <a:t>trips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US" sz="1800" b="0" dirty="0" smtClean="0"/>
              <a:t>Diminishing use of traditional regulation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US" sz="1800" b="0" dirty="0" smtClean="0"/>
              <a:t>Reduction in Regulation capacity procurement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US" sz="1800" b="0" dirty="0" smtClean="0"/>
              <a:t>Better </a:t>
            </a:r>
            <a:r>
              <a:rPr lang="en-US" sz="1800" b="0" dirty="0"/>
              <a:t>f</a:t>
            </a:r>
            <a:r>
              <a:rPr lang="en-US" sz="1800" b="0" dirty="0" smtClean="0"/>
              <a:t>requency control at a lower overall cost</a:t>
            </a:r>
          </a:p>
          <a:p>
            <a:pPr marL="342900" indent="-342900">
              <a:lnSpc>
                <a:spcPct val="150000"/>
              </a:lnSpc>
            </a:pPr>
            <a:endParaRPr lang="en-US" sz="1800" b="0" dirty="0" smtClean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5334000" y="6457950"/>
            <a:ext cx="3429000" cy="457200"/>
          </a:xfrm>
        </p:spPr>
        <p:txBody>
          <a:bodyPr/>
          <a:lstStyle/>
          <a:p>
            <a:r>
              <a:rPr lang="en-US" smtClean="0"/>
              <a:t>ERCOT Public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599" cy="6096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How is FRRS </a:t>
            </a:r>
            <a:r>
              <a:rPr lang="en-US" dirty="0"/>
              <a:t>P</a:t>
            </a:r>
            <a:r>
              <a:rPr lang="en-US" dirty="0" smtClean="0"/>
              <a:t>rocured during the Pilot?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685800"/>
            <a:ext cx="8458200" cy="5638800"/>
          </a:xfrm>
        </p:spPr>
        <p:txBody>
          <a:bodyPr/>
          <a:lstStyle/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n-US" sz="1600" b="0" dirty="0" smtClean="0"/>
              <a:t>FRRS-up and FRRS-down amounts are specified in advance for each hour.  For the pilot, ERCOT will procure up to </a:t>
            </a:r>
            <a:r>
              <a:rPr lang="en-US" sz="1600" b="0" dirty="0" smtClean="0"/>
              <a:t>65</a:t>
            </a:r>
            <a:r>
              <a:rPr lang="en-US" sz="1600" b="0" dirty="0" smtClean="0"/>
              <a:t> </a:t>
            </a:r>
            <a:r>
              <a:rPr lang="en-US" sz="1600" b="0" dirty="0" smtClean="0"/>
              <a:t>MW per hour for FRRS-up </a:t>
            </a:r>
            <a:r>
              <a:rPr lang="en-US" sz="1600" b="0" dirty="0"/>
              <a:t>and will procure up to </a:t>
            </a:r>
            <a:r>
              <a:rPr lang="en-US" sz="1600" b="0" dirty="0" smtClean="0"/>
              <a:t>35</a:t>
            </a:r>
            <a:r>
              <a:rPr lang="en-US" sz="1600" b="0" dirty="0" smtClean="0"/>
              <a:t> </a:t>
            </a:r>
            <a:r>
              <a:rPr lang="en-US" sz="1600" b="0" dirty="0"/>
              <a:t>MW per hour </a:t>
            </a:r>
            <a:r>
              <a:rPr lang="en-US" sz="1600" b="0" dirty="0" smtClean="0"/>
              <a:t>for FRRS-down. No changes are made to the existing REGUP and REGDN requirements.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n-US" sz="1600" b="0" dirty="0" smtClean="0"/>
              <a:t>ERCOT has a list of “Qualified” FRRS Pilot Resources.  Each Wednesday QSEs inform ERCOT of the amounts available for Saturday through Friday.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n-US" sz="1600" b="0" dirty="0" smtClean="0"/>
              <a:t>ERCOT prorates amounts to Pilot Resources as necessary.  Final quantities sent to QSEs (for the upcoming week).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n-US" sz="1600" b="0" dirty="0" smtClean="0"/>
              <a:t>COPs for Pilot Resources shall reflect the final schedule as REGUP and REGDN.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5334000" y="6457950"/>
            <a:ext cx="3429000" cy="457200"/>
          </a:xfrm>
        </p:spPr>
        <p:txBody>
          <a:bodyPr/>
          <a:lstStyle/>
          <a:p>
            <a:r>
              <a:rPr lang="en-US" dirty="0" smtClean="0"/>
              <a:t>ERCOT Public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458199" cy="6096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How is FRRS is </a:t>
            </a:r>
            <a:r>
              <a:rPr lang="en-US" dirty="0"/>
              <a:t>P</a:t>
            </a:r>
            <a:r>
              <a:rPr lang="en-US" dirty="0" smtClean="0"/>
              <a:t>riced and Paid for during the Pilot?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838200"/>
            <a:ext cx="8382000" cy="5334000"/>
          </a:xfrm>
        </p:spPr>
        <p:txBody>
          <a:bodyPr/>
          <a:lstStyle/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n-US" sz="2000" b="0" dirty="0" smtClean="0"/>
              <a:t>ERCOT </a:t>
            </a:r>
            <a:r>
              <a:rPr lang="en-US" sz="2000" b="0" dirty="0"/>
              <a:t>Settlements performs settlement by creating appropriate SASM data </a:t>
            </a:r>
            <a:r>
              <a:rPr lang="en-US" sz="2000" b="0" dirty="0" smtClean="0"/>
              <a:t>cuts. </a:t>
            </a:r>
            <a:r>
              <a:rPr lang="en-US" sz="2000" b="0" dirty="0"/>
              <a:t>C</a:t>
            </a:r>
            <a:r>
              <a:rPr lang="en-US" sz="2000" b="0" dirty="0" smtClean="0"/>
              <a:t>urrent REGUP and REGDN bill determinants are </a:t>
            </a:r>
            <a:r>
              <a:rPr lang="en-US" sz="2000" b="0" dirty="0"/>
              <a:t>used. A SASM is NOT executed by the operators</a:t>
            </a:r>
            <a:r>
              <a:rPr lang="en-US" sz="2000" b="0" dirty="0" smtClean="0"/>
              <a:t>.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n-US" sz="2000" b="0" dirty="0" smtClean="0"/>
              <a:t>DAM clearing prices shall be used to price the FRRS awards.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n-US" sz="2000" b="0" dirty="0" smtClean="0"/>
              <a:t>The cost for pilot MWs procured are paid for similar to other AS.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n-US" sz="2000" b="0" dirty="0" smtClean="0"/>
              <a:t>Adjustments can be made depending on actual availability and performance.</a:t>
            </a:r>
          </a:p>
          <a:p>
            <a:pPr>
              <a:lnSpc>
                <a:spcPct val="150000"/>
              </a:lnSpc>
            </a:pPr>
            <a:endParaRPr lang="en-US" sz="1800" b="0" dirty="0" smtClean="0"/>
          </a:p>
          <a:p>
            <a:pPr marL="342900" indent="-342900">
              <a:lnSpc>
                <a:spcPct val="150000"/>
              </a:lnSpc>
            </a:pPr>
            <a:endParaRPr lang="en-US" sz="1800" b="0" dirty="0" smtClean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5334000" y="6457950"/>
            <a:ext cx="3429000" cy="457200"/>
          </a:xfrm>
        </p:spPr>
        <p:txBody>
          <a:bodyPr/>
          <a:lstStyle/>
          <a:p>
            <a:r>
              <a:rPr lang="en-US" dirty="0" smtClean="0"/>
              <a:t>ERCOT Public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0"/>
            <a:ext cx="6781800" cy="6096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Pilot Schedule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838200"/>
            <a:ext cx="8382000" cy="5334000"/>
          </a:xfrm>
        </p:spPr>
        <p:txBody>
          <a:bodyPr/>
          <a:lstStyle/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n-US" sz="1800" b="0" dirty="0" smtClean="0"/>
              <a:t>Power point presentations at WMS, ROS  and ETWG in June and July.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n-US" sz="1800" b="0" dirty="0" smtClean="0"/>
              <a:t>Suggestions and comments due to ERCOT 6-27-12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n-US" sz="1800" b="0" dirty="0"/>
              <a:t>ERCOT plans to present </a:t>
            </a:r>
            <a:r>
              <a:rPr lang="en-US" sz="1800" b="0" dirty="0" smtClean="0"/>
              <a:t>updates at July WMS and ROS meetings (7/11 and 7/12). 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n-US" sz="1800" b="0" dirty="0" smtClean="0"/>
              <a:t>Draft Governing Document to be posted by 7-26-12.  (7 days before TAC)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n-US" sz="1800" b="0" dirty="0" smtClean="0"/>
              <a:t>ERCOT plans to present at 8/2/12 TAC meeting.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n-US" sz="1800" b="0" dirty="0" smtClean="0"/>
              <a:t>Request approval for Pilot at the 9/18/12 BOD meeting.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n-US" sz="1800" b="0" dirty="0" smtClean="0"/>
              <a:t>Qualify Pilot Resources 9/18/12 through 4/30/13 (end of pilot).  [6 month Pilot]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n-US" sz="1800" b="0" dirty="0" smtClean="0"/>
              <a:t>Begin procurements with Operating Day 11-1-12.  Continue for 6 months unless stopped early by ERCOT. Extensions of pilot may be considered during first 6 months. </a:t>
            </a:r>
          </a:p>
          <a:p>
            <a:pPr marL="342900" indent="-342900">
              <a:lnSpc>
                <a:spcPct val="150000"/>
              </a:lnSpc>
            </a:pPr>
            <a:endParaRPr lang="en-US" sz="1800" b="0" dirty="0" smtClean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5334000" y="6457950"/>
            <a:ext cx="3429000" cy="457200"/>
          </a:xfrm>
        </p:spPr>
        <p:txBody>
          <a:bodyPr/>
          <a:lstStyle/>
          <a:p>
            <a:r>
              <a:rPr lang="en-US" dirty="0" smtClean="0"/>
              <a:t>ERCOT Public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53614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0"/>
            <a:ext cx="6781800" cy="6096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Other Info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838200"/>
            <a:ext cx="8382000" cy="5334000"/>
          </a:xfrm>
        </p:spPr>
        <p:txBody>
          <a:bodyPr/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1800" b="0" dirty="0" smtClean="0"/>
              <a:t>Regular updates to be provided to TAC during Pilot Project.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1800" b="0" dirty="0" smtClean="0"/>
              <a:t>It is expected that ERCOT will need to engage a contractor equivalent to .5 to 1 FTE for the duration of the Pilot Project.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1800" b="0" dirty="0" smtClean="0"/>
              <a:t> The average cost for REGUP over the last 6 months has been about $9/MW and for REGDN has been about $6/MW.  The estimated cost for 6 months of FRRS procurement from pilot resources is estimated to be about $</a:t>
            </a:r>
            <a:r>
              <a:rPr lang="en-US" sz="1800" b="0" dirty="0" smtClean="0"/>
              <a:t>3.4 </a:t>
            </a:r>
            <a:r>
              <a:rPr lang="en-US" sz="1800" b="0" dirty="0" smtClean="0"/>
              <a:t>Million.</a:t>
            </a:r>
          </a:p>
          <a:p>
            <a:pPr marL="342900" indent="-342900">
              <a:lnSpc>
                <a:spcPct val="150000"/>
              </a:lnSpc>
            </a:pPr>
            <a:endParaRPr lang="en-US" sz="1800" b="0" dirty="0" smtClean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5334000" y="6457950"/>
            <a:ext cx="3429000" cy="457200"/>
          </a:xfrm>
        </p:spPr>
        <p:txBody>
          <a:bodyPr/>
          <a:lstStyle/>
          <a:p>
            <a:r>
              <a:rPr lang="en-US" dirty="0" smtClean="0"/>
              <a:t>ERCOT Public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895600"/>
            <a:ext cx="7162800" cy="2057400"/>
          </a:xfrm>
        </p:spPr>
        <p:txBody>
          <a:bodyPr/>
          <a:lstStyle/>
          <a:p>
            <a:r>
              <a:rPr lang="en-US" sz="5400" dirty="0" smtClean="0">
                <a:solidFill>
                  <a:schemeClr val="tx1"/>
                </a:solidFill>
              </a:rPr>
              <a:t>Questions?</a:t>
            </a:r>
            <a:br>
              <a:rPr lang="en-US" sz="5400" dirty="0" smtClean="0">
                <a:solidFill>
                  <a:schemeClr val="tx1"/>
                </a:solidFill>
              </a:rPr>
            </a:br>
            <a:r>
              <a:rPr lang="en-US" sz="5400" dirty="0" smtClean="0">
                <a:solidFill>
                  <a:schemeClr val="tx1"/>
                </a:solidFill>
              </a:rPr>
              <a:t/>
            </a:r>
            <a:br>
              <a:rPr lang="en-US" sz="5400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Please send suggestions and comments to WMS or ROS exploder or </a:t>
            </a:r>
            <a:r>
              <a:rPr lang="en-US" dirty="0" smtClean="0">
                <a:solidFill>
                  <a:schemeClr val="tx1"/>
                </a:solidFill>
                <a:hlinkClick r:id="rId2"/>
              </a:rPr>
              <a:t>ssharma@ercot.com</a:t>
            </a:r>
            <a:r>
              <a:rPr lang="en-US" dirty="0" smtClean="0">
                <a:solidFill>
                  <a:schemeClr val="tx1"/>
                </a:solidFill>
              </a:rPr>
              <a:t>  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  <a:hlinkClick r:id="rId3"/>
              </a:rPr>
              <a:t>kragsdale@ercot.com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before COB 6-27-12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ERCOT Public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0"/>
            <a:ext cx="7848599" cy="685800"/>
          </a:xfrm>
        </p:spPr>
        <p:txBody>
          <a:bodyPr/>
          <a:lstStyle/>
          <a:p>
            <a:pPr algn="ctr"/>
            <a:r>
              <a:rPr lang="en-US" sz="4000" b="0" dirty="0" smtClean="0">
                <a:latin typeface="Arial Rounded MT Bold" pitchFamily="34" charset="0"/>
              </a:rPr>
              <a:t>Agenda</a:t>
            </a:r>
            <a:endParaRPr lang="en-US" sz="3600" b="0" dirty="0">
              <a:latin typeface="Arial Rounded MT Bold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685800"/>
            <a:ext cx="8381999" cy="5562600"/>
          </a:xfrm>
        </p:spPr>
        <p:txBody>
          <a:bodyPr/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1600" dirty="0" smtClean="0"/>
              <a:t>Declining Grid Inertia of ERCOT Interconnection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1600" dirty="0" smtClean="0"/>
              <a:t>ERCOT Frequency Profile Jan 2011 through Feb-2012</a:t>
            </a:r>
          </a:p>
          <a:p>
            <a:pPr marL="800100" lvl="1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400" dirty="0" smtClean="0"/>
              <a:t>ERCOT Frequency Profile – 4 second data</a:t>
            </a:r>
          </a:p>
          <a:p>
            <a:pPr marL="800100" lvl="1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400" dirty="0" smtClean="0"/>
              <a:t>ERCOT CPS1 Score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1600" dirty="0" smtClean="0"/>
              <a:t>Qualifications and Performance Criteria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1600" dirty="0" smtClean="0"/>
              <a:t>Purpose of FRRS Pilot Program</a:t>
            </a:r>
          </a:p>
          <a:p>
            <a:pPr marL="800100" lvl="1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400" dirty="0" smtClean="0"/>
              <a:t>What is FRRS?</a:t>
            </a:r>
          </a:p>
          <a:p>
            <a:pPr marL="800100" lvl="1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400" dirty="0" smtClean="0"/>
              <a:t>Why do we need it?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1600" dirty="0" smtClean="0"/>
              <a:t>Fast Regulation Deployment Logic</a:t>
            </a:r>
          </a:p>
          <a:p>
            <a:pPr marL="800100" lvl="1" indent="-34290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1400" dirty="0" smtClean="0"/>
              <a:t>Fast regulation to complement the traditional regulation </a:t>
            </a:r>
            <a:endParaRPr lang="en-US" dirty="0" smtClean="0"/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1600" dirty="0" smtClean="0"/>
              <a:t>Expected </a:t>
            </a:r>
            <a:r>
              <a:rPr lang="en-US" sz="1600" dirty="0"/>
              <a:t>b</a:t>
            </a:r>
            <a:r>
              <a:rPr lang="en-US" sz="1600" dirty="0" smtClean="0"/>
              <a:t>enefits of Fast Responding Regulation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1600" dirty="0" smtClean="0"/>
              <a:t>How will FRRS be procured (priced and paid for) in the Pilot?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1600" dirty="0" smtClean="0"/>
              <a:t>Implementation Schedule for the Pilot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1600" dirty="0" smtClean="0"/>
              <a:t>Questions</a:t>
            </a:r>
          </a:p>
          <a:p>
            <a:pPr marL="342900" indent="-342900"/>
            <a:endParaRPr lang="en-US" dirty="0" smtClean="0"/>
          </a:p>
          <a:p>
            <a:pPr marL="342900" indent="-342900"/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5791200" y="6457950"/>
            <a:ext cx="2971800" cy="457200"/>
          </a:xfrm>
        </p:spPr>
        <p:txBody>
          <a:bodyPr/>
          <a:lstStyle/>
          <a:p>
            <a:r>
              <a:rPr lang="en-US" dirty="0" smtClean="0"/>
              <a:t>ERCOT Public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0"/>
            <a:ext cx="7619999" cy="609600"/>
          </a:xfrm>
        </p:spPr>
        <p:txBody>
          <a:bodyPr/>
          <a:lstStyle/>
          <a:p>
            <a:r>
              <a:rPr lang="en-US" dirty="0" smtClean="0"/>
              <a:t>Declining Inertial Frequency Response in ERCOT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ERCOT Public</a:t>
            </a:r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381000" y="5638800"/>
            <a:ext cx="7924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000">
                <a:solidFill>
                  <a:schemeClr val="bg1"/>
                </a:solidFill>
                <a:latin typeface="Arial Black" pitchFamily="34" charset="0"/>
              </a:defRPr>
            </a:lvl9pPr>
          </a:lstStyle>
          <a:p>
            <a:r>
              <a:rPr lang="en-US" sz="1200" b="0" i="1" dirty="0">
                <a:solidFill>
                  <a:schemeClr val="tx1"/>
                </a:solidFill>
                <a:latin typeface="Bookman Old Style" pitchFamily="18" charset="0"/>
                <a:hlinkClick r:id="rId2"/>
              </a:rPr>
              <a:t>http://www.ercot.com/content/gridinfo/etts/keydocs/System_Inertial_Frequency_Response_Estimation_and_Impact_of_.</a:t>
            </a:r>
            <a:r>
              <a:rPr lang="en-US" sz="1200" b="0" i="1" dirty="0" smtClean="0">
                <a:solidFill>
                  <a:schemeClr val="tx1"/>
                </a:solidFill>
                <a:latin typeface="Bookman Old Style" pitchFamily="18" charset="0"/>
                <a:hlinkClick r:id="rId2"/>
              </a:rPr>
              <a:t>pdf</a:t>
            </a:r>
            <a:r>
              <a:rPr lang="en-US" sz="1200" b="0" i="1" dirty="0" smtClean="0">
                <a:solidFill>
                  <a:schemeClr val="tx1"/>
                </a:solidFill>
                <a:latin typeface="Bookman Old Style" pitchFamily="18" charset="0"/>
              </a:rPr>
              <a:t> </a:t>
            </a:r>
          </a:p>
          <a:p>
            <a:endParaRPr lang="en-US" sz="1200" b="0" i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762000"/>
            <a:ext cx="89916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Connector 8"/>
          <p:cNvCxnSpPr/>
          <p:nvPr/>
        </p:nvCxnSpPr>
        <p:spPr>
          <a:xfrm>
            <a:off x="1371600" y="3200400"/>
            <a:ext cx="2819400" cy="0"/>
          </a:xfrm>
          <a:prstGeom prst="line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1219200" y="3810000"/>
            <a:ext cx="2895600" cy="0"/>
          </a:xfrm>
          <a:prstGeom prst="line">
            <a:avLst/>
          </a:prstGeom>
          <a:ln w="2540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4114800" y="3200400"/>
            <a:ext cx="0" cy="609600"/>
          </a:xfrm>
          <a:prstGeom prst="straightConnector1">
            <a:avLst/>
          </a:prstGeom>
          <a:ln w="25400">
            <a:solidFill>
              <a:srgbClr val="FF99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139584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09600"/>
            <a:ext cx="91440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Arrow Connector 5"/>
          <p:cNvCxnSpPr/>
          <p:nvPr/>
        </p:nvCxnSpPr>
        <p:spPr>
          <a:xfrm>
            <a:off x="1905000" y="4419600"/>
            <a:ext cx="1143000" cy="0"/>
          </a:xfrm>
          <a:prstGeom prst="straightConnector1">
            <a:avLst/>
          </a:prstGeom>
          <a:ln w="254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1524000" y="5410200"/>
            <a:ext cx="1143000" cy="0"/>
          </a:xfrm>
          <a:prstGeom prst="straightConnector1">
            <a:avLst/>
          </a:prstGeom>
          <a:ln w="254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6096000" y="4876800"/>
            <a:ext cx="1219200" cy="0"/>
          </a:xfrm>
          <a:prstGeom prst="straightConnector1">
            <a:avLst/>
          </a:prstGeom>
          <a:ln w="254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6477000" y="5486400"/>
            <a:ext cx="1219200" cy="0"/>
          </a:xfrm>
          <a:prstGeom prst="straightConnector1">
            <a:avLst/>
          </a:prstGeom>
          <a:ln w="25400" cmpd="sng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5334000" y="6457950"/>
            <a:ext cx="3429000" cy="457200"/>
          </a:xfrm>
        </p:spPr>
        <p:txBody>
          <a:bodyPr/>
          <a:lstStyle/>
          <a:p>
            <a:r>
              <a:rPr lang="en-US" smtClean="0"/>
              <a:t>ERCOT Public</a:t>
            </a:r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1" y="0"/>
            <a:ext cx="8000999" cy="609600"/>
          </a:xfrm>
        </p:spPr>
        <p:txBody>
          <a:bodyPr/>
          <a:lstStyle/>
          <a:p>
            <a:pPr marL="342900" indent="-342900">
              <a:lnSpc>
                <a:spcPct val="150000"/>
              </a:lnSpc>
            </a:pPr>
            <a:r>
              <a:rPr lang="en-US" b="1" dirty="0"/>
              <a:t>ERCOT Frequency Profile Jan 2011 through Feb-2012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66801"/>
            <a:ext cx="7315199" cy="5059364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457200"/>
            <a:ext cx="8763000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334000" y="6400800"/>
            <a:ext cx="3276600" cy="457200"/>
          </a:xfrm>
        </p:spPr>
        <p:txBody>
          <a:bodyPr/>
          <a:lstStyle/>
          <a:p>
            <a:r>
              <a:rPr lang="en-US" smtClean="0"/>
              <a:t>ERCOT Public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0"/>
            <a:ext cx="6781800" cy="6096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Pilot FRRS </a:t>
            </a:r>
            <a:r>
              <a:rPr lang="en-US" dirty="0"/>
              <a:t>Qualification </a:t>
            </a:r>
            <a:r>
              <a:rPr lang="en-US" dirty="0" smtClean="0"/>
              <a:t>Criteria 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685800"/>
            <a:ext cx="8305800" cy="5486400"/>
          </a:xfrm>
        </p:spPr>
        <p:txBody>
          <a:bodyPr/>
          <a:lstStyle/>
          <a:p>
            <a:pPr marL="342900" lvl="0" indent="-342900" algn="just">
              <a:buFont typeface="+mj-lt"/>
              <a:buAutoNum type="arabicPeriod"/>
            </a:pPr>
            <a:r>
              <a:rPr lang="en-US" sz="2400" b="0" dirty="0" smtClean="0"/>
              <a:t>Resources providing FRRS </a:t>
            </a:r>
            <a:r>
              <a:rPr lang="en-US" sz="2400" b="0" dirty="0"/>
              <a:t>must be able to follow </a:t>
            </a:r>
            <a:r>
              <a:rPr lang="en-US" sz="2400" b="0" dirty="0" smtClean="0"/>
              <a:t>FRRS signal   </a:t>
            </a:r>
            <a:endParaRPr lang="en-US" sz="2400" b="0" dirty="0"/>
          </a:p>
          <a:p>
            <a:pPr marL="342900" lvl="0" indent="-342900" algn="just">
              <a:buFont typeface="+mj-lt"/>
              <a:buAutoNum type="arabicPeriod"/>
            </a:pPr>
            <a:r>
              <a:rPr lang="en-US" sz="2400" b="0" dirty="0"/>
              <a:t>Resources requesting FRRS-up qualification </a:t>
            </a:r>
            <a:endParaRPr lang="en-US" sz="2400" b="0" dirty="0" smtClean="0"/>
          </a:p>
          <a:p>
            <a:pPr marL="857250" lvl="1" indent="-400050" algn="just">
              <a:buFont typeface="+mj-lt"/>
              <a:buAutoNum type="alphaLcParenR"/>
            </a:pPr>
            <a:r>
              <a:rPr lang="en-US" sz="2000" dirty="0"/>
              <a:t>M</a:t>
            </a:r>
            <a:r>
              <a:rPr lang="en-US" sz="2000" b="0" dirty="0" smtClean="0"/>
              <a:t>ust </a:t>
            </a:r>
            <a:r>
              <a:rPr lang="en-US" sz="2000" b="0" dirty="0"/>
              <a:t>be able to respond to large frequency decay triggered by loss of generation</a:t>
            </a:r>
            <a:r>
              <a:rPr lang="en-US" sz="2000" b="0" dirty="0" smtClean="0"/>
              <a:t>.</a:t>
            </a:r>
          </a:p>
          <a:p>
            <a:pPr marL="857250" lvl="1" indent="-400050" algn="just">
              <a:buFont typeface="+mj-lt"/>
              <a:buAutoNum type="alphaLcParenR"/>
            </a:pPr>
            <a:r>
              <a:rPr lang="en-US" sz="2000" b="0" dirty="0" smtClean="0"/>
              <a:t>Resources </a:t>
            </a:r>
            <a:r>
              <a:rPr lang="en-US" sz="2000" b="0" dirty="0"/>
              <a:t>providing </a:t>
            </a:r>
            <a:r>
              <a:rPr lang="en-US" sz="2000" b="0" dirty="0" smtClean="0"/>
              <a:t>FRRS </a:t>
            </a:r>
            <a:r>
              <a:rPr lang="en-US" sz="2000" b="0" dirty="0"/>
              <a:t>must provide full MW response within </a:t>
            </a:r>
            <a:r>
              <a:rPr lang="en-US" sz="2000" dirty="0" smtClean="0"/>
              <a:t>60 cycles after</a:t>
            </a:r>
            <a:r>
              <a:rPr lang="en-US" sz="2000" b="0" dirty="0" smtClean="0"/>
              <a:t> </a:t>
            </a:r>
            <a:r>
              <a:rPr lang="en-US" sz="2000" b="0" dirty="0"/>
              <a:t>frequency </a:t>
            </a:r>
            <a:r>
              <a:rPr lang="en-US" sz="2000" b="0" dirty="0" smtClean="0"/>
              <a:t>hits </a:t>
            </a:r>
            <a:r>
              <a:rPr lang="en-US" sz="2000" b="0" dirty="0"/>
              <a:t>59.91 Hz trigger. </a:t>
            </a:r>
            <a:endParaRPr lang="en-US" sz="2000" b="0" dirty="0" smtClean="0"/>
          </a:p>
          <a:p>
            <a:pPr marL="857250" lvl="1" indent="-400050" algn="just">
              <a:buFont typeface="+mj-lt"/>
              <a:buAutoNum type="alphaLcParenR"/>
            </a:pPr>
            <a:r>
              <a:rPr lang="en-US" sz="2000" b="0" dirty="0" smtClean="0"/>
              <a:t>This </a:t>
            </a:r>
            <a:r>
              <a:rPr lang="en-US" sz="2000" b="0" dirty="0"/>
              <a:t>capability must be demonstrated by the Resource </a:t>
            </a:r>
            <a:r>
              <a:rPr lang="en-US" sz="2000" b="0" dirty="0" smtClean="0"/>
              <a:t>Entity </a:t>
            </a:r>
            <a:r>
              <a:rPr lang="en-US" sz="2000" b="0" dirty="0"/>
              <a:t>using high speed Frequency and MW data with resolution no less than 32 samples per </a:t>
            </a:r>
            <a:r>
              <a:rPr lang="en-US" sz="2000" b="0" dirty="0" smtClean="0"/>
              <a:t>second. </a:t>
            </a:r>
          </a:p>
          <a:p>
            <a:pPr marL="857250" lvl="1" indent="-400050" algn="just">
              <a:buFont typeface="+mj-lt"/>
              <a:buAutoNum type="alphaLcParenR"/>
            </a:pPr>
            <a:r>
              <a:rPr lang="en-US" sz="2000" b="0" dirty="0" smtClean="0"/>
              <a:t>For </a:t>
            </a:r>
            <a:r>
              <a:rPr lang="en-US" sz="2000" b="0" dirty="0"/>
              <a:t>the purpose of demonstration, the Resource </a:t>
            </a:r>
            <a:r>
              <a:rPr lang="en-US" sz="2000" b="0" dirty="0" smtClean="0"/>
              <a:t>Entity </a:t>
            </a:r>
            <a:r>
              <a:rPr lang="en-US" sz="2000" b="0" dirty="0"/>
              <a:t>may use off-set of -0.2 Hz to demonstrate the MW response. </a:t>
            </a:r>
            <a:r>
              <a:rPr lang="en-US" sz="2000" b="0" dirty="0" smtClean="0"/>
              <a:t> </a:t>
            </a:r>
            <a:endParaRPr lang="en-US" sz="2000" b="0" dirty="0"/>
          </a:p>
          <a:p>
            <a:pPr lvl="0">
              <a:lnSpc>
                <a:spcPct val="150000"/>
              </a:lnSpc>
            </a:pPr>
            <a:endParaRPr lang="en-US" sz="1100" b="0" i="1" dirty="0" smtClean="0"/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endParaRPr lang="en-US" sz="1100" b="0" i="1" dirty="0" smtClean="0"/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endParaRPr lang="en-US" sz="1600" b="0" dirty="0" smtClean="0"/>
          </a:p>
          <a:p>
            <a:pPr marL="342900" indent="-342900">
              <a:lnSpc>
                <a:spcPct val="150000"/>
              </a:lnSpc>
            </a:pPr>
            <a:endParaRPr lang="en-US" sz="1600" b="0" dirty="0" smtClean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5334000" y="6457950"/>
            <a:ext cx="3429000" cy="457200"/>
          </a:xfrm>
        </p:spPr>
        <p:txBody>
          <a:bodyPr/>
          <a:lstStyle/>
          <a:p>
            <a:r>
              <a:rPr lang="en-US" dirty="0" smtClean="0"/>
              <a:t>ERCOT Public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42605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0"/>
            <a:ext cx="6781800" cy="6096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Pilot FRRS </a:t>
            </a:r>
            <a:r>
              <a:rPr lang="en-US" dirty="0"/>
              <a:t>Qualification </a:t>
            </a:r>
            <a:r>
              <a:rPr lang="en-US" dirty="0" smtClean="0"/>
              <a:t>Criteria (continued)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685800"/>
            <a:ext cx="8305800" cy="5486400"/>
          </a:xfrm>
        </p:spPr>
        <p:txBody>
          <a:bodyPr/>
          <a:lstStyle/>
          <a:p>
            <a:pPr marL="457200" lvl="0" indent="-457200" algn="just">
              <a:buFont typeface="+mj-lt"/>
              <a:buAutoNum type="arabicPeriod" startAt="3"/>
            </a:pPr>
            <a:r>
              <a:rPr lang="en-US" sz="2000" b="0" dirty="0" smtClean="0"/>
              <a:t>Resources </a:t>
            </a:r>
            <a:r>
              <a:rPr lang="en-US" sz="2000" b="0" dirty="0"/>
              <a:t>requesting FRRS-down qualification </a:t>
            </a:r>
            <a:endParaRPr lang="en-US" sz="2000" b="0" dirty="0" smtClean="0"/>
          </a:p>
          <a:p>
            <a:pPr marL="857250" lvl="1" indent="-400050" algn="just">
              <a:buFont typeface="+mj-lt"/>
              <a:buAutoNum type="alphaLcParenR"/>
            </a:pPr>
            <a:r>
              <a:rPr lang="en-US" sz="1800" dirty="0"/>
              <a:t>M</a:t>
            </a:r>
            <a:r>
              <a:rPr lang="en-US" sz="1800" b="0" dirty="0" smtClean="0"/>
              <a:t>ust </a:t>
            </a:r>
            <a:r>
              <a:rPr lang="en-US" sz="1800" b="0" dirty="0"/>
              <a:t>be able to respond to high frequency. </a:t>
            </a:r>
            <a:endParaRPr lang="en-US" sz="1800" b="0" dirty="0" smtClean="0"/>
          </a:p>
          <a:p>
            <a:pPr marL="857250" lvl="1" indent="-400050" algn="just">
              <a:buFont typeface="+mj-lt"/>
              <a:buAutoNum type="alphaLcParenR"/>
            </a:pPr>
            <a:r>
              <a:rPr lang="en-US" sz="1800" b="0" dirty="0" smtClean="0"/>
              <a:t>Resources </a:t>
            </a:r>
            <a:r>
              <a:rPr lang="en-US" sz="1800" b="0" dirty="0"/>
              <a:t>providing </a:t>
            </a:r>
            <a:r>
              <a:rPr lang="en-US" sz="1800" b="0" dirty="0" smtClean="0"/>
              <a:t>FRRS </a:t>
            </a:r>
            <a:r>
              <a:rPr lang="en-US" sz="1800" b="0" dirty="0"/>
              <a:t>must provide full MW response within </a:t>
            </a:r>
            <a:r>
              <a:rPr lang="en-US" sz="1800" b="0" dirty="0" smtClean="0"/>
              <a:t>60 cycles after </a:t>
            </a:r>
            <a:r>
              <a:rPr lang="en-US" sz="1800" b="0" dirty="0"/>
              <a:t>frequency </a:t>
            </a:r>
            <a:r>
              <a:rPr lang="en-US" sz="1800" b="0" dirty="0" smtClean="0"/>
              <a:t>hits </a:t>
            </a:r>
            <a:r>
              <a:rPr lang="en-US" sz="1800" b="0" dirty="0"/>
              <a:t>60.09 Hz trigger. </a:t>
            </a:r>
            <a:endParaRPr lang="en-US" sz="1800" b="0" dirty="0" smtClean="0"/>
          </a:p>
          <a:p>
            <a:pPr marL="857250" lvl="1" indent="-400050" algn="just">
              <a:buFont typeface="+mj-lt"/>
              <a:buAutoNum type="alphaLcParenR"/>
            </a:pPr>
            <a:r>
              <a:rPr lang="en-US" sz="1800" b="0" dirty="0" smtClean="0"/>
              <a:t>This </a:t>
            </a:r>
            <a:r>
              <a:rPr lang="en-US" sz="1800" b="0" dirty="0"/>
              <a:t>capability must be demonstrated by the Resource </a:t>
            </a:r>
            <a:r>
              <a:rPr lang="en-US" sz="1800" b="0" dirty="0" smtClean="0"/>
              <a:t>Entity </a:t>
            </a:r>
            <a:r>
              <a:rPr lang="en-US" sz="1800" b="0" dirty="0"/>
              <a:t>using high speed Frequency and MW data with resolution no less than 32 samples per </a:t>
            </a:r>
            <a:r>
              <a:rPr lang="en-US" sz="1800" b="0" dirty="0" smtClean="0"/>
              <a:t>second. </a:t>
            </a:r>
          </a:p>
          <a:p>
            <a:pPr marL="857250" lvl="1" indent="-400050" algn="just">
              <a:buFont typeface="+mj-lt"/>
              <a:buAutoNum type="alphaLcParenR"/>
            </a:pPr>
            <a:r>
              <a:rPr lang="en-US" sz="1800" b="0" dirty="0" smtClean="0"/>
              <a:t>For </a:t>
            </a:r>
            <a:r>
              <a:rPr lang="en-US" sz="1800" b="0" dirty="0"/>
              <a:t>the purpose of demonstration, the Resource </a:t>
            </a:r>
            <a:r>
              <a:rPr lang="en-US" sz="1800" b="0" dirty="0" smtClean="0"/>
              <a:t>Entity </a:t>
            </a:r>
            <a:r>
              <a:rPr lang="en-US" sz="1800" b="0" dirty="0"/>
              <a:t>may use off-set of +0.2 Hz to demonstrate the MW response. </a:t>
            </a:r>
          </a:p>
          <a:p>
            <a:pPr marL="457200" lvl="0" indent="-457200" algn="just">
              <a:buFont typeface="+mj-lt"/>
              <a:buAutoNum type="arabicPeriod" startAt="3"/>
            </a:pPr>
            <a:r>
              <a:rPr lang="en-US" sz="2000" b="0" dirty="0"/>
              <a:t>Resources providing FRRS (Up and </a:t>
            </a:r>
            <a:r>
              <a:rPr lang="en-US" sz="2000" b="0" dirty="0" smtClean="0"/>
              <a:t>Down) </a:t>
            </a:r>
            <a:r>
              <a:rPr lang="en-US" sz="2000" b="0" dirty="0"/>
              <a:t>must be able to continuously remain deployed for up to 8 minutes </a:t>
            </a:r>
            <a:r>
              <a:rPr lang="en-US" sz="2000" b="0" dirty="0" smtClean="0"/>
              <a:t>with 95% or more </a:t>
            </a:r>
            <a:r>
              <a:rPr lang="en-US" sz="2000" b="0" dirty="0"/>
              <a:t>of the requested MW for successful qualification. </a:t>
            </a:r>
          </a:p>
          <a:p>
            <a:pPr marL="457200" lvl="0" indent="-457200" algn="just">
              <a:buFont typeface="+mj-lt"/>
              <a:buAutoNum type="arabicPeriod" startAt="3"/>
            </a:pPr>
            <a:r>
              <a:rPr lang="en-US" sz="2000" b="0" dirty="0"/>
              <a:t>Resources that successfully demonstrate the requirement above will be qualified as FRRS </a:t>
            </a:r>
            <a:r>
              <a:rPr lang="en-US" sz="2000" b="0" dirty="0" smtClean="0"/>
              <a:t>capable Resources for </a:t>
            </a:r>
            <a:r>
              <a:rPr lang="en-US" sz="2000" b="0" dirty="0"/>
              <a:t>the capacity that was requested for </a:t>
            </a:r>
            <a:r>
              <a:rPr lang="en-US" sz="2000" b="0" dirty="0" smtClean="0"/>
              <a:t>qualification. </a:t>
            </a:r>
            <a:endParaRPr lang="en-US" sz="2000" b="0" dirty="0"/>
          </a:p>
          <a:p>
            <a:pPr lvl="0">
              <a:lnSpc>
                <a:spcPct val="150000"/>
              </a:lnSpc>
            </a:pPr>
            <a:endParaRPr lang="en-US" sz="1100" b="0" i="1" dirty="0" smtClean="0"/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endParaRPr lang="en-US" sz="1100" b="0" i="1" dirty="0" smtClean="0"/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endParaRPr lang="en-US" sz="1600" b="0" dirty="0" smtClean="0"/>
          </a:p>
          <a:p>
            <a:pPr marL="342900" indent="-342900">
              <a:lnSpc>
                <a:spcPct val="150000"/>
              </a:lnSpc>
            </a:pPr>
            <a:endParaRPr lang="en-US" sz="1600" b="0" dirty="0" smtClean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5334000" y="6457950"/>
            <a:ext cx="3429000" cy="457200"/>
          </a:xfrm>
        </p:spPr>
        <p:txBody>
          <a:bodyPr/>
          <a:lstStyle/>
          <a:p>
            <a:r>
              <a:rPr lang="en-US" dirty="0" smtClean="0"/>
              <a:t>ERCOT Public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81365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0"/>
            <a:ext cx="6781800" cy="6096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FRRS </a:t>
            </a:r>
            <a:r>
              <a:rPr lang="en-US" dirty="0"/>
              <a:t>Performance </a:t>
            </a:r>
            <a:r>
              <a:rPr lang="en-US" dirty="0" smtClean="0"/>
              <a:t>Criteria 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838200"/>
            <a:ext cx="8382000" cy="5105400"/>
          </a:xfrm>
        </p:spPr>
        <p:txBody>
          <a:bodyPr/>
          <a:lstStyle/>
          <a:p>
            <a:pPr algn="just"/>
            <a:r>
              <a:rPr lang="en-US" sz="1800" b="0" dirty="0"/>
              <a:t>Resources providing Fast Responding Regulation Service shall meet the following performance </a:t>
            </a:r>
            <a:r>
              <a:rPr lang="en-US" sz="1800" b="0" dirty="0" smtClean="0"/>
              <a:t>criteria</a:t>
            </a:r>
          </a:p>
          <a:p>
            <a:pPr algn="just"/>
            <a:endParaRPr lang="en-US" sz="1800" b="0" dirty="0"/>
          </a:p>
          <a:p>
            <a:pPr marL="342900" lvl="0" indent="-342900" algn="just">
              <a:buFont typeface="+mj-lt"/>
              <a:buAutoNum type="arabicPeriod"/>
            </a:pPr>
            <a:r>
              <a:rPr lang="en-US" sz="1800" b="0" dirty="0"/>
              <a:t>MW response provided by Resources carrying FRRS in response to ERCOT FRRS signal shall be at least 95% </a:t>
            </a:r>
            <a:r>
              <a:rPr lang="en-US" sz="1800" b="0" dirty="0" smtClean="0"/>
              <a:t>and </a:t>
            </a:r>
            <a:r>
              <a:rPr lang="en-US" sz="1800" b="0" dirty="0"/>
              <a:t>less than 110 </a:t>
            </a:r>
            <a:r>
              <a:rPr lang="en-US" sz="1800" b="0" dirty="0" smtClean="0"/>
              <a:t>% </a:t>
            </a:r>
            <a:r>
              <a:rPr lang="en-US" sz="1800" b="0" dirty="0"/>
              <a:t>of the ERCOT deployment instruction for that Resource. 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sz="1800" b="0" dirty="0"/>
              <a:t>Resources must meet the requirement stated in (1) for 95% of all deployments </a:t>
            </a:r>
            <a:r>
              <a:rPr lang="en-US" sz="1800" b="0" dirty="0" smtClean="0"/>
              <a:t>within </a:t>
            </a:r>
            <a:r>
              <a:rPr lang="en-US" sz="1800" b="0" dirty="0"/>
              <a:t>a </a:t>
            </a:r>
            <a:r>
              <a:rPr lang="en-US" sz="1800" b="0" dirty="0" smtClean="0"/>
              <a:t>month.</a:t>
            </a:r>
            <a:r>
              <a:rPr lang="en-US" sz="1800" b="0" dirty="0"/>
              <a:t> 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sz="1800" b="0" dirty="0"/>
              <a:t>When </a:t>
            </a:r>
            <a:r>
              <a:rPr lang="en-US" sz="1800" b="0" dirty="0" smtClean="0"/>
              <a:t>FRRS-up </a:t>
            </a:r>
            <a:r>
              <a:rPr lang="en-US" sz="1800" b="0" dirty="0"/>
              <a:t>is not fully </a:t>
            </a:r>
            <a:r>
              <a:rPr lang="en-US" sz="1800" b="0" dirty="0" smtClean="0"/>
              <a:t>deployed, for </a:t>
            </a:r>
            <a:r>
              <a:rPr lang="en-US" sz="1800" b="0" dirty="0"/>
              <a:t>sudden frequency </a:t>
            </a:r>
            <a:r>
              <a:rPr lang="en-US" sz="1800" b="0" dirty="0" smtClean="0"/>
              <a:t>decay where frequency </a:t>
            </a:r>
            <a:r>
              <a:rPr lang="en-US" sz="1800" b="0" dirty="0"/>
              <a:t>declines lower than 59.91 Hz, Resources providing </a:t>
            </a:r>
            <a:r>
              <a:rPr lang="en-US" sz="1800" b="0" dirty="0" smtClean="0"/>
              <a:t>FRRS-up </a:t>
            </a:r>
            <a:r>
              <a:rPr lang="en-US" sz="1800" b="0" dirty="0"/>
              <a:t>shall </a:t>
            </a:r>
            <a:r>
              <a:rPr lang="en-US" sz="1800" b="0" dirty="0" smtClean="0"/>
              <a:t>immediately and appropriately respond </a:t>
            </a:r>
            <a:r>
              <a:rPr lang="en-US" sz="1800" b="0" dirty="0"/>
              <a:t>to the declining frequency. 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sz="1800" b="0" dirty="0"/>
              <a:t>When </a:t>
            </a:r>
            <a:r>
              <a:rPr lang="en-US" sz="1800" b="0" dirty="0" smtClean="0"/>
              <a:t>FRRS-down </a:t>
            </a:r>
            <a:r>
              <a:rPr lang="en-US" sz="1800" b="0" dirty="0"/>
              <a:t>is not fully </a:t>
            </a:r>
            <a:r>
              <a:rPr lang="en-US" sz="1800" b="0" dirty="0" smtClean="0"/>
              <a:t>deployed, for </a:t>
            </a:r>
            <a:r>
              <a:rPr lang="en-US" sz="1800" b="0" dirty="0"/>
              <a:t>sudden frequency deviation that may cause frequency to exceed 60.09 Hz, Resources providing </a:t>
            </a:r>
            <a:r>
              <a:rPr lang="en-US" sz="1800" b="0" dirty="0" smtClean="0"/>
              <a:t>FRRS-down shall immediately and </a:t>
            </a:r>
            <a:r>
              <a:rPr lang="en-US" sz="1800" b="0" dirty="0"/>
              <a:t>appropriately </a:t>
            </a:r>
            <a:r>
              <a:rPr lang="en-US" sz="1800" b="0" dirty="0" smtClean="0"/>
              <a:t>respond </a:t>
            </a:r>
            <a:r>
              <a:rPr lang="en-US" sz="1800" b="0" dirty="0"/>
              <a:t>to frequency</a:t>
            </a:r>
            <a:r>
              <a:rPr lang="en-US" sz="1800" b="0" dirty="0" smtClean="0"/>
              <a:t>. 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en-US" sz="1800" b="0" dirty="0" smtClean="0"/>
              <a:t>Failure to meet the requirement (2) will lead to reduction in capacity payment.</a:t>
            </a:r>
          </a:p>
          <a:p>
            <a:pPr lvl="0"/>
            <a:r>
              <a:rPr lang="en-US" sz="1800" b="0" dirty="0"/>
              <a:t> </a:t>
            </a:r>
            <a:endParaRPr lang="en-US" sz="2000" b="0" dirty="0" smtClean="0"/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endParaRPr lang="en-US" sz="1800" b="0" dirty="0" smtClean="0"/>
          </a:p>
          <a:p>
            <a:pPr marL="342900" indent="-342900">
              <a:lnSpc>
                <a:spcPct val="150000"/>
              </a:lnSpc>
            </a:pPr>
            <a:endParaRPr lang="en-US" sz="1800" b="0" dirty="0" smtClean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5334000" y="6457950"/>
            <a:ext cx="3429000" cy="457200"/>
          </a:xfrm>
        </p:spPr>
        <p:txBody>
          <a:bodyPr/>
          <a:lstStyle/>
          <a:p>
            <a:r>
              <a:rPr lang="en-US" dirty="0" smtClean="0"/>
              <a:t>ERCOT Public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0"/>
            <a:ext cx="7162799" cy="685800"/>
          </a:xfrm>
        </p:spPr>
        <p:txBody>
          <a:bodyPr/>
          <a:lstStyle/>
          <a:p>
            <a:r>
              <a:rPr lang="en-US" dirty="0" smtClean="0"/>
              <a:t>Purpose of the FRRS pilot program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8001000" cy="5105399"/>
          </a:xfrm>
        </p:spPr>
        <p:txBody>
          <a:bodyPr/>
          <a:lstStyle/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n-US" sz="1800" b="0" dirty="0"/>
              <a:t>Gather and analyze data to assist in determining the potential improvements in ERCOTs ability to arrest frequency decay during unit trips due to the presence of </a:t>
            </a:r>
            <a:r>
              <a:rPr lang="en-US" sz="1800" b="0" dirty="0" smtClean="0"/>
              <a:t>FRRS</a:t>
            </a:r>
          </a:p>
          <a:p>
            <a:pPr marL="342900" lvl="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n-US" sz="1800" b="0" dirty="0"/>
              <a:t>Gather and analyze data to assist in determining the potential reductions of current regulation that would be appropriate due to the presence of </a:t>
            </a:r>
            <a:r>
              <a:rPr lang="en-US" sz="1800" b="0" dirty="0" smtClean="0"/>
              <a:t>FRRS</a:t>
            </a:r>
          </a:p>
          <a:p>
            <a:pPr marL="342900" lvl="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n-US" sz="1800" b="0" dirty="0" smtClean="0"/>
              <a:t>Assess the operational benefit and challenges of procuring and deploying FRRS</a:t>
            </a:r>
          </a:p>
          <a:p>
            <a:pPr marL="342900" indent="-342900" algn="just">
              <a:lnSpc>
                <a:spcPct val="150000"/>
              </a:lnSpc>
              <a:buFont typeface="+mj-lt"/>
              <a:buAutoNum type="arabicPeriod"/>
            </a:pPr>
            <a:r>
              <a:rPr lang="en-US" sz="1800" b="0" dirty="0"/>
              <a:t>Gather and analyze data to assist ERCOT in developing settlement methodologies for </a:t>
            </a:r>
            <a:r>
              <a:rPr lang="en-US" sz="1800" u="sng" dirty="0"/>
              <a:t>FRRS</a:t>
            </a:r>
            <a:r>
              <a:rPr lang="en-US" sz="1800" b="0" dirty="0"/>
              <a:t> and </a:t>
            </a:r>
            <a:r>
              <a:rPr lang="en-US" sz="1800" u="sng" dirty="0"/>
              <a:t>current </a:t>
            </a:r>
            <a:r>
              <a:rPr lang="en-US" sz="1800" u="sng" dirty="0" smtClean="0"/>
              <a:t>regulation</a:t>
            </a:r>
            <a:r>
              <a:rPr lang="en-US" sz="1800" b="0" dirty="0" smtClean="0"/>
              <a:t> </a:t>
            </a:r>
            <a:r>
              <a:rPr lang="en-US" sz="1800" b="0" dirty="0"/>
              <a:t>that use a pay for performance approach similar to what is specified in FERC Order 755; </a:t>
            </a:r>
          </a:p>
          <a:p>
            <a:pPr marL="342900" lvl="0" indent="-342900" algn="just">
              <a:lnSpc>
                <a:spcPct val="150000"/>
              </a:lnSpc>
            </a:pPr>
            <a:endParaRPr lang="en-US" dirty="0" smtClean="0"/>
          </a:p>
          <a:p>
            <a:pPr marL="342900" indent="-342900">
              <a:buAutoNum type="arabicPeriod"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ERCOT Public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0825E013-A11A-4E41-BBD9-78105CDE0F7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AB91161-3323-48F3-8EC8-C98D5648DBD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40C7200-C73F-43F6-840C-0C0A497B4F59}">
  <ds:schemaRefs>
    <ds:schemaRef ds:uri="c34af464-7aa1-4edd-9be4-83dffc1cb926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http://schemas.microsoft.com/office/2006/documentManagement/types"/>
    <ds:schemaRef ds:uri="http://purl.org/dc/dcmitype/"/>
    <ds:schemaRef ds:uri="http://www.w3.org/XML/1998/namespace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7597</TotalTime>
  <Words>1053</Words>
  <Application>Microsoft Office PowerPoint</Application>
  <PresentationFormat>On-screen Show (4:3)</PresentationFormat>
  <Paragraphs>110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Custom Design</vt:lpstr>
      <vt:lpstr>ERCOT Pilot Project for Fast Responding Regulation Service (FRRS)</vt:lpstr>
      <vt:lpstr>Agenda</vt:lpstr>
      <vt:lpstr>Declining Inertial Frequency Response in ERCOT</vt:lpstr>
      <vt:lpstr>ERCOT Frequency Profile Jan 2011 through Feb-2012</vt:lpstr>
      <vt:lpstr>Slide 5</vt:lpstr>
      <vt:lpstr>Pilot FRRS Qualification Criteria </vt:lpstr>
      <vt:lpstr>Pilot FRRS Qualification Criteria (continued)</vt:lpstr>
      <vt:lpstr>FRRS Performance Criteria </vt:lpstr>
      <vt:lpstr>Purpose of the FRRS pilot program</vt:lpstr>
      <vt:lpstr>FRRS-Up and FRRS-Down Deployment Logic</vt:lpstr>
      <vt:lpstr>Slide 11</vt:lpstr>
      <vt:lpstr>Frequency Decay Slope</vt:lpstr>
      <vt:lpstr>Potential benefits of FRRS</vt:lpstr>
      <vt:lpstr>How is FRRS Procured during the Pilot?</vt:lpstr>
      <vt:lpstr>How is FRRS is Priced and Paid for during the Pilot?</vt:lpstr>
      <vt:lpstr>Pilot Schedule</vt:lpstr>
      <vt:lpstr>Other Info</vt:lpstr>
      <vt:lpstr>Questions?  Please send suggestions and comments to WMS or ROS exploder or ssharma@ercot.com   kragsdale@ercot.com   before COB 6-27-12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sandip sharma</dc:creator>
  <cp:lastModifiedBy>kragsdale</cp:lastModifiedBy>
  <cp:revision>210</cp:revision>
  <dcterms:created xsi:type="dcterms:W3CDTF">2005-04-21T14:28:35Z</dcterms:created>
  <dcterms:modified xsi:type="dcterms:W3CDTF">2012-06-11T20:30:01Z</dcterms:modified>
</cp:coreProperties>
</file>