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commentAuthors.xml" ContentType="application/vnd.openxmlformats-officedocument.presentationml.commentAuthor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12"/>
  </p:notesMasterIdLst>
  <p:sldIdLst>
    <p:sldId id="406" r:id="rId2"/>
    <p:sldId id="416" r:id="rId3"/>
    <p:sldId id="401" r:id="rId4"/>
    <p:sldId id="404" r:id="rId5"/>
    <p:sldId id="417" r:id="rId6"/>
    <p:sldId id="409" r:id="rId7"/>
    <p:sldId id="413" r:id="rId8"/>
    <p:sldId id="419" r:id="rId9"/>
    <p:sldId id="418" r:id="rId10"/>
    <p:sldId id="303" r:id="rId11"/>
  </p:sldIdLst>
  <p:sldSz cx="9144000" cy="6858000" type="screen4x3"/>
  <p:notesSz cx="6858000" cy="9144000"/>
  <p:defaultTextStyle>
    <a:defPPr>
      <a:defRPr lang="en-US"/>
    </a:defPPr>
    <a:lvl1pPr algn="l" rtl="0" fontAlgn="base">
      <a:spcBef>
        <a:spcPct val="0"/>
      </a:spcBef>
      <a:spcAft>
        <a:spcPct val="0"/>
      </a:spcAft>
      <a:defRPr sz="2000" kern="1200">
        <a:solidFill>
          <a:srgbClr val="FF9900"/>
        </a:solidFill>
        <a:latin typeface="Times New Roman" pitchFamily="18" charset="0"/>
        <a:ea typeface="+mn-ea"/>
        <a:cs typeface="+mn-cs"/>
      </a:defRPr>
    </a:lvl1pPr>
    <a:lvl2pPr marL="457200" algn="l" rtl="0" fontAlgn="base">
      <a:spcBef>
        <a:spcPct val="0"/>
      </a:spcBef>
      <a:spcAft>
        <a:spcPct val="0"/>
      </a:spcAft>
      <a:defRPr sz="2000" kern="1200">
        <a:solidFill>
          <a:srgbClr val="FF9900"/>
        </a:solidFill>
        <a:latin typeface="Times New Roman" pitchFamily="18" charset="0"/>
        <a:ea typeface="+mn-ea"/>
        <a:cs typeface="+mn-cs"/>
      </a:defRPr>
    </a:lvl2pPr>
    <a:lvl3pPr marL="914400" algn="l" rtl="0" fontAlgn="base">
      <a:spcBef>
        <a:spcPct val="0"/>
      </a:spcBef>
      <a:spcAft>
        <a:spcPct val="0"/>
      </a:spcAft>
      <a:defRPr sz="2000" kern="1200">
        <a:solidFill>
          <a:srgbClr val="FF9900"/>
        </a:solidFill>
        <a:latin typeface="Times New Roman" pitchFamily="18" charset="0"/>
        <a:ea typeface="+mn-ea"/>
        <a:cs typeface="+mn-cs"/>
      </a:defRPr>
    </a:lvl3pPr>
    <a:lvl4pPr marL="1371600" algn="l" rtl="0" fontAlgn="base">
      <a:spcBef>
        <a:spcPct val="0"/>
      </a:spcBef>
      <a:spcAft>
        <a:spcPct val="0"/>
      </a:spcAft>
      <a:defRPr sz="2000" kern="1200">
        <a:solidFill>
          <a:srgbClr val="FF9900"/>
        </a:solidFill>
        <a:latin typeface="Times New Roman" pitchFamily="18" charset="0"/>
        <a:ea typeface="+mn-ea"/>
        <a:cs typeface="+mn-cs"/>
      </a:defRPr>
    </a:lvl4pPr>
    <a:lvl5pPr marL="1828800" algn="l" rtl="0" fontAlgn="base">
      <a:spcBef>
        <a:spcPct val="0"/>
      </a:spcBef>
      <a:spcAft>
        <a:spcPct val="0"/>
      </a:spcAft>
      <a:defRPr sz="2000" kern="1200">
        <a:solidFill>
          <a:srgbClr val="FF9900"/>
        </a:solidFill>
        <a:latin typeface="Times New Roman" pitchFamily="18" charset="0"/>
        <a:ea typeface="+mn-ea"/>
        <a:cs typeface="+mn-cs"/>
      </a:defRPr>
    </a:lvl5pPr>
    <a:lvl6pPr marL="2286000" algn="l" defTabSz="914400" rtl="0" eaLnBrk="1" latinLnBrk="0" hangingPunct="1">
      <a:defRPr sz="2000" kern="1200">
        <a:solidFill>
          <a:srgbClr val="FF9900"/>
        </a:solidFill>
        <a:latin typeface="Times New Roman" pitchFamily="18" charset="0"/>
        <a:ea typeface="+mn-ea"/>
        <a:cs typeface="+mn-cs"/>
      </a:defRPr>
    </a:lvl6pPr>
    <a:lvl7pPr marL="2743200" algn="l" defTabSz="914400" rtl="0" eaLnBrk="1" latinLnBrk="0" hangingPunct="1">
      <a:defRPr sz="2000" kern="1200">
        <a:solidFill>
          <a:srgbClr val="FF9900"/>
        </a:solidFill>
        <a:latin typeface="Times New Roman" pitchFamily="18" charset="0"/>
        <a:ea typeface="+mn-ea"/>
        <a:cs typeface="+mn-cs"/>
      </a:defRPr>
    </a:lvl7pPr>
    <a:lvl8pPr marL="3200400" algn="l" defTabSz="914400" rtl="0" eaLnBrk="1" latinLnBrk="0" hangingPunct="1">
      <a:defRPr sz="2000" kern="1200">
        <a:solidFill>
          <a:srgbClr val="FF9900"/>
        </a:solidFill>
        <a:latin typeface="Times New Roman" pitchFamily="18" charset="0"/>
        <a:ea typeface="+mn-ea"/>
        <a:cs typeface="+mn-cs"/>
      </a:defRPr>
    </a:lvl8pPr>
    <a:lvl9pPr marL="3657600" algn="l" defTabSz="914400" rtl="0" eaLnBrk="1" latinLnBrk="0" hangingPunct="1">
      <a:defRPr sz="2000" kern="1200">
        <a:solidFill>
          <a:srgbClr val="FF9900"/>
        </a:solidFill>
        <a:latin typeface="Times New Roman" pitchFamily="18"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Fred" initials="F" lastIdx="3" clrIdx="0"/>
  <p:cmAuthor id="1" name="Jeff Billo" initials="JAB" lastIdx="2" clrIdx="1"/>
  <p:cmAuthor id="2" name="shuang" initials="s" lastIdx="1"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3333FF"/>
    <a:srgbClr val="FC3690"/>
    <a:srgbClr val="FEBEDB"/>
    <a:srgbClr val="FEACD1"/>
    <a:srgbClr val="FF3300"/>
    <a:srgbClr val="40949A"/>
    <a:srgbClr val="0000CC"/>
    <a:srgbClr val="FF9900"/>
    <a:srgbClr val="FF0000"/>
    <a:srgbClr val="FFFF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320" autoAdjust="0"/>
    <p:restoredTop sz="91149" autoAdjust="0"/>
  </p:normalViewPr>
  <p:slideViewPr>
    <p:cSldViewPr>
      <p:cViewPr>
        <p:scale>
          <a:sx n="100" d="100"/>
          <a:sy n="100" d="100"/>
        </p:scale>
        <p:origin x="-282" y="-84"/>
      </p:cViewPr>
      <p:guideLst>
        <p:guide orient="horz" pos="4224"/>
        <p:guide pos="1536"/>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buFontTx/>
              <a:buNone/>
              <a:defRPr sz="1200" dirty="0">
                <a:solidFill>
                  <a:schemeClr val="tx1"/>
                </a:solidFill>
                <a:latin typeface="Arial" charset="0"/>
              </a:defRPr>
            </a:lvl1pPr>
          </a:lstStyle>
          <a:p>
            <a:pPr>
              <a:defRPr/>
            </a:pPr>
            <a:endParaRPr lang="en-US"/>
          </a:p>
        </p:txBody>
      </p:sp>
      <p:sp>
        <p:nvSpPr>
          <p:cNvPr id="2765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buFontTx/>
              <a:buNone/>
              <a:defRPr sz="1200" dirty="0">
                <a:solidFill>
                  <a:schemeClr val="tx1"/>
                </a:solidFill>
                <a:latin typeface="Arial" charset="0"/>
              </a:defRPr>
            </a:lvl1pPr>
          </a:lstStyle>
          <a:p>
            <a:pPr>
              <a:defRPr/>
            </a:pPr>
            <a:endParaRPr lang="en-US"/>
          </a:p>
        </p:txBody>
      </p:sp>
      <p:sp>
        <p:nvSpPr>
          <p:cNvPr id="1536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2765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765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spcBef>
                <a:spcPct val="0"/>
              </a:spcBef>
              <a:buFontTx/>
              <a:buNone/>
              <a:defRPr sz="1200" dirty="0">
                <a:solidFill>
                  <a:schemeClr val="tx1"/>
                </a:solidFill>
                <a:latin typeface="Arial" charset="0"/>
              </a:defRPr>
            </a:lvl1pPr>
          </a:lstStyle>
          <a:p>
            <a:pPr>
              <a:defRPr/>
            </a:pPr>
            <a:endParaRPr lang="en-US"/>
          </a:p>
        </p:txBody>
      </p:sp>
      <p:sp>
        <p:nvSpPr>
          <p:cNvPr id="2765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spcBef>
                <a:spcPct val="0"/>
              </a:spcBef>
              <a:buFontTx/>
              <a:buNone/>
              <a:defRPr sz="1200">
                <a:solidFill>
                  <a:schemeClr val="tx1"/>
                </a:solidFill>
                <a:latin typeface="Arial" charset="0"/>
              </a:defRPr>
            </a:lvl1pPr>
          </a:lstStyle>
          <a:p>
            <a:pPr>
              <a:defRPr/>
            </a:pPr>
            <a:fld id="{42D9A668-1616-47EA-A86F-C47161827BB7}" type="slidenum">
              <a:rPr lang="en-US"/>
              <a:pPr>
                <a:defRPr/>
              </a:pPr>
              <a:t>‹#›</a:t>
            </a:fld>
            <a:endParaRPr lang="en-US" dirty="0"/>
          </a:p>
        </p:txBody>
      </p:sp>
    </p:spTree>
    <p:extLst>
      <p:ext uri="{BB962C8B-B14F-4D97-AF65-F5344CB8AC3E}">
        <p14:creationId xmlns:p14="http://schemas.microsoft.com/office/powerpoint/2010/main" xmlns="" val="345650438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42D9A668-1616-47EA-A86F-C47161827BB7}" type="slidenum">
              <a:rPr lang="en-US" smtClean="0"/>
              <a:pPr>
                <a:defRPr/>
              </a:pPr>
              <a:t>1</a:t>
            </a:fld>
            <a:endParaRPr lang="en-US" dirty="0"/>
          </a:p>
        </p:txBody>
      </p:sp>
    </p:spTree>
    <p:extLst>
      <p:ext uri="{BB962C8B-B14F-4D97-AF65-F5344CB8AC3E}">
        <p14:creationId xmlns:p14="http://schemas.microsoft.com/office/powerpoint/2010/main" xmlns="" val="12489636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42D9A668-1616-47EA-A86F-C47161827BB7}" type="slidenum">
              <a:rPr lang="en-US" smtClean="0"/>
              <a:pPr>
                <a:defRPr/>
              </a:pPr>
              <a:t>10</a:t>
            </a:fld>
            <a:endParaRPr lang="en-US" dirty="0"/>
          </a:p>
        </p:txBody>
      </p:sp>
    </p:spTree>
    <p:extLst>
      <p:ext uri="{BB962C8B-B14F-4D97-AF65-F5344CB8AC3E}">
        <p14:creationId xmlns:p14="http://schemas.microsoft.com/office/powerpoint/2010/main" xmlns="" val="38408334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42D9A668-1616-47EA-A86F-C47161827BB7}" type="slidenum">
              <a:rPr lang="en-US" smtClean="0"/>
              <a:pPr>
                <a:defRPr/>
              </a:pPr>
              <a:t>2</a:t>
            </a:fld>
            <a:endParaRPr lang="en-US" dirty="0"/>
          </a:p>
        </p:txBody>
      </p:sp>
    </p:spTree>
    <p:extLst>
      <p:ext uri="{BB962C8B-B14F-4D97-AF65-F5344CB8AC3E}">
        <p14:creationId xmlns:p14="http://schemas.microsoft.com/office/powerpoint/2010/main" xmlns="" val="16042479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NERC PRC-024-1, on Generation Units Frequency Performance ask for upper f-limit of 60.5 Hz</a:t>
            </a:r>
          </a:p>
          <a:p>
            <a:r>
              <a:rPr lang="en-US" baseline="0" dirty="0" smtClean="0"/>
              <a:t>UFLS: total 25% of total system load; stage 1: 5% of total system load; stage 2 &amp; 3: additional 10% of total system load</a:t>
            </a:r>
            <a:endParaRPr lang="en-US" dirty="0"/>
          </a:p>
        </p:txBody>
      </p:sp>
      <p:sp>
        <p:nvSpPr>
          <p:cNvPr id="4" name="Slide Number Placeholder 3"/>
          <p:cNvSpPr>
            <a:spLocks noGrp="1"/>
          </p:cNvSpPr>
          <p:nvPr>
            <p:ph type="sldNum" sz="quarter" idx="10"/>
          </p:nvPr>
        </p:nvSpPr>
        <p:spPr/>
        <p:txBody>
          <a:bodyPr/>
          <a:lstStyle/>
          <a:p>
            <a:pPr>
              <a:defRPr/>
            </a:pPr>
            <a:fld id="{42D9A668-1616-47EA-A86F-C47161827BB7}" type="slidenum">
              <a:rPr lang="en-US" smtClean="0"/>
              <a:pPr>
                <a:defRPr/>
              </a:pPr>
              <a:t>3</a:t>
            </a:fld>
            <a:endParaRPr lang="en-US" dirty="0"/>
          </a:p>
        </p:txBody>
      </p:sp>
    </p:spTree>
    <p:extLst>
      <p:ext uri="{BB962C8B-B14F-4D97-AF65-F5344CB8AC3E}">
        <p14:creationId xmlns:p14="http://schemas.microsoft.com/office/powerpoint/2010/main" xmlns="" val="41187784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2D9A668-1616-47EA-A86F-C47161827BB7}" type="slidenum">
              <a:rPr lang="en-US" smtClean="0"/>
              <a:pPr>
                <a:defRPr/>
              </a:pPr>
              <a:t>4</a:t>
            </a:fld>
            <a:endParaRPr lang="en-US" dirty="0"/>
          </a:p>
        </p:txBody>
      </p:sp>
    </p:spTree>
    <p:extLst>
      <p:ext uri="{BB962C8B-B14F-4D97-AF65-F5344CB8AC3E}">
        <p14:creationId xmlns:p14="http://schemas.microsoft.com/office/powerpoint/2010/main" xmlns="" val="38514571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solidFill>
                  <a:schemeClr val="tx1"/>
                </a:solidFill>
              </a:rPr>
              <a:t>System frequency responds to the difference of </a:t>
            </a:r>
            <a:r>
              <a:rPr lang="en-US" sz="1200" dirty="0" err="1" smtClean="0">
                <a:solidFill>
                  <a:schemeClr val="tx1"/>
                </a:solidFill>
              </a:rPr>
              <a:t>Pgen-Pload</a:t>
            </a:r>
            <a:r>
              <a:rPr lang="en-US" sz="1200" dirty="0" smtClean="0">
                <a:solidFill>
                  <a:schemeClr val="tx1"/>
                </a:solidFill>
              </a:rPr>
              <a:t> at all times. </a:t>
            </a:r>
            <a:endParaRPr lang="en-US" baseline="0" dirty="0" smtClean="0"/>
          </a:p>
          <a:p>
            <a:endParaRPr lang="en-US" dirty="0"/>
          </a:p>
        </p:txBody>
      </p:sp>
      <p:sp>
        <p:nvSpPr>
          <p:cNvPr id="4" name="Slide Number Placeholder 3"/>
          <p:cNvSpPr>
            <a:spLocks noGrp="1"/>
          </p:cNvSpPr>
          <p:nvPr>
            <p:ph type="sldNum" sz="quarter" idx="10"/>
          </p:nvPr>
        </p:nvSpPr>
        <p:spPr/>
        <p:txBody>
          <a:bodyPr/>
          <a:lstStyle/>
          <a:p>
            <a:pPr>
              <a:defRPr/>
            </a:pPr>
            <a:fld id="{42D9A668-1616-47EA-A86F-C47161827BB7}" type="slidenum">
              <a:rPr lang="en-US" smtClean="0"/>
              <a:pPr>
                <a:defRPr/>
              </a:pPr>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Generation unit </a:t>
            </a:r>
            <a:r>
              <a:rPr lang="en-US" dirty="0" err="1" smtClean="0"/>
              <a:t>Pgen</a:t>
            </a:r>
            <a:r>
              <a:rPr lang="en-US" dirty="0" smtClean="0"/>
              <a:t> tested from 600 MW to 1375</a:t>
            </a:r>
            <a:r>
              <a:rPr lang="en-US" baseline="0" dirty="0" smtClean="0"/>
              <a:t> MW </a:t>
            </a:r>
            <a:endParaRPr lang="en-US" dirty="0"/>
          </a:p>
        </p:txBody>
      </p:sp>
      <p:sp>
        <p:nvSpPr>
          <p:cNvPr id="4" name="Slide Number Placeholder 3"/>
          <p:cNvSpPr>
            <a:spLocks noGrp="1"/>
          </p:cNvSpPr>
          <p:nvPr>
            <p:ph type="sldNum" sz="quarter" idx="10"/>
          </p:nvPr>
        </p:nvSpPr>
        <p:spPr/>
        <p:txBody>
          <a:bodyPr/>
          <a:lstStyle/>
          <a:p>
            <a:pPr>
              <a:defRPr/>
            </a:pPr>
            <a:fld id="{42D9A668-1616-47EA-A86F-C47161827BB7}" type="slidenum">
              <a:rPr lang="en-US" smtClean="0"/>
              <a:pPr>
                <a:defRPr/>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2D9A668-1616-47EA-A86F-C47161827BB7}" type="slidenum">
              <a:rPr lang="en-US" smtClean="0"/>
              <a:pPr>
                <a:defRPr/>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2D9A668-1616-47EA-A86F-C47161827BB7}" type="slidenum">
              <a:rPr lang="en-US" smtClean="0"/>
              <a:pPr>
                <a:defRPr/>
              </a:pPr>
              <a:t>8</a:t>
            </a:fld>
            <a:endParaRPr lang="en-US" dirty="0"/>
          </a:p>
        </p:txBody>
      </p:sp>
    </p:spTree>
    <p:extLst>
      <p:ext uri="{BB962C8B-B14F-4D97-AF65-F5344CB8AC3E}">
        <p14:creationId xmlns:p14="http://schemas.microsoft.com/office/powerpoint/2010/main" xmlns="" val="32677754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indent="-457200">
              <a:buFont typeface="Wingdings" pitchFamily="2" charset="2"/>
              <a:buNone/>
            </a:pPr>
            <a:endParaRPr lang="en-US" sz="1200" dirty="0" smtClean="0">
              <a:solidFill>
                <a:srgbClr val="FF0000"/>
              </a:solidFill>
            </a:endParaRPr>
          </a:p>
        </p:txBody>
      </p:sp>
      <p:sp>
        <p:nvSpPr>
          <p:cNvPr id="4" name="Slide Number Placeholder 3"/>
          <p:cNvSpPr>
            <a:spLocks noGrp="1"/>
          </p:cNvSpPr>
          <p:nvPr>
            <p:ph type="sldNum" sz="quarter" idx="10"/>
          </p:nvPr>
        </p:nvSpPr>
        <p:spPr/>
        <p:txBody>
          <a:bodyPr/>
          <a:lstStyle/>
          <a:p>
            <a:pPr>
              <a:defRPr/>
            </a:pPr>
            <a:fld id="{42D9A668-1616-47EA-A86F-C47161827BB7}" type="slidenum">
              <a:rPr lang="en-US" smtClean="0"/>
              <a:pPr>
                <a:defRPr/>
              </a:pPr>
              <a:t>9</a:t>
            </a:fld>
            <a:endParaRPr lang="en-US" dirty="0"/>
          </a:p>
        </p:txBody>
      </p:sp>
    </p:spTree>
    <p:extLst>
      <p:ext uri="{BB962C8B-B14F-4D97-AF65-F5344CB8AC3E}">
        <p14:creationId xmlns:p14="http://schemas.microsoft.com/office/powerpoint/2010/main" xmlns="" val="332294379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2" descr="logo"/>
          <p:cNvPicPr>
            <a:picLocks noChangeAspect="1" noChangeArrowheads="1"/>
          </p:cNvPicPr>
          <p:nvPr userDrawn="1"/>
        </p:nvPicPr>
        <p:blipFill>
          <a:blip r:embed="rId2" cstate="print"/>
          <a:srcRect/>
          <a:stretch>
            <a:fillRect/>
          </a:stretch>
        </p:blipFill>
        <p:spPr bwMode="auto">
          <a:xfrm>
            <a:off x="228600" y="304800"/>
            <a:ext cx="1295400" cy="519113"/>
          </a:xfrm>
          <a:prstGeom prst="rect">
            <a:avLst/>
          </a:prstGeom>
          <a:noFill/>
          <a:ln w="9525">
            <a:noFill/>
            <a:miter lim="800000"/>
            <a:headEnd/>
            <a:tailEnd/>
          </a:ln>
        </p:spPr>
      </p:pic>
      <p:sp>
        <p:nvSpPr>
          <p:cNvPr id="5" name="Rectangle 4"/>
          <p:cNvSpPr>
            <a:spLocks noChangeArrowheads="1"/>
          </p:cNvSpPr>
          <p:nvPr userDrawn="1"/>
        </p:nvSpPr>
        <p:spPr bwMode="auto">
          <a:xfrm>
            <a:off x="0" y="1143000"/>
            <a:ext cx="9144000" cy="5715000"/>
          </a:xfrm>
          <a:prstGeom prst="rect">
            <a:avLst/>
          </a:prstGeom>
          <a:solidFill>
            <a:srgbClr val="5469A2"/>
          </a:solidFill>
          <a:ln w="9525">
            <a:noFill/>
            <a:miter lim="800000"/>
            <a:headEnd/>
            <a:tailEnd/>
          </a:ln>
          <a:effectLst/>
        </p:spPr>
        <p:txBody>
          <a:bodyPr wrap="none" anchor="ctr"/>
          <a:lstStyle/>
          <a:p>
            <a:pPr>
              <a:spcBef>
                <a:spcPct val="20000"/>
              </a:spcBef>
              <a:buFontTx/>
              <a:buChar char="•"/>
              <a:defRPr/>
            </a:pPr>
            <a:endParaRPr lang="en-US" dirty="0"/>
          </a:p>
        </p:txBody>
      </p:sp>
      <p:sp>
        <p:nvSpPr>
          <p:cNvPr id="6" name="Line 14"/>
          <p:cNvSpPr>
            <a:spLocks noChangeShapeType="1"/>
          </p:cNvSpPr>
          <p:nvPr userDrawn="1"/>
        </p:nvSpPr>
        <p:spPr bwMode="auto">
          <a:xfrm>
            <a:off x="0" y="1143000"/>
            <a:ext cx="9144000" cy="0"/>
          </a:xfrm>
          <a:prstGeom prst="line">
            <a:avLst/>
          </a:prstGeom>
          <a:noFill/>
          <a:ln w="57150">
            <a:solidFill>
              <a:schemeClr val="hlink"/>
            </a:solidFill>
            <a:round/>
            <a:headEnd/>
            <a:tailEnd/>
          </a:ln>
          <a:effectLst/>
        </p:spPr>
        <p:txBody>
          <a:bodyPr/>
          <a:lstStyle/>
          <a:p>
            <a:pPr>
              <a:spcBef>
                <a:spcPct val="20000"/>
              </a:spcBef>
              <a:buFontTx/>
              <a:buChar char="•"/>
              <a:defRPr/>
            </a:pPr>
            <a:endParaRPr lang="en-US" dirty="0"/>
          </a:p>
        </p:txBody>
      </p:sp>
      <p:sp>
        <p:nvSpPr>
          <p:cNvPr id="43010" name="Rectangle 2"/>
          <p:cNvSpPr>
            <a:spLocks noGrp="1" noChangeArrowheads="1"/>
          </p:cNvSpPr>
          <p:nvPr>
            <p:ph type="subTitle" idx="1" hasCustomPrompt="1"/>
          </p:nvPr>
        </p:nvSpPr>
        <p:spPr>
          <a:xfrm>
            <a:off x="2343150" y="3581400"/>
            <a:ext cx="6343650" cy="1143000"/>
          </a:xfrm>
        </p:spPr>
        <p:txBody>
          <a:bodyPr/>
          <a:lstStyle>
            <a:lvl1pPr marL="0" indent="0">
              <a:buFontTx/>
              <a:buNone/>
              <a:defRPr b="0">
                <a:solidFill>
                  <a:schemeClr val="bg1"/>
                </a:solidFill>
                <a:latin typeface="Arial Black" pitchFamily="34" charset="0"/>
              </a:defRPr>
            </a:lvl1pPr>
          </a:lstStyle>
          <a:p>
            <a:r>
              <a:rPr lang="en-US" dirty="0" smtClean="0"/>
              <a:t>José Conto</a:t>
            </a:r>
          </a:p>
          <a:p>
            <a:r>
              <a:rPr lang="en-US" dirty="0" smtClean="0"/>
              <a:t>Principal, Dynamics Studies</a:t>
            </a:r>
          </a:p>
        </p:txBody>
      </p:sp>
      <p:sp>
        <p:nvSpPr>
          <p:cNvPr id="43015" name="Rectangle 7"/>
          <p:cNvSpPr>
            <a:spLocks noGrp="1" noChangeArrowheads="1"/>
          </p:cNvSpPr>
          <p:nvPr>
            <p:ph type="ctrTitle"/>
          </p:nvPr>
        </p:nvSpPr>
        <p:spPr>
          <a:xfrm>
            <a:off x="2333625" y="1905000"/>
            <a:ext cx="6477000" cy="1241425"/>
          </a:xfrm>
        </p:spPr>
        <p:txBody>
          <a:bodyPr/>
          <a:lstStyle>
            <a:lvl1pPr>
              <a:defRPr sz="2800"/>
            </a:lvl1pPr>
          </a:lstStyle>
          <a:p>
            <a:r>
              <a:rPr lang="en-US"/>
              <a:t>Click to edit Master title style</a:t>
            </a:r>
          </a:p>
        </p:txBody>
      </p:sp>
      <p:sp>
        <p:nvSpPr>
          <p:cNvPr id="7" name="Rectangle 10"/>
          <p:cNvSpPr>
            <a:spLocks noGrp="1" noChangeArrowheads="1"/>
          </p:cNvSpPr>
          <p:nvPr>
            <p:ph type="dt" sz="half" idx="10"/>
          </p:nvPr>
        </p:nvSpPr>
        <p:spPr>
          <a:xfrm>
            <a:off x="2333625" y="5467350"/>
            <a:ext cx="6276975" cy="476250"/>
          </a:xfrm>
          <a:prstGeom prst="rect">
            <a:avLst/>
          </a:prstGeom>
        </p:spPr>
        <p:txBody>
          <a:bodyPr/>
          <a:lstStyle>
            <a:lvl1pPr>
              <a:defRPr sz="1800" b="1" dirty="0">
                <a:solidFill>
                  <a:schemeClr val="bg1"/>
                </a:solidFill>
              </a:defRPr>
            </a:lvl1pPr>
          </a:lstStyle>
          <a:p>
            <a:pPr>
              <a:defRPr/>
            </a:pPr>
            <a:r>
              <a:rPr lang="en-US" smtClean="0"/>
              <a:t>June 14, 2012</a:t>
            </a:r>
            <a:endParaRPr lang="en-US" dirty="0"/>
          </a:p>
        </p:txBody>
      </p:sp>
      <p:sp>
        <p:nvSpPr>
          <p:cNvPr id="8" name="Rectangle 15"/>
          <p:cNvSpPr>
            <a:spLocks noGrp="1" noChangeArrowheads="1"/>
          </p:cNvSpPr>
          <p:nvPr>
            <p:ph type="ftr" sz="quarter" idx="11"/>
          </p:nvPr>
        </p:nvSpPr>
        <p:spPr>
          <a:xfrm>
            <a:off x="2333625" y="5067300"/>
            <a:ext cx="6276975" cy="419100"/>
          </a:xfrm>
          <a:prstGeom prst="rect">
            <a:avLst/>
          </a:prstGeom>
        </p:spPr>
        <p:txBody>
          <a:bodyPr/>
          <a:lstStyle>
            <a:lvl1pPr algn="l">
              <a:defRPr sz="1800" b="1" dirty="0">
                <a:solidFill>
                  <a:schemeClr val="bg1"/>
                </a:solidFill>
              </a:defRPr>
            </a:lvl1pPr>
          </a:lstStyle>
          <a:p>
            <a:pPr>
              <a:defRPr/>
            </a:pPr>
            <a:r>
              <a:rPr lang="en-US" smtClean="0"/>
              <a:t>ROS</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6"/>
          <p:cNvSpPr>
            <a:spLocks noGrp="1" noChangeArrowheads="1"/>
          </p:cNvSpPr>
          <p:nvPr>
            <p:ph type="sldNum" sz="quarter" idx="10"/>
          </p:nvPr>
        </p:nvSpPr>
        <p:spPr>
          <a:xfrm>
            <a:off x="6553200" y="6477000"/>
            <a:ext cx="2133600" cy="244474"/>
          </a:xfrm>
          <a:ln/>
        </p:spPr>
        <p:txBody>
          <a:bodyPr/>
          <a:lstStyle>
            <a:lvl1pPr>
              <a:defRPr/>
            </a:lvl1pPr>
          </a:lstStyle>
          <a:p>
            <a:pPr>
              <a:defRPr/>
            </a:pPr>
            <a:r>
              <a:rPr lang="en-US" dirty="0" smtClean="0"/>
              <a:t>LRs Study</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2BAF7EBA-A136-4828-A04E-C4FF2DA27666}"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dirty="0"/>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72151B49-A729-49FD-8B1E-942DF88A45BF}"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BD42B7C8-9468-48E4-A12A-10E2C1ECCD9E}" type="slidenum">
              <a:rPr lang="en-US"/>
              <a:pPr>
                <a:defRPr/>
              </a:pPr>
              <a:t>‹#›</a:t>
            </a:fld>
            <a:endParaRPr lang="en-US" dirty="0"/>
          </a:p>
        </p:txBody>
      </p:sp>
      <p:sp>
        <p:nvSpPr>
          <p:cNvPr id="7" name="Rectangle 4"/>
          <p:cNvSpPr>
            <a:spLocks noGrp="1" noChangeArrowheads="1"/>
          </p:cNvSpPr>
          <p:nvPr>
            <p:ph type="dt" sz="half" idx="12"/>
          </p:nvPr>
        </p:nvSpPr>
        <p:spPr>
          <a:xfrm>
            <a:off x="1143000" y="6457950"/>
            <a:ext cx="2438400" cy="247650"/>
          </a:xfrm>
          <a:prstGeom prst="rect">
            <a:avLst/>
          </a:prstGeom>
          <a:ln/>
        </p:spPr>
        <p:txBody>
          <a:bodyPr/>
          <a:lstStyle>
            <a:lvl1pPr>
              <a:defRPr sz="1400"/>
            </a:lvl1pPr>
          </a:lstStyle>
          <a:p>
            <a:pPr>
              <a:defRPr/>
            </a:pPr>
            <a:r>
              <a:rPr lang="en-US" smtClean="0"/>
              <a:t>June 14, 2012</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a:spLocks noGrp="1" noChangeArrowheads="1"/>
          </p:cNvSpPr>
          <p:nvPr>
            <p:ph type="sldNum" sz="quarter" idx="10"/>
          </p:nvPr>
        </p:nvSpPr>
        <p:spPr>
          <a:ln/>
        </p:spPr>
        <p:txBody>
          <a:bodyPr/>
          <a:lstStyle>
            <a:lvl1pPr>
              <a:defRPr/>
            </a:lvl1pPr>
          </a:lstStyle>
          <a:p>
            <a:pPr>
              <a:defRPr/>
            </a:pPr>
            <a:fld id="{449FAB1F-C468-485B-9B30-C9574B0ADAFD}" type="slidenum">
              <a:rPr lang="en-US"/>
              <a:pPr>
                <a:defRPr/>
              </a:pPr>
              <a:t>‹#›</a:t>
            </a:fld>
            <a:endParaRPr lang="en-US" dirty="0"/>
          </a:p>
        </p:txBody>
      </p:sp>
      <p:sp>
        <p:nvSpPr>
          <p:cNvPr id="9" name="Rectangle 4"/>
          <p:cNvSpPr>
            <a:spLocks noGrp="1" noChangeArrowheads="1"/>
          </p:cNvSpPr>
          <p:nvPr>
            <p:ph type="dt" sz="half" idx="12"/>
          </p:nvPr>
        </p:nvSpPr>
        <p:spPr>
          <a:xfrm>
            <a:off x="1143000" y="6457950"/>
            <a:ext cx="2438400" cy="247650"/>
          </a:xfrm>
          <a:prstGeom prst="rect">
            <a:avLst/>
          </a:prstGeom>
          <a:ln/>
        </p:spPr>
        <p:txBody>
          <a:bodyPr/>
          <a:lstStyle>
            <a:lvl1pPr>
              <a:defRPr sz="1400"/>
            </a:lvl1pPr>
          </a:lstStyle>
          <a:p>
            <a:pPr>
              <a:defRPr/>
            </a:pPr>
            <a:r>
              <a:rPr lang="en-US" smtClean="0"/>
              <a:t>June 14, 2012</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r>
              <a:rPr lang="en-US" dirty="0" smtClean="0"/>
              <a:t>Hello</a:t>
            </a:r>
            <a:endParaRPr lang="en-US" dirty="0"/>
          </a:p>
        </p:txBody>
      </p:sp>
      <p:sp>
        <p:nvSpPr>
          <p:cNvPr id="7" name="Rectangle 4"/>
          <p:cNvSpPr>
            <a:spLocks noGrp="1" noChangeArrowheads="1"/>
          </p:cNvSpPr>
          <p:nvPr>
            <p:ph type="dt" sz="half" idx="12"/>
          </p:nvPr>
        </p:nvSpPr>
        <p:spPr>
          <a:xfrm>
            <a:off x="1143000" y="6457950"/>
            <a:ext cx="2438400" cy="247650"/>
          </a:xfrm>
          <a:prstGeom prst="rect">
            <a:avLst/>
          </a:prstGeom>
          <a:ln/>
        </p:spPr>
        <p:txBody>
          <a:bodyPr/>
          <a:lstStyle>
            <a:lvl1pPr>
              <a:defRPr sz="1400"/>
            </a:lvl1pPr>
          </a:lstStyle>
          <a:p>
            <a:pPr>
              <a:defRPr/>
            </a:pPr>
            <a:r>
              <a:rPr lang="en-US" smtClean="0"/>
              <a:t>June 14, 2012</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686800" cy="685800"/>
          </a:xfrm>
        </p:spPr>
        <p:txBody>
          <a:bodyPr/>
          <a:lstStyle/>
          <a:p>
            <a:r>
              <a:rPr lang="en-US"/>
              <a:t>Click to edit Master title style</a:t>
            </a:r>
          </a:p>
        </p:txBody>
      </p:sp>
      <p:sp>
        <p:nvSpPr>
          <p:cNvPr id="3" name="Text Placeholder 2"/>
          <p:cNvSpPr>
            <a:spLocks noGrp="1"/>
          </p:cNvSpPr>
          <p:nvPr>
            <p:ph type="body" sz="half" idx="1"/>
          </p:nvPr>
        </p:nvSpPr>
        <p:spPr>
          <a:xfrm>
            <a:off x="457200" y="1066800"/>
            <a:ext cx="4038600" cy="472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066800"/>
            <a:ext cx="4038600" cy="472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2"/>
          </p:nvPr>
        </p:nvSpPr>
        <p:spPr>
          <a:xfrm>
            <a:off x="1143000" y="6457950"/>
            <a:ext cx="2438400" cy="247650"/>
          </a:xfrm>
          <a:prstGeom prst="rect">
            <a:avLst/>
          </a:prstGeom>
          <a:ln/>
        </p:spPr>
        <p:txBody>
          <a:bodyPr/>
          <a:lstStyle>
            <a:lvl1pPr>
              <a:defRPr sz="1400"/>
            </a:lvl1pPr>
          </a:lstStyle>
          <a:p>
            <a:pPr>
              <a:defRPr/>
            </a:pPr>
            <a:r>
              <a:rPr lang="en-US" smtClean="0"/>
              <a:t>June 14, 2012</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 Target="../slides/slide2.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559" name="Rectangle 7"/>
          <p:cNvSpPr>
            <a:spLocks noChangeArrowheads="1"/>
          </p:cNvSpPr>
          <p:nvPr userDrawn="1"/>
        </p:nvSpPr>
        <p:spPr bwMode="auto">
          <a:xfrm>
            <a:off x="0" y="6235700"/>
            <a:ext cx="9144000" cy="622300"/>
          </a:xfrm>
          <a:prstGeom prst="rect">
            <a:avLst/>
          </a:prstGeom>
          <a:solidFill>
            <a:srgbClr val="ECECE2"/>
          </a:solidFill>
          <a:ln w="9525">
            <a:noFill/>
            <a:miter lim="800000"/>
            <a:headEnd/>
            <a:tailEnd/>
          </a:ln>
          <a:effectLst/>
        </p:spPr>
        <p:txBody>
          <a:bodyPr wrap="none" anchor="ctr"/>
          <a:lstStyle/>
          <a:p>
            <a:pPr>
              <a:spcBef>
                <a:spcPct val="20000"/>
              </a:spcBef>
              <a:buFontTx/>
              <a:buChar char="•"/>
              <a:defRPr/>
            </a:pPr>
            <a:endParaRPr lang="en-US" dirty="0"/>
          </a:p>
        </p:txBody>
      </p:sp>
      <p:sp>
        <p:nvSpPr>
          <p:cNvPr id="1026" name="Rectangle 3"/>
          <p:cNvSpPr>
            <a:spLocks noGrp="1" noChangeArrowheads="1"/>
          </p:cNvSpPr>
          <p:nvPr>
            <p:ph type="body" idx="1"/>
          </p:nvPr>
        </p:nvSpPr>
        <p:spPr bwMode="auto">
          <a:xfrm>
            <a:off x="457200" y="1066800"/>
            <a:ext cx="82296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23558" name="Rectangle 6"/>
          <p:cNvSpPr>
            <a:spLocks noGrp="1" noChangeArrowheads="1"/>
          </p:cNvSpPr>
          <p:nvPr>
            <p:ph type="sldNum" sz="quarter" idx="4"/>
          </p:nvPr>
        </p:nvSpPr>
        <p:spPr bwMode="auto">
          <a:xfrm>
            <a:off x="6553200" y="6476999"/>
            <a:ext cx="2133600" cy="2444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buFontTx/>
              <a:buNone/>
              <a:defRPr sz="1400">
                <a:solidFill>
                  <a:schemeClr val="tx1"/>
                </a:solidFill>
                <a:latin typeface="+mn-lt"/>
              </a:defRPr>
            </a:lvl1pPr>
          </a:lstStyle>
          <a:p>
            <a:pPr>
              <a:defRPr/>
            </a:pPr>
            <a:r>
              <a:rPr lang="en-US" dirty="0" smtClean="0"/>
              <a:t>LRs Study</a:t>
            </a:r>
          </a:p>
          <a:p>
            <a:pPr>
              <a:defRPr/>
            </a:pPr>
            <a:endParaRPr lang="en-US" dirty="0"/>
          </a:p>
        </p:txBody>
      </p:sp>
      <p:pic>
        <p:nvPicPr>
          <p:cNvPr id="1029" name="Picture 8" descr="logo_C">
            <a:hlinkClick r:id="rId11" action="ppaction://hlinksldjump"/>
          </p:cNvPr>
          <p:cNvPicPr>
            <a:picLocks noChangeAspect="1" noChangeArrowheads="1"/>
          </p:cNvPicPr>
          <p:nvPr userDrawn="1"/>
        </p:nvPicPr>
        <p:blipFill>
          <a:blip r:embed="rId12" cstate="print"/>
          <a:srcRect/>
          <a:stretch>
            <a:fillRect/>
          </a:stretch>
        </p:blipFill>
        <p:spPr bwMode="auto">
          <a:xfrm>
            <a:off x="63500" y="6289675"/>
            <a:ext cx="854075" cy="479425"/>
          </a:xfrm>
          <a:prstGeom prst="rect">
            <a:avLst/>
          </a:prstGeom>
          <a:noFill/>
          <a:ln w="9525">
            <a:noFill/>
            <a:miter lim="800000"/>
            <a:headEnd/>
            <a:tailEnd/>
          </a:ln>
        </p:spPr>
      </p:pic>
      <p:sp>
        <p:nvSpPr>
          <p:cNvPr id="23561" name="Rectangle 9"/>
          <p:cNvSpPr>
            <a:spLocks noChangeArrowheads="1"/>
          </p:cNvSpPr>
          <p:nvPr userDrawn="1"/>
        </p:nvSpPr>
        <p:spPr bwMode="auto">
          <a:xfrm>
            <a:off x="0" y="0"/>
            <a:ext cx="9144000" cy="685800"/>
          </a:xfrm>
          <a:prstGeom prst="rect">
            <a:avLst/>
          </a:prstGeom>
          <a:solidFill>
            <a:srgbClr val="5469A2"/>
          </a:solidFill>
          <a:ln w="9525">
            <a:noFill/>
            <a:miter lim="800000"/>
            <a:headEnd/>
            <a:tailEnd/>
          </a:ln>
          <a:effectLst/>
        </p:spPr>
        <p:txBody>
          <a:bodyPr wrap="none" anchor="ctr"/>
          <a:lstStyle/>
          <a:p>
            <a:pPr>
              <a:spcBef>
                <a:spcPct val="20000"/>
              </a:spcBef>
              <a:buFontTx/>
              <a:buChar char="•"/>
              <a:defRPr/>
            </a:pPr>
            <a:endParaRPr lang="en-US" dirty="0"/>
          </a:p>
        </p:txBody>
      </p:sp>
      <p:sp>
        <p:nvSpPr>
          <p:cNvPr id="1031" name="Rectangle 2"/>
          <p:cNvSpPr>
            <a:spLocks noGrp="1" noChangeArrowheads="1"/>
          </p:cNvSpPr>
          <p:nvPr>
            <p:ph type="title"/>
          </p:nvPr>
        </p:nvSpPr>
        <p:spPr bwMode="auto">
          <a:xfrm>
            <a:off x="152400" y="0"/>
            <a:ext cx="86868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3563" name="Line 11"/>
          <p:cNvSpPr>
            <a:spLocks noChangeShapeType="1"/>
          </p:cNvSpPr>
          <p:nvPr userDrawn="1"/>
        </p:nvSpPr>
        <p:spPr bwMode="auto">
          <a:xfrm>
            <a:off x="1069975" y="6457950"/>
            <a:ext cx="0" cy="219075"/>
          </a:xfrm>
          <a:prstGeom prst="line">
            <a:avLst/>
          </a:prstGeom>
          <a:noFill/>
          <a:ln w="9525">
            <a:solidFill>
              <a:schemeClr val="tx1"/>
            </a:solidFill>
            <a:round/>
            <a:headEnd/>
            <a:tailEnd/>
          </a:ln>
          <a:effectLst/>
        </p:spPr>
        <p:txBody>
          <a:bodyPr/>
          <a:lstStyle/>
          <a:p>
            <a:pPr>
              <a:spcBef>
                <a:spcPct val="20000"/>
              </a:spcBef>
              <a:buFontTx/>
              <a:buChar char="•"/>
              <a:defRPr/>
            </a:pPr>
            <a:endParaRPr lang="en-US" dirty="0"/>
          </a:p>
        </p:txBody>
      </p:sp>
      <p:sp>
        <p:nvSpPr>
          <p:cNvPr id="23564" name="Line 12"/>
          <p:cNvSpPr>
            <a:spLocks noChangeShapeType="1"/>
          </p:cNvSpPr>
          <p:nvPr userDrawn="1"/>
        </p:nvSpPr>
        <p:spPr bwMode="auto">
          <a:xfrm>
            <a:off x="0" y="673100"/>
            <a:ext cx="9144000" cy="0"/>
          </a:xfrm>
          <a:prstGeom prst="line">
            <a:avLst/>
          </a:prstGeom>
          <a:noFill/>
          <a:ln w="57150">
            <a:solidFill>
              <a:schemeClr val="hlink"/>
            </a:solidFill>
            <a:round/>
            <a:headEnd/>
            <a:tailEnd/>
          </a:ln>
          <a:effectLst/>
        </p:spPr>
        <p:txBody>
          <a:bodyPr/>
          <a:lstStyle/>
          <a:p>
            <a:pPr>
              <a:spcBef>
                <a:spcPct val="20000"/>
              </a:spcBef>
              <a:buFontTx/>
              <a:buChar char="•"/>
              <a:defRPr/>
            </a:pPr>
            <a:endParaRPr lang="en-US" dirty="0"/>
          </a:p>
        </p:txBody>
      </p:sp>
      <p:sp>
        <p:nvSpPr>
          <p:cNvPr id="23565" name="Rectangle 13"/>
          <p:cNvSpPr>
            <a:spLocks noChangeArrowheads="1"/>
          </p:cNvSpPr>
          <p:nvPr/>
        </p:nvSpPr>
        <p:spPr bwMode="auto">
          <a:xfrm>
            <a:off x="3429000" y="6477000"/>
            <a:ext cx="2514600" cy="457200"/>
          </a:xfrm>
          <a:prstGeom prst="rect">
            <a:avLst/>
          </a:prstGeom>
          <a:noFill/>
          <a:ln w="9525">
            <a:noFill/>
            <a:miter lim="800000"/>
            <a:headEnd/>
            <a:tailEnd/>
          </a:ln>
          <a:effectLst/>
        </p:spPr>
        <p:txBody>
          <a:bodyPr/>
          <a:lstStyle/>
          <a:p>
            <a:pPr algn="ctr">
              <a:defRPr/>
            </a:pPr>
            <a:fld id="{87B26340-6AE1-4942-A273-AF706E95D253}" type="slidenum">
              <a:rPr lang="en-US" sz="1200">
                <a:solidFill>
                  <a:schemeClr val="tx1"/>
                </a:solidFill>
                <a:latin typeface="Arial" charset="0"/>
              </a:rPr>
              <a:pPr algn="ctr">
                <a:defRPr/>
              </a:pPr>
              <a:t>‹#›</a:t>
            </a:fld>
            <a:endParaRPr lang="en-US" sz="1200" dirty="0">
              <a:solidFill>
                <a:schemeClr val="tx1"/>
              </a:solidFill>
              <a:latin typeface="Arial" charset="0"/>
            </a:endParaRPr>
          </a:p>
        </p:txBody>
      </p:sp>
      <p:sp>
        <p:nvSpPr>
          <p:cNvPr id="13" name="Date Placeholder 12"/>
          <p:cNvSpPr>
            <a:spLocks noGrp="1"/>
          </p:cNvSpPr>
          <p:nvPr>
            <p:ph type="dt" sz="half" idx="2"/>
          </p:nvPr>
        </p:nvSpPr>
        <p:spPr>
          <a:xfrm>
            <a:off x="1066800" y="632460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June 14, 2012</a:t>
            </a:r>
            <a:endParaRPr lang="en-US" dirty="0"/>
          </a:p>
        </p:txBody>
      </p:sp>
    </p:spTree>
  </p:cSld>
  <p:clrMap bg1="lt1" tx1="dk1" bg2="lt2" tx2="dk2" accent1="accent1" accent2="accent2" accent3="accent3" accent4="accent4" accent5="accent5" accent6="accent6" hlink="hlink" folHlink="folHlink"/>
  <p:sldLayoutIdLst>
    <p:sldLayoutId id="2147483688" r:id="rId1"/>
    <p:sldLayoutId id="2147483677" r:id="rId2"/>
    <p:sldLayoutId id="2147483682" r:id="rId3"/>
    <p:sldLayoutId id="2147483678" r:id="rId4"/>
    <p:sldLayoutId id="2147483679" r:id="rId5"/>
    <p:sldLayoutId id="2147483680" r:id="rId6"/>
    <p:sldLayoutId id="2147483683" r:id="rId7"/>
    <p:sldLayoutId id="2147483684" r:id="rId8"/>
    <p:sldLayoutId id="2147483687" r:id="rId9"/>
  </p:sldLayoutIdLst>
  <p:hf sldNum="0" hdr="0"/>
  <p:txStyles>
    <p:titleStyle>
      <a:lvl1pPr algn="l" rtl="0" eaLnBrk="0" fontAlgn="base" hangingPunct="0">
        <a:spcBef>
          <a:spcPct val="0"/>
        </a:spcBef>
        <a:spcAft>
          <a:spcPct val="0"/>
        </a:spcAft>
        <a:defRPr sz="2000">
          <a:solidFill>
            <a:schemeClr val="bg1"/>
          </a:solidFill>
          <a:latin typeface="+mj-lt"/>
          <a:ea typeface="+mj-ea"/>
          <a:cs typeface="+mj-cs"/>
        </a:defRPr>
      </a:lvl1pPr>
      <a:lvl2pPr algn="l" rtl="0" eaLnBrk="0" fontAlgn="base" hangingPunct="0">
        <a:spcBef>
          <a:spcPct val="0"/>
        </a:spcBef>
        <a:spcAft>
          <a:spcPct val="0"/>
        </a:spcAft>
        <a:defRPr sz="2000">
          <a:solidFill>
            <a:schemeClr val="bg1"/>
          </a:solidFill>
          <a:latin typeface="Arial Black" pitchFamily="34" charset="0"/>
        </a:defRPr>
      </a:lvl2pPr>
      <a:lvl3pPr algn="l" rtl="0" eaLnBrk="0" fontAlgn="base" hangingPunct="0">
        <a:spcBef>
          <a:spcPct val="0"/>
        </a:spcBef>
        <a:spcAft>
          <a:spcPct val="0"/>
        </a:spcAft>
        <a:defRPr sz="2000">
          <a:solidFill>
            <a:schemeClr val="bg1"/>
          </a:solidFill>
          <a:latin typeface="Arial Black" pitchFamily="34" charset="0"/>
        </a:defRPr>
      </a:lvl3pPr>
      <a:lvl4pPr algn="l" rtl="0" eaLnBrk="0" fontAlgn="base" hangingPunct="0">
        <a:spcBef>
          <a:spcPct val="0"/>
        </a:spcBef>
        <a:spcAft>
          <a:spcPct val="0"/>
        </a:spcAft>
        <a:defRPr sz="2000">
          <a:solidFill>
            <a:schemeClr val="bg1"/>
          </a:solidFill>
          <a:latin typeface="Arial Black" pitchFamily="34" charset="0"/>
        </a:defRPr>
      </a:lvl4pPr>
      <a:lvl5pPr algn="l" rtl="0" eaLnBrk="0" fontAlgn="base" hangingPunct="0">
        <a:spcBef>
          <a:spcPct val="0"/>
        </a:spcBef>
        <a:spcAft>
          <a:spcPct val="0"/>
        </a:spcAft>
        <a:defRPr sz="2000">
          <a:solidFill>
            <a:schemeClr val="bg1"/>
          </a:solidFill>
          <a:latin typeface="Arial Black" pitchFamily="34" charset="0"/>
        </a:defRPr>
      </a:lvl5pPr>
      <a:lvl6pPr marL="457200" algn="l" rtl="0" fontAlgn="base">
        <a:spcBef>
          <a:spcPct val="0"/>
        </a:spcBef>
        <a:spcAft>
          <a:spcPct val="0"/>
        </a:spcAft>
        <a:defRPr sz="2000">
          <a:solidFill>
            <a:schemeClr val="bg1"/>
          </a:solidFill>
          <a:latin typeface="Arial Black" pitchFamily="34" charset="0"/>
        </a:defRPr>
      </a:lvl6pPr>
      <a:lvl7pPr marL="914400" algn="l" rtl="0" fontAlgn="base">
        <a:spcBef>
          <a:spcPct val="0"/>
        </a:spcBef>
        <a:spcAft>
          <a:spcPct val="0"/>
        </a:spcAft>
        <a:defRPr sz="2000">
          <a:solidFill>
            <a:schemeClr val="bg1"/>
          </a:solidFill>
          <a:latin typeface="Arial Black" pitchFamily="34" charset="0"/>
        </a:defRPr>
      </a:lvl7pPr>
      <a:lvl8pPr marL="1371600" algn="l" rtl="0" fontAlgn="base">
        <a:spcBef>
          <a:spcPct val="0"/>
        </a:spcBef>
        <a:spcAft>
          <a:spcPct val="0"/>
        </a:spcAft>
        <a:defRPr sz="2000">
          <a:solidFill>
            <a:schemeClr val="bg1"/>
          </a:solidFill>
          <a:latin typeface="Arial Black" pitchFamily="34" charset="0"/>
        </a:defRPr>
      </a:lvl8pPr>
      <a:lvl9pPr marL="1828800" algn="l" rtl="0" fontAlgn="base">
        <a:spcBef>
          <a:spcPct val="0"/>
        </a:spcBef>
        <a:spcAft>
          <a:spcPct val="0"/>
        </a:spcAft>
        <a:defRPr sz="2000">
          <a:solidFill>
            <a:schemeClr val="bg1"/>
          </a:solidFill>
          <a:latin typeface="Arial Black" pitchFamily="34" charset="0"/>
        </a:defRPr>
      </a:lvl9pPr>
    </p:titleStyle>
    <p:bodyStyle>
      <a:lvl1pPr marL="342900" indent="-342900" algn="l" rtl="0" eaLnBrk="0" fontAlgn="base" hangingPunct="0">
        <a:spcBef>
          <a:spcPct val="20000"/>
        </a:spcBef>
        <a:spcAft>
          <a:spcPct val="0"/>
        </a:spcAft>
        <a:buChar char="•"/>
        <a:defRPr sz="20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pPr>
              <a:defRPr/>
            </a:pPr>
            <a:r>
              <a:rPr lang="en-US" dirty="0" smtClean="0"/>
              <a:t>ERCOT System Planning Department</a:t>
            </a:r>
          </a:p>
        </p:txBody>
      </p:sp>
      <p:sp>
        <p:nvSpPr>
          <p:cNvPr id="3" name="Title 2"/>
          <p:cNvSpPr>
            <a:spLocks noGrp="1"/>
          </p:cNvSpPr>
          <p:nvPr>
            <p:ph type="ctrTitle"/>
          </p:nvPr>
        </p:nvSpPr>
        <p:spPr/>
        <p:txBody>
          <a:bodyPr/>
          <a:lstStyle/>
          <a:p>
            <a:r>
              <a:rPr lang="en-US" dirty="0" smtClean="0"/>
              <a:t>2012 Load Resources Assessment Study</a:t>
            </a:r>
            <a:endParaRPr lang="en-US" dirty="0"/>
          </a:p>
        </p:txBody>
      </p:sp>
      <p:sp>
        <p:nvSpPr>
          <p:cNvPr id="4" name="Date Placeholder 3"/>
          <p:cNvSpPr>
            <a:spLocks noGrp="1"/>
          </p:cNvSpPr>
          <p:nvPr>
            <p:ph type="dt" sz="half" idx="10"/>
          </p:nvPr>
        </p:nvSpPr>
        <p:spPr/>
        <p:txBody>
          <a:bodyPr/>
          <a:lstStyle/>
          <a:p>
            <a:pPr>
              <a:defRPr/>
            </a:pPr>
            <a:r>
              <a:rPr lang="en-US" dirty="0" smtClean="0">
                <a:latin typeface="+mj-lt"/>
              </a:rPr>
              <a:t>June 14, 2012</a:t>
            </a:r>
            <a:endParaRPr lang="en-US" dirty="0">
              <a:latin typeface="+mj-lt"/>
            </a:endParaRPr>
          </a:p>
        </p:txBody>
      </p:sp>
      <p:sp>
        <p:nvSpPr>
          <p:cNvPr id="5" name="Footer Placeholder 4"/>
          <p:cNvSpPr>
            <a:spLocks noGrp="1"/>
          </p:cNvSpPr>
          <p:nvPr>
            <p:ph type="ftr" sz="quarter" idx="11"/>
          </p:nvPr>
        </p:nvSpPr>
        <p:spPr/>
        <p:txBody>
          <a:bodyPr/>
          <a:lstStyle/>
          <a:p>
            <a:pPr>
              <a:defRPr/>
            </a:pPr>
            <a:r>
              <a:rPr lang="en-US" dirty="0" smtClean="0">
                <a:latin typeface="+mj-lt"/>
              </a:rPr>
              <a:t>ROS</a:t>
            </a:r>
            <a:endParaRPr lang="en-US" dirty="0">
              <a:latin typeface="+mj-l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2362200"/>
            <a:ext cx="6477000" cy="1241425"/>
          </a:xfrm>
        </p:spPr>
        <p:txBody>
          <a:bodyPr/>
          <a:lstStyle/>
          <a:p>
            <a:r>
              <a:rPr lang="en-US" dirty="0" smtClean="0"/>
              <a:t>Questions?</a:t>
            </a:r>
            <a:br>
              <a:rPr lang="en-US" dirty="0" smtClean="0"/>
            </a:br>
            <a:endParaRPr lang="en-US" dirty="0"/>
          </a:p>
        </p:txBody>
      </p:sp>
      <p:sp>
        <p:nvSpPr>
          <p:cNvPr id="14342" name="Line 5"/>
          <p:cNvSpPr>
            <a:spLocks noChangeShapeType="1"/>
          </p:cNvSpPr>
          <p:nvPr/>
        </p:nvSpPr>
        <p:spPr bwMode="auto">
          <a:xfrm>
            <a:off x="0" y="1143000"/>
            <a:ext cx="9144000" cy="0"/>
          </a:xfrm>
          <a:prstGeom prst="line">
            <a:avLst/>
          </a:prstGeom>
          <a:noFill/>
          <a:ln w="57150">
            <a:solidFill>
              <a:schemeClr val="hlink"/>
            </a:solidFill>
            <a:round/>
            <a:headEnd/>
            <a:tailEnd/>
          </a:ln>
        </p:spPr>
        <p:txBody>
          <a:bodyPr/>
          <a:lstStyle/>
          <a:p>
            <a:endParaRPr lang="en-US"/>
          </a:p>
        </p:txBody>
      </p:sp>
      <p:sp>
        <p:nvSpPr>
          <p:cNvPr id="4" name="Date Placeholder 3"/>
          <p:cNvSpPr>
            <a:spLocks noGrp="1"/>
          </p:cNvSpPr>
          <p:nvPr>
            <p:ph type="dt" sz="half" idx="10"/>
          </p:nvPr>
        </p:nvSpPr>
        <p:spPr/>
        <p:txBody>
          <a:bodyPr/>
          <a:lstStyle/>
          <a:p>
            <a:pPr>
              <a:defRPr/>
            </a:pPr>
            <a:r>
              <a:rPr lang="en-US" smtClean="0"/>
              <a:t>June 14, 2012</a:t>
            </a:r>
            <a:endParaRPr lang="en-US" dirty="0"/>
          </a:p>
        </p:txBody>
      </p:sp>
      <p:sp>
        <p:nvSpPr>
          <p:cNvPr id="5" name="Footer Placeholder 4"/>
          <p:cNvSpPr>
            <a:spLocks noGrp="1"/>
          </p:cNvSpPr>
          <p:nvPr>
            <p:ph type="ftr" sz="quarter" idx="11"/>
          </p:nvPr>
        </p:nvSpPr>
        <p:spPr/>
        <p:txBody>
          <a:bodyPr/>
          <a:lstStyle/>
          <a:p>
            <a:pPr>
              <a:defRPr/>
            </a:pPr>
            <a:r>
              <a:rPr lang="en-US" smtClean="0"/>
              <a:t>ROS</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t>Study Objectives</a:t>
            </a:r>
            <a:endParaRPr lang="en-US" i="1" dirty="0"/>
          </a:p>
        </p:txBody>
      </p:sp>
      <p:sp>
        <p:nvSpPr>
          <p:cNvPr id="6" name="Content Placeholder 2"/>
          <p:cNvSpPr>
            <a:spLocks noGrp="1"/>
          </p:cNvSpPr>
          <p:nvPr>
            <p:ph idx="1"/>
          </p:nvPr>
        </p:nvSpPr>
        <p:spPr>
          <a:xfrm>
            <a:off x="457200" y="914400"/>
            <a:ext cx="8305800" cy="5334000"/>
          </a:xfrm>
        </p:spPr>
        <p:txBody>
          <a:bodyPr/>
          <a:lstStyle/>
          <a:p>
            <a:r>
              <a:rPr lang="en-US" dirty="0" smtClean="0">
                <a:solidFill>
                  <a:schemeClr val="tx2"/>
                </a:solidFill>
              </a:rPr>
              <a:t>This study was initiated </a:t>
            </a:r>
            <a:r>
              <a:rPr lang="en-US" dirty="0" smtClean="0"/>
              <a:t>to determine whether the limitation on the percent of Responsive Reserves Service (RRS) provided by Load Resources (LRs) could be increased</a:t>
            </a:r>
          </a:p>
          <a:p>
            <a:pPr lvl="1"/>
            <a:r>
              <a:rPr lang="en-US" sz="1600" dirty="0" smtClean="0"/>
              <a:t>[Concern: if too much LRs MW is tripped it could lead to an over frequency issue]</a:t>
            </a:r>
          </a:p>
          <a:p>
            <a:pPr lvl="1">
              <a:buNone/>
            </a:pPr>
            <a:endParaRPr lang="en-US" sz="1200" dirty="0" smtClean="0"/>
          </a:p>
          <a:p>
            <a:r>
              <a:rPr lang="en-US" dirty="0" smtClean="0">
                <a:solidFill>
                  <a:schemeClr val="tx2"/>
                </a:solidFill>
              </a:rPr>
              <a:t>The study also assessed the adequacy of the RRS program in ERCOT</a:t>
            </a:r>
          </a:p>
          <a:p>
            <a:pPr lvl="1"/>
            <a:r>
              <a:rPr lang="en-US" sz="1600" dirty="0" smtClean="0">
                <a:solidFill>
                  <a:schemeClr val="tx2"/>
                </a:solidFill>
              </a:rPr>
              <a:t>[Concern: does RRS arrest the frequency decline for the simultaneous loss of the two largest units in ERCOT]</a:t>
            </a:r>
            <a:r>
              <a:rPr lang="en-US" dirty="0" smtClean="0"/>
              <a:t/>
            </a:r>
            <a:br>
              <a:rPr lang="en-US" dirty="0" smtClean="0"/>
            </a:br>
            <a:endParaRPr lang="en-US" sz="1200" dirty="0" smtClean="0"/>
          </a:p>
          <a:p>
            <a:r>
              <a:rPr lang="en-US" dirty="0" smtClean="0"/>
              <a:t>Several things have changed during course of the study; therefore modifications were made in response</a:t>
            </a:r>
          </a:p>
          <a:p>
            <a:pPr lvl="1"/>
            <a:r>
              <a:rPr lang="en-US" sz="1600" dirty="0" smtClean="0"/>
              <a:t>Amount of RRS procured increased to 2800 MW from 2300 MW</a:t>
            </a:r>
          </a:p>
          <a:p>
            <a:pPr lvl="1"/>
            <a:r>
              <a:rPr lang="en-US" sz="1600" dirty="0" smtClean="0"/>
              <a:t>The limitation on the portion of a unit that can be used to provide RRS was increased from 20% to 24%</a:t>
            </a:r>
          </a:p>
          <a:p>
            <a:pPr lvl="1"/>
            <a:r>
              <a:rPr lang="en-US" sz="1600" dirty="0" smtClean="0">
                <a:solidFill>
                  <a:schemeClr val="tx2"/>
                </a:solidFill>
              </a:rPr>
              <a:t>The NERC BAL-003-1 standard (Project-2012 Frequency Response, currently a draft), assigns Frequency Response Obligation to ERCOT based on </a:t>
            </a:r>
            <a:r>
              <a:rPr lang="en-US" sz="1600" u="sng" dirty="0" smtClean="0">
                <a:solidFill>
                  <a:schemeClr val="tx2"/>
                </a:solidFill>
              </a:rPr>
              <a:t>not activating the UFLS for the</a:t>
            </a:r>
            <a:r>
              <a:rPr lang="en-US" sz="1600" dirty="0" smtClean="0">
                <a:solidFill>
                  <a:schemeClr val="tx2"/>
                </a:solidFill>
              </a:rPr>
              <a:t> loss of 2750 MW (two largest units)</a:t>
            </a:r>
          </a:p>
          <a:p>
            <a:pPr lvl="2"/>
            <a:endParaRPr lang="en-US" dirty="0" smtClean="0"/>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t>Performance Criteria</a:t>
            </a:r>
            <a:endParaRPr lang="en-US" dirty="0"/>
          </a:p>
        </p:txBody>
      </p:sp>
      <p:sp>
        <p:nvSpPr>
          <p:cNvPr id="3" name="Content Placeholder 2"/>
          <p:cNvSpPr>
            <a:spLocks noGrp="1"/>
          </p:cNvSpPr>
          <p:nvPr>
            <p:ph idx="1"/>
          </p:nvPr>
        </p:nvSpPr>
        <p:spPr>
          <a:xfrm>
            <a:off x="457200" y="1066800"/>
            <a:ext cx="8229600" cy="5257800"/>
          </a:xfrm>
        </p:spPr>
        <p:txBody>
          <a:bodyPr/>
          <a:lstStyle/>
          <a:p>
            <a:pPr marL="171450" indent="-171450"/>
            <a:r>
              <a:rPr lang="en-US" dirty="0" smtClean="0"/>
              <a:t>At a minimum, ERCOT is required to assess system frequency response for TPL-002 requirements:</a:t>
            </a:r>
            <a:endParaRPr lang="en-US" i="1" dirty="0" smtClean="0"/>
          </a:p>
          <a:p>
            <a:pPr lvl="0">
              <a:buNone/>
            </a:pPr>
            <a:r>
              <a:rPr lang="en-US" b="0" dirty="0" smtClean="0"/>
              <a:t>[A]		For the loss of a single generation unit, the system frequency 	shall be arrested between 59.4 Hz and 60.4 Hz, without other 	machines cascading into out-of-step conditions and without 	activating the firm load UFLS schema.</a:t>
            </a:r>
            <a:endParaRPr lang="en-US" i="1" dirty="0" smtClean="0"/>
          </a:p>
          <a:p>
            <a:pPr marL="171450" indent="-171450">
              <a:buNone/>
            </a:pPr>
            <a:endParaRPr lang="en-US" sz="1200" b="0" dirty="0" smtClean="0">
              <a:solidFill>
                <a:schemeClr val="tx2"/>
              </a:solidFill>
            </a:endParaRPr>
          </a:p>
          <a:p>
            <a:pPr marL="171450" indent="-171450"/>
            <a:r>
              <a:rPr lang="en-US" dirty="0" smtClean="0"/>
              <a:t>Additional criterion, to maintain reliable performance and address likely future NERC requirements:</a:t>
            </a:r>
            <a:endParaRPr lang="en-US" i="1" dirty="0" smtClean="0"/>
          </a:p>
          <a:p>
            <a:pPr>
              <a:buNone/>
            </a:pPr>
            <a:r>
              <a:rPr lang="en-US" b="0" dirty="0" smtClean="0"/>
              <a:t>[B]		For the loss of </a:t>
            </a:r>
            <a:r>
              <a:rPr lang="en-US" b="0" dirty="0" smtClean="0">
                <a:solidFill>
                  <a:schemeClr val="tx2"/>
                </a:solidFill>
              </a:rPr>
              <a:t>two largest units</a:t>
            </a:r>
            <a:r>
              <a:rPr lang="en-US" b="0" dirty="0" smtClean="0"/>
              <a:t>, the system frequency shall be 	arrested between 59.4 Hz and 60.4 Hz, without other machines 	cascading into out-of-step conditions and without activating the 	firm load UFLS schema.</a:t>
            </a:r>
            <a:endParaRPr lang="en-US" i="1" dirty="0">
              <a:solidFill>
                <a:schemeClr val="accent1">
                  <a:lumMod val="50000"/>
                </a:schemeClr>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0"/>
            <a:ext cx="8686800" cy="685800"/>
          </a:xfrm>
        </p:spPr>
        <p:txBody>
          <a:bodyPr/>
          <a:lstStyle/>
          <a:p>
            <a:r>
              <a:rPr lang="en-US" i="1" dirty="0" smtClean="0"/>
              <a:t>Methodology </a:t>
            </a:r>
            <a:endParaRPr lang="en-US" dirty="0"/>
          </a:p>
        </p:txBody>
      </p:sp>
      <p:graphicFrame>
        <p:nvGraphicFramePr>
          <p:cNvPr id="6" name="Content Placeholder 5"/>
          <p:cNvGraphicFramePr>
            <a:graphicFrameLocks noGrp="1"/>
          </p:cNvGraphicFramePr>
          <p:nvPr>
            <p:ph idx="4294967295"/>
            <p:extLst>
              <p:ext uri="{D42A27DB-BD31-4B8C-83A1-F6EECF244321}">
                <p14:modId xmlns:p14="http://schemas.microsoft.com/office/powerpoint/2010/main" xmlns="" val="4242537753"/>
              </p:ext>
            </p:extLst>
          </p:nvPr>
        </p:nvGraphicFramePr>
        <p:xfrm>
          <a:off x="609600" y="990600"/>
          <a:ext cx="7924800" cy="4741672"/>
        </p:xfrm>
        <a:graphic>
          <a:graphicData uri="http://schemas.openxmlformats.org/drawingml/2006/table">
            <a:tbl>
              <a:tblPr firstRow="1" bandRow="1">
                <a:tableStyleId>{073A0DAA-6AF3-43AB-8588-CEC1D06C72B9}</a:tableStyleId>
              </a:tblPr>
              <a:tblGrid>
                <a:gridCol w="2971800"/>
                <a:gridCol w="4953000"/>
              </a:tblGrid>
              <a:tr h="370840">
                <a:tc>
                  <a:txBody>
                    <a:bodyPr/>
                    <a:lstStyle/>
                    <a:p>
                      <a:pPr marL="0" marR="0" algn="l">
                        <a:lnSpc>
                          <a:spcPct val="115000"/>
                        </a:lnSpc>
                        <a:spcBef>
                          <a:spcPts val="0"/>
                        </a:spcBef>
                        <a:spcAft>
                          <a:spcPts val="0"/>
                        </a:spcAft>
                      </a:pPr>
                      <a:r>
                        <a:rPr lang="en-US" sz="1400" dirty="0" smtClean="0">
                          <a:solidFill>
                            <a:schemeClr val="tx1"/>
                          </a:solidFill>
                          <a:effectLst/>
                        </a:rPr>
                        <a:t>VARIABLE</a:t>
                      </a:r>
                      <a:endParaRPr lang="en-US" sz="1400" dirty="0">
                        <a:solidFill>
                          <a:schemeClr val="tx1"/>
                        </a:solidFill>
                        <a:effectLst/>
                        <a:latin typeface="+mn-lt"/>
                        <a:ea typeface="Times New Roman"/>
                        <a:cs typeface="Times New Roman"/>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65000"/>
                      </a:schemeClr>
                    </a:solidFill>
                  </a:tcPr>
                </a:tc>
                <a:tc>
                  <a:txBody>
                    <a:bodyPr/>
                    <a:lstStyle/>
                    <a:p>
                      <a:pPr marL="0" marR="0" algn="l">
                        <a:lnSpc>
                          <a:spcPct val="115000"/>
                        </a:lnSpc>
                        <a:spcBef>
                          <a:spcPts val="0"/>
                        </a:spcBef>
                        <a:spcAft>
                          <a:spcPts val="0"/>
                        </a:spcAft>
                      </a:pPr>
                      <a:r>
                        <a:rPr lang="en-US" sz="1400" dirty="0" smtClean="0">
                          <a:solidFill>
                            <a:schemeClr val="tx1"/>
                          </a:solidFill>
                          <a:effectLst/>
                        </a:rPr>
                        <a:t>COMMENTS</a:t>
                      </a:r>
                      <a:endParaRPr lang="en-US" sz="1400" dirty="0">
                        <a:solidFill>
                          <a:schemeClr val="tx1"/>
                        </a:solidFill>
                        <a:effectLst/>
                        <a:latin typeface="+mn-lt"/>
                        <a:ea typeface="Times New Roman"/>
                        <a:cs typeface="Times New Roman"/>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65000"/>
                      </a:schemeClr>
                    </a:solidFill>
                  </a:tcPr>
                </a:tc>
              </a:tr>
              <a:tr h="924560">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sz="1400" dirty="0" smtClean="0"/>
                        <a:t>Network Model</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lvl="0"/>
                      <a:r>
                        <a:rPr lang="en-US" sz="1400" dirty="0" smtClean="0"/>
                        <a:t>2012 High Wind Low Load Case</a:t>
                      </a:r>
                    </a:p>
                    <a:p>
                      <a:pPr lvl="1"/>
                      <a:r>
                        <a:rPr lang="en-US" sz="1400" dirty="0" smtClean="0"/>
                        <a:t>29.2 GW total generation including 7.4 GW wind</a:t>
                      </a:r>
                    </a:p>
                    <a:p>
                      <a:pPr lvl="1"/>
                      <a:r>
                        <a:rPr lang="en-US" sz="1400" dirty="0" smtClean="0"/>
                        <a:t>28.4 GW load (including self-serve)</a:t>
                      </a:r>
                    </a:p>
                    <a:p>
                      <a:pPr lvl="1"/>
                      <a:r>
                        <a:rPr lang="en-US" sz="1400" dirty="0" smtClean="0"/>
                        <a:t>12 GW of spinning capacity (</a:t>
                      </a:r>
                      <a:r>
                        <a:rPr lang="en-US" sz="1400" dirty="0" err="1" smtClean="0"/>
                        <a:t>Pmax</a:t>
                      </a:r>
                      <a:r>
                        <a:rPr lang="en-US" sz="1400" dirty="0" smtClean="0"/>
                        <a:t> - </a:t>
                      </a:r>
                      <a:r>
                        <a:rPr lang="en-US" sz="1400" dirty="0" err="1" smtClean="0"/>
                        <a:t>Pgen</a:t>
                      </a:r>
                      <a:r>
                        <a:rPr lang="en-US" sz="1400" dirty="0" smtClean="0"/>
                        <a:t>)</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marL="0" marR="0">
                        <a:lnSpc>
                          <a:spcPct val="115000"/>
                        </a:lnSpc>
                        <a:spcBef>
                          <a:spcPts val="0"/>
                        </a:spcBef>
                        <a:spcAft>
                          <a:spcPts val="0"/>
                        </a:spcAft>
                      </a:pPr>
                      <a:r>
                        <a:rPr lang="en-US" sz="1400" dirty="0" smtClean="0">
                          <a:effectLst/>
                        </a:rPr>
                        <a:t>System RRS obligation</a:t>
                      </a:r>
                      <a:endParaRPr lang="en-US" sz="1400" dirty="0">
                        <a:effectLst/>
                        <a:latin typeface="Arial"/>
                        <a:ea typeface="Times New Roman"/>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15000"/>
                        </a:lnSpc>
                        <a:spcBef>
                          <a:spcPts val="0"/>
                        </a:spcBef>
                        <a:spcAft>
                          <a:spcPts val="0"/>
                        </a:spcAft>
                      </a:pPr>
                      <a:r>
                        <a:rPr lang="en-US" sz="1400" dirty="0" smtClean="0">
                          <a:effectLst/>
                        </a:rPr>
                        <a:t>2800 MW. Sum of LRs and effective spinning reserve held at RRS obligation</a:t>
                      </a:r>
                      <a:endParaRPr lang="en-US" sz="1400" dirty="0">
                        <a:effectLst/>
                        <a:latin typeface="Arial"/>
                        <a:ea typeface="Times New Roman"/>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marL="0" marR="0">
                        <a:lnSpc>
                          <a:spcPct val="115000"/>
                        </a:lnSpc>
                        <a:spcBef>
                          <a:spcPts val="0"/>
                        </a:spcBef>
                        <a:spcAft>
                          <a:spcPts val="0"/>
                        </a:spcAft>
                      </a:pPr>
                      <a:r>
                        <a:rPr lang="en-US" sz="1400" dirty="0" smtClean="0">
                          <a:effectLst/>
                        </a:rPr>
                        <a:t>Generation </a:t>
                      </a:r>
                      <a:r>
                        <a:rPr lang="en-US" sz="1400" dirty="0">
                          <a:effectLst/>
                        </a:rPr>
                        <a:t>tripped</a:t>
                      </a:r>
                      <a:endParaRPr lang="en-US" sz="1400" dirty="0">
                        <a:effectLst/>
                        <a:latin typeface="Arial"/>
                        <a:ea typeface="Times New Roman"/>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15000"/>
                        </a:lnSpc>
                        <a:spcBef>
                          <a:spcPts val="0"/>
                        </a:spcBef>
                        <a:spcAft>
                          <a:spcPts val="0"/>
                        </a:spcAft>
                      </a:pPr>
                      <a:r>
                        <a:rPr lang="en-US" sz="1400" dirty="0" smtClean="0">
                          <a:solidFill>
                            <a:schemeClr val="tx1"/>
                          </a:solidFill>
                          <a:effectLst/>
                        </a:rPr>
                        <a:t>Single unit  dispatched between 600 MW and 1375</a:t>
                      </a:r>
                      <a:r>
                        <a:rPr lang="en-US" sz="1400" baseline="0" dirty="0" smtClean="0">
                          <a:solidFill>
                            <a:schemeClr val="tx1"/>
                          </a:solidFill>
                          <a:effectLst/>
                        </a:rPr>
                        <a:t> MW</a:t>
                      </a:r>
                    </a:p>
                    <a:p>
                      <a:pPr marL="0" marR="0">
                        <a:lnSpc>
                          <a:spcPct val="115000"/>
                        </a:lnSpc>
                        <a:spcBef>
                          <a:spcPts val="0"/>
                        </a:spcBef>
                        <a:spcAft>
                          <a:spcPts val="0"/>
                        </a:spcAft>
                      </a:pPr>
                      <a:endParaRPr lang="en-US" sz="1400" baseline="0" dirty="0" smtClean="0">
                        <a:solidFill>
                          <a:schemeClr val="tx1"/>
                        </a:solidFill>
                        <a:effectLst/>
                      </a:endParaRPr>
                    </a:p>
                    <a:p>
                      <a:pPr marL="0" marR="0" indent="0" algn="l" defTabSz="914400" rtl="0" eaLnBrk="1" fontAlgn="auto" latinLnBrk="0" hangingPunct="1">
                        <a:lnSpc>
                          <a:spcPct val="115000"/>
                        </a:lnSpc>
                        <a:spcBef>
                          <a:spcPts val="0"/>
                        </a:spcBef>
                        <a:spcAft>
                          <a:spcPts val="0"/>
                        </a:spcAft>
                        <a:buClrTx/>
                        <a:buSzTx/>
                        <a:buFontTx/>
                        <a:buNone/>
                        <a:tabLst/>
                        <a:defRPr/>
                      </a:pPr>
                      <a:r>
                        <a:rPr lang="en-US" sz="1400" b="0" dirty="0" smtClean="0">
                          <a:solidFill>
                            <a:schemeClr val="tx2"/>
                          </a:solidFill>
                        </a:rPr>
                        <a:t>Two largest units </a:t>
                      </a:r>
                      <a:r>
                        <a:rPr lang="en-US" sz="1400" baseline="0" dirty="0" smtClean="0">
                          <a:solidFill>
                            <a:schemeClr val="tx1"/>
                          </a:solidFill>
                          <a:effectLst/>
                        </a:rPr>
                        <a:t>dispatched at 100% capacity</a:t>
                      </a:r>
                    </a:p>
                    <a:p>
                      <a:pPr marL="0" marR="0" indent="0" algn="l" defTabSz="914400" rtl="0" eaLnBrk="1" fontAlgn="auto" latinLnBrk="0" hangingPunct="1">
                        <a:lnSpc>
                          <a:spcPct val="115000"/>
                        </a:lnSpc>
                        <a:spcBef>
                          <a:spcPts val="0"/>
                        </a:spcBef>
                        <a:spcAft>
                          <a:spcPts val="0"/>
                        </a:spcAft>
                        <a:buClrTx/>
                        <a:buSzTx/>
                        <a:buFontTx/>
                        <a:buNone/>
                        <a:tabLst/>
                        <a:defRPr/>
                      </a:pPr>
                      <a:r>
                        <a:rPr lang="en-US" sz="1400" baseline="0" dirty="0" smtClean="0">
                          <a:solidFill>
                            <a:schemeClr val="tx1"/>
                          </a:solidFill>
                          <a:effectLst/>
                        </a:rPr>
                        <a:t>(total loss of 2750 MW)</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marL="0" marR="0">
                        <a:lnSpc>
                          <a:spcPct val="115000"/>
                        </a:lnSpc>
                        <a:spcBef>
                          <a:spcPts val="0"/>
                        </a:spcBef>
                        <a:spcAft>
                          <a:spcPts val="0"/>
                        </a:spcAft>
                      </a:pPr>
                      <a:r>
                        <a:rPr lang="en-US" sz="1400" dirty="0" smtClean="0">
                          <a:effectLst/>
                        </a:rPr>
                        <a:t>Spinning </a:t>
                      </a:r>
                      <a:r>
                        <a:rPr lang="en-US" sz="1400" dirty="0">
                          <a:effectLst/>
                        </a:rPr>
                        <a:t>reserve</a:t>
                      </a:r>
                      <a:r>
                        <a:rPr lang="en-US" sz="1400" dirty="0" smtClean="0">
                          <a:effectLst/>
                        </a:rPr>
                        <a:t>/ </a:t>
                      </a:r>
                    </a:p>
                    <a:p>
                      <a:pPr marL="0" marR="0">
                        <a:lnSpc>
                          <a:spcPct val="115000"/>
                        </a:lnSpc>
                        <a:spcBef>
                          <a:spcPts val="0"/>
                        </a:spcBef>
                        <a:spcAft>
                          <a:spcPts val="0"/>
                        </a:spcAft>
                      </a:pPr>
                      <a:r>
                        <a:rPr lang="en-US" sz="1400" dirty="0" smtClean="0">
                          <a:effectLst/>
                        </a:rPr>
                        <a:t>Generator </a:t>
                      </a:r>
                      <a:r>
                        <a:rPr lang="en-US" sz="1400" dirty="0">
                          <a:effectLst/>
                        </a:rPr>
                        <a:t>governor </a:t>
                      </a:r>
                      <a:r>
                        <a:rPr lang="en-US" sz="1400" dirty="0" smtClean="0">
                          <a:effectLst/>
                        </a:rPr>
                        <a:t>response</a:t>
                      </a:r>
                      <a:endParaRPr lang="en-US" sz="1400" dirty="0">
                        <a:effectLst/>
                        <a:latin typeface="Arial"/>
                        <a:ea typeface="Times New Roman"/>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15000"/>
                        </a:lnSpc>
                        <a:spcBef>
                          <a:spcPts val="0"/>
                        </a:spcBef>
                        <a:spcAft>
                          <a:spcPts val="0"/>
                        </a:spcAft>
                      </a:pPr>
                      <a:r>
                        <a:rPr lang="en-US" sz="1400" dirty="0">
                          <a:solidFill>
                            <a:schemeClr val="tx1"/>
                          </a:solidFill>
                          <a:effectLst/>
                        </a:rPr>
                        <a:t>Governor response allowed for only </a:t>
                      </a:r>
                      <a:r>
                        <a:rPr lang="en-US" sz="1400" dirty="0" smtClean="0">
                          <a:solidFill>
                            <a:schemeClr val="tx1"/>
                          </a:solidFill>
                          <a:effectLst/>
                        </a:rPr>
                        <a:t>RRS participating units limited by the 24%Pmax or 20%Pmax rule</a:t>
                      </a:r>
                      <a:endParaRPr lang="en-US" sz="1400" dirty="0">
                        <a:solidFill>
                          <a:schemeClr val="tx1"/>
                        </a:solidFill>
                        <a:effectLst/>
                        <a:latin typeface="Arial"/>
                        <a:ea typeface="Times New Roman"/>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marL="0" marR="0">
                        <a:lnSpc>
                          <a:spcPct val="115000"/>
                        </a:lnSpc>
                        <a:spcBef>
                          <a:spcPts val="0"/>
                        </a:spcBef>
                        <a:spcAft>
                          <a:spcPts val="0"/>
                        </a:spcAft>
                      </a:pPr>
                      <a:r>
                        <a:rPr lang="en-US" sz="1400" dirty="0" smtClean="0">
                          <a:effectLst/>
                        </a:rPr>
                        <a:t>LRs amount</a:t>
                      </a:r>
                      <a:endParaRPr lang="en-US" sz="1400" dirty="0">
                        <a:effectLst/>
                        <a:latin typeface="Arial"/>
                        <a:ea typeface="Times New Roman"/>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15000"/>
                        </a:lnSpc>
                        <a:spcBef>
                          <a:spcPts val="0"/>
                        </a:spcBef>
                        <a:spcAft>
                          <a:spcPts val="0"/>
                        </a:spcAft>
                      </a:pPr>
                      <a:r>
                        <a:rPr lang="en-US" sz="1400" dirty="0">
                          <a:effectLst/>
                        </a:rPr>
                        <a:t>Varied </a:t>
                      </a:r>
                      <a:r>
                        <a:rPr lang="en-US" sz="1400" dirty="0" smtClean="0">
                          <a:solidFill>
                            <a:schemeClr val="tx1"/>
                          </a:solidFill>
                          <a:effectLst/>
                        </a:rPr>
                        <a:t>percentage</a:t>
                      </a:r>
                      <a:r>
                        <a:rPr lang="en-US" sz="1400" dirty="0" smtClean="0">
                          <a:effectLst/>
                        </a:rPr>
                        <a:t> of total RRS obligation</a:t>
                      </a:r>
                      <a:endParaRPr lang="en-US" sz="1400" dirty="0">
                        <a:effectLst/>
                        <a:latin typeface="Arial"/>
                        <a:ea typeface="Times New Roman"/>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marL="0" marR="0">
                        <a:lnSpc>
                          <a:spcPct val="115000"/>
                        </a:lnSpc>
                        <a:spcBef>
                          <a:spcPts val="0"/>
                        </a:spcBef>
                        <a:spcAft>
                          <a:spcPts val="0"/>
                        </a:spcAft>
                      </a:pPr>
                      <a:r>
                        <a:rPr lang="en-US" sz="1400" dirty="0" smtClean="0">
                          <a:effectLst/>
                        </a:rPr>
                        <a:t>LRs location</a:t>
                      </a:r>
                      <a:endParaRPr lang="en-US" sz="1400" dirty="0">
                        <a:effectLst/>
                        <a:latin typeface="Arial"/>
                        <a:ea typeface="Times New Roman"/>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15000"/>
                        </a:lnSpc>
                        <a:spcBef>
                          <a:spcPts val="0"/>
                        </a:spcBef>
                        <a:spcAft>
                          <a:spcPts val="0"/>
                        </a:spcAft>
                      </a:pPr>
                      <a:r>
                        <a:rPr lang="en-US" sz="1400" dirty="0">
                          <a:effectLst/>
                        </a:rPr>
                        <a:t>Existing locations</a:t>
                      </a:r>
                      <a:endParaRPr lang="en-US" sz="1400" dirty="0">
                        <a:effectLst/>
                        <a:latin typeface="Arial"/>
                        <a:ea typeface="Times New Roman"/>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marL="0" marR="0">
                        <a:lnSpc>
                          <a:spcPct val="115000"/>
                        </a:lnSpc>
                        <a:spcBef>
                          <a:spcPts val="0"/>
                        </a:spcBef>
                        <a:spcAft>
                          <a:spcPts val="0"/>
                        </a:spcAft>
                      </a:pPr>
                      <a:r>
                        <a:rPr lang="en-US" sz="1400" dirty="0" smtClean="0">
                          <a:effectLst/>
                        </a:rPr>
                        <a:t>LR </a:t>
                      </a:r>
                      <a:r>
                        <a:rPr lang="en-US" sz="1400" dirty="0">
                          <a:effectLst/>
                        </a:rPr>
                        <a:t>relay frequency </a:t>
                      </a:r>
                      <a:r>
                        <a:rPr lang="en-US" sz="1400" dirty="0" smtClean="0">
                          <a:effectLst/>
                        </a:rPr>
                        <a:t>trip</a:t>
                      </a:r>
                      <a:endParaRPr lang="en-US" sz="1400" dirty="0">
                        <a:effectLst/>
                        <a:latin typeface="Arial"/>
                        <a:ea typeface="Times New Roman"/>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15000"/>
                        </a:lnSpc>
                        <a:spcBef>
                          <a:spcPts val="0"/>
                        </a:spcBef>
                        <a:spcAft>
                          <a:spcPts val="0"/>
                        </a:spcAft>
                      </a:pPr>
                      <a:r>
                        <a:rPr lang="en-US" sz="1400" dirty="0" smtClean="0">
                          <a:effectLst/>
                        </a:rPr>
                        <a:t>Use </a:t>
                      </a:r>
                      <a:r>
                        <a:rPr lang="en-US" sz="1400" dirty="0">
                          <a:effectLst/>
                        </a:rPr>
                        <a:t>existing </a:t>
                      </a:r>
                      <a:r>
                        <a:rPr lang="en-US" sz="1400" dirty="0" smtClean="0">
                          <a:effectLst/>
                        </a:rPr>
                        <a:t>settings</a:t>
                      </a:r>
                      <a:endParaRPr lang="en-US" sz="1400" dirty="0">
                        <a:effectLst/>
                        <a:latin typeface="Arial"/>
                        <a:ea typeface="Times New Roman"/>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marL="0" marR="0">
                        <a:lnSpc>
                          <a:spcPct val="115000"/>
                        </a:lnSpc>
                        <a:spcBef>
                          <a:spcPts val="0"/>
                        </a:spcBef>
                        <a:spcAft>
                          <a:spcPts val="0"/>
                        </a:spcAft>
                      </a:pPr>
                      <a:r>
                        <a:rPr lang="en-US" sz="1400" dirty="0" smtClean="0">
                          <a:effectLst/>
                        </a:rPr>
                        <a:t>LR </a:t>
                      </a:r>
                      <a:r>
                        <a:rPr lang="en-US" sz="1400" dirty="0">
                          <a:effectLst/>
                        </a:rPr>
                        <a:t>relay trip delays</a:t>
                      </a:r>
                      <a:endParaRPr lang="en-US" sz="1400" dirty="0">
                        <a:effectLst/>
                        <a:latin typeface="Arial"/>
                        <a:ea typeface="Times New Roman"/>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15000"/>
                        </a:lnSpc>
                        <a:spcBef>
                          <a:spcPts val="0"/>
                        </a:spcBef>
                        <a:spcAft>
                          <a:spcPts val="0"/>
                        </a:spcAft>
                      </a:pPr>
                      <a:r>
                        <a:rPr lang="en-US" sz="1400" dirty="0" smtClean="0">
                          <a:effectLst/>
                        </a:rPr>
                        <a:t>Use </a:t>
                      </a:r>
                      <a:r>
                        <a:rPr lang="en-US" sz="1400" dirty="0">
                          <a:effectLst/>
                        </a:rPr>
                        <a:t>existing </a:t>
                      </a:r>
                      <a:r>
                        <a:rPr lang="en-US" sz="1400" dirty="0" smtClean="0">
                          <a:effectLst/>
                        </a:rPr>
                        <a:t>settings</a:t>
                      </a:r>
                      <a:endParaRPr lang="en-US" sz="1400" dirty="0">
                        <a:effectLst/>
                        <a:latin typeface="Arial"/>
                        <a:ea typeface="Times New Roman"/>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cstate="print"/>
          <a:srcRect/>
          <a:stretch>
            <a:fillRect/>
          </a:stretch>
        </p:blipFill>
        <p:spPr bwMode="auto">
          <a:xfrm>
            <a:off x="397443" y="1905000"/>
            <a:ext cx="4031682" cy="4361217"/>
          </a:xfrm>
          <a:prstGeom prst="rect">
            <a:avLst/>
          </a:prstGeom>
          <a:noFill/>
          <a:ln w="9525">
            <a:noFill/>
            <a:miter lim="800000"/>
            <a:headEnd/>
            <a:tailEnd/>
          </a:ln>
        </p:spPr>
      </p:pic>
      <p:pic>
        <p:nvPicPr>
          <p:cNvPr id="24" name="Picture 2"/>
          <p:cNvPicPr>
            <a:picLocks noChangeAspect="1" noChangeArrowheads="1"/>
          </p:cNvPicPr>
          <p:nvPr/>
        </p:nvPicPr>
        <p:blipFill>
          <a:blip r:embed="rId4" cstate="print"/>
          <a:srcRect/>
          <a:stretch>
            <a:fillRect/>
          </a:stretch>
        </p:blipFill>
        <p:spPr bwMode="auto">
          <a:xfrm>
            <a:off x="5029200" y="1905001"/>
            <a:ext cx="4020360" cy="4343400"/>
          </a:xfrm>
          <a:prstGeom prst="rect">
            <a:avLst/>
          </a:prstGeom>
          <a:noFill/>
          <a:ln w="9525">
            <a:noFill/>
            <a:miter lim="800000"/>
            <a:headEnd/>
            <a:tailEnd/>
          </a:ln>
        </p:spPr>
      </p:pic>
      <p:sp>
        <p:nvSpPr>
          <p:cNvPr id="2" name="Title 1"/>
          <p:cNvSpPr>
            <a:spLocks noGrp="1"/>
          </p:cNvSpPr>
          <p:nvPr>
            <p:ph type="title"/>
          </p:nvPr>
        </p:nvSpPr>
        <p:spPr/>
        <p:txBody>
          <a:bodyPr/>
          <a:lstStyle/>
          <a:p>
            <a:r>
              <a:rPr lang="en-US" dirty="0" smtClean="0"/>
              <a:t>Effect of smaller unit trips (24% rule)</a:t>
            </a:r>
            <a:endParaRPr lang="en-US" dirty="0"/>
          </a:p>
        </p:txBody>
      </p:sp>
      <p:sp>
        <p:nvSpPr>
          <p:cNvPr id="7" name="TextBox 6"/>
          <p:cNvSpPr txBox="1"/>
          <p:nvPr/>
        </p:nvSpPr>
        <p:spPr>
          <a:xfrm>
            <a:off x="0" y="685800"/>
            <a:ext cx="9144000" cy="1077218"/>
          </a:xfrm>
          <a:prstGeom prst="rect">
            <a:avLst/>
          </a:prstGeom>
          <a:noFill/>
        </p:spPr>
        <p:txBody>
          <a:bodyPr wrap="square" rtlCol="0">
            <a:spAutoFit/>
          </a:bodyPr>
          <a:lstStyle/>
          <a:p>
            <a:r>
              <a:rPr lang="en-US" sz="1600" dirty="0" smtClean="0">
                <a:solidFill>
                  <a:schemeClr val="accent6">
                    <a:lumMod val="60000"/>
                    <a:lumOff val="40000"/>
                  </a:schemeClr>
                </a:solidFill>
              </a:rPr>
              <a:t>The initial power unbalance caused by a unit loss is counteracted by the trip of LRs and the governor action from units providing RRS.  Smaller unit trips could result in frequency response that remains below 60 Hz even though there are enough LRs available - respect to the amount of generation dropped - simply because network conditions did not allow enough LRs to trip,  </a:t>
            </a:r>
            <a:r>
              <a:rPr lang="en-US" sz="1600" dirty="0" err="1" smtClean="0">
                <a:solidFill>
                  <a:schemeClr val="accent6">
                    <a:lumMod val="60000"/>
                    <a:lumOff val="40000"/>
                  </a:schemeClr>
                </a:solidFill>
              </a:rPr>
              <a:t>i.e</a:t>
            </a:r>
            <a:r>
              <a:rPr lang="en-US" sz="1600" dirty="0" smtClean="0">
                <a:solidFill>
                  <a:schemeClr val="accent6">
                    <a:lumMod val="60000"/>
                    <a:lumOff val="40000"/>
                  </a:schemeClr>
                </a:solidFill>
              </a:rPr>
              <a:t>: traces for 600 MW &amp; 800 MW generation drop. </a:t>
            </a:r>
            <a:endParaRPr lang="en-US" sz="1600" dirty="0">
              <a:solidFill>
                <a:schemeClr val="accent6">
                  <a:lumMod val="60000"/>
                  <a:lumOff val="40000"/>
                </a:schemeClr>
              </a:solidFill>
            </a:endParaRPr>
          </a:p>
        </p:txBody>
      </p:sp>
      <p:sp>
        <p:nvSpPr>
          <p:cNvPr id="8" name="TextBox 7"/>
          <p:cNvSpPr txBox="1"/>
          <p:nvPr/>
        </p:nvSpPr>
        <p:spPr>
          <a:xfrm>
            <a:off x="0" y="1752600"/>
            <a:ext cx="453970" cy="276999"/>
          </a:xfrm>
          <a:prstGeom prst="rect">
            <a:avLst/>
          </a:prstGeom>
          <a:noFill/>
        </p:spPr>
        <p:txBody>
          <a:bodyPr wrap="none" rtlCol="0">
            <a:spAutoFit/>
          </a:bodyPr>
          <a:lstStyle/>
          <a:p>
            <a:r>
              <a:rPr lang="en-US" sz="1200" dirty="0" smtClean="0">
                <a:solidFill>
                  <a:schemeClr val="tx1"/>
                </a:solidFill>
              </a:rPr>
              <a:t>60.5</a:t>
            </a:r>
            <a:endParaRPr lang="en-US" sz="1200" dirty="0">
              <a:solidFill>
                <a:schemeClr val="tx1"/>
              </a:solidFill>
            </a:endParaRPr>
          </a:p>
        </p:txBody>
      </p:sp>
      <p:sp>
        <p:nvSpPr>
          <p:cNvPr id="9" name="TextBox 8"/>
          <p:cNvSpPr txBox="1"/>
          <p:nvPr/>
        </p:nvSpPr>
        <p:spPr>
          <a:xfrm>
            <a:off x="0" y="5791200"/>
            <a:ext cx="453970" cy="276999"/>
          </a:xfrm>
          <a:prstGeom prst="rect">
            <a:avLst/>
          </a:prstGeom>
          <a:noFill/>
        </p:spPr>
        <p:txBody>
          <a:bodyPr wrap="none" rtlCol="0">
            <a:spAutoFit/>
          </a:bodyPr>
          <a:lstStyle/>
          <a:p>
            <a:r>
              <a:rPr lang="en-US" sz="1200" dirty="0" smtClean="0">
                <a:solidFill>
                  <a:schemeClr val="tx1"/>
                </a:solidFill>
              </a:rPr>
              <a:t>59.5</a:t>
            </a:r>
            <a:endParaRPr lang="en-US" sz="1200" dirty="0">
              <a:solidFill>
                <a:schemeClr val="tx1"/>
              </a:solidFill>
            </a:endParaRPr>
          </a:p>
        </p:txBody>
      </p:sp>
      <p:sp>
        <p:nvSpPr>
          <p:cNvPr id="10" name="TextBox 9"/>
          <p:cNvSpPr txBox="1"/>
          <p:nvPr/>
        </p:nvSpPr>
        <p:spPr>
          <a:xfrm>
            <a:off x="0" y="2514600"/>
            <a:ext cx="400110" cy="1219200"/>
          </a:xfrm>
          <a:prstGeom prst="rect">
            <a:avLst/>
          </a:prstGeom>
          <a:noFill/>
        </p:spPr>
        <p:txBody>
          <a:bodyPr vert="vert270" wrap="square" rtlCol="0">
            <a:spAutoFit/>
          </a:bodyPr>
          <a:lstStyle/>
          <a:p>
            <a:r>
              <a:rPr lang="en-US" sz="1400" dirty="0" smtClean="0">
                <a:solidFill>
                  <a:schemeClr val="tx1"/>
                </a:solidFill>
              </a:rPr>
              <a:t>Frequency Hz</a:t>
            </a:r>
            <a:endParaRPr lang="en-US" sz="1400" dirty="0">
              <a:solidFill>
                <a:schemeClr val="tx1"/>
              </a:solidFill>
            </a:endParaRPr>
          </a:p>
        </p:txBody>
      </p:sp>
      <p:sp>
        <p:nvSpPr>
          <p:cNvPr id="11" name="TextBox 10"/>
          <p:cNvSpPr txBox="1"/>
          <p:nvPr/>
        </p:nvSpPr>
        <p:spPr>
          <a:xfrm>
            <a:off x="0" y="3761601"/>
            <a:ext cx="453970" cy="276999"/>
          </a:xfrm>
          <a:prstGeom prst="rect">
            <a:avLst/>
          </a:prstGeom>
          <a:noFill/>
        </p:spPr>
        <p:txBody>
          <a:bodyPr wrap="none" rtlCol="0">
            <a:spAutoFit/>
          </a:bodyPr>
          <a:lstStyle/>
          <a:p>
            <a:r>
              <a:rPr lang="en-US" sz="1200" dirty="0" smtClean="0">
                <a:solidFill>
                  <a:schemeClr val="tx1"/>
                </a:solidFill>
              </a:rPr>
              <a:t>60.0</a:t>
            </a:r>
            <a:endParaRPr lang="en-US" sz="1200" dirty="0">
              <a:solidFill>
                <a:schemeClr val="tx1"/>
              </a:solidFill>
            </a:endParaRPr>
          </a:p>
        </p:txBody>
      </p:sp>
      <p:cxnSp>
        <p:nvCxnSpPr>
          <p:cNvPr id="13" name="Straight Connector 12"/>
          <p:cNvCxnSpPr>
            <a:stCxn id="11" idx="3"/>
            <a:endCxn id="11" idx="3"/>
          </p:cNvCxnSpPr>
          <p:nvPr/>
        </p:nvCxnSpPr>
        <p:spPr bwMode="auto">
          <a:xfrm>
            <a:off x="453970" y="3900101"/>
            <a:ext cx="0" cy="0"/>
          </a:xfrm>
          <a:prstGeom prst="line">
            <a:avLst/>
          </a:prstGeom>
          <a:noFill/>
          <a:ln w="9525" cap="flat" cmpd="sng" algn="ctr">
            <a:noFill/>
            <a:prstDash val="solid"/>
            <a:round/>
            <a:headEnd type="none" w="med" len="med"/>
            <a:tailEnd type="none" w="med" len="med"/>
          </a:ln>
          <a:effectLst/>
        </p:spPr>
      </p:cxnSp>
      <p:cxnSp>
        <p:nvCxnSpPr>
          <p:cNvPr id="15" name="Straight Connector 14"/>
          <p:cNvCxnSpPr/>
          <p:nvPr/>
        </p:nvCxnSpPr>
        <p:spPr bwMode="auto">
          <a:xfrm>
            <a:off x="8839200" y="4343400"/>
            <a:ext cx="914400" cy="914400"/>
          </a:xfrm>
          <a:prstGeom prst="line">
            <a:avLst/>
          </a:prstGeom>
          <a:noFill/>
          <a:ln w="9525" cap="flat" cmpd="sng" algn="ctr">
            <a:noFill/>
            <a:prstDash val="solid"/>
            <a:round/>
            <a:headEnd type="none" w="med" len="med"/>
            <a:tailEnd type="none" w="med" len="med"/>
          </a:ln>
          <a:effectLst/>
        </p:spPr>
      </p:cxnSp>
      <p:sp>
        <p:nvSpPr>
          <p:cNvPr id="18" name="Rectangle 17"/>
          <p:cNvSpPr/>
          <p:nvPr/>
        </p:nvSpPr>
        <p:spPr>
          <a:xfrm>
            <a:off x="409574" y="5553075"/>
            <a:ext cx="3933825" cy="400110"/>
          </a:xfrm>
          <a:prstGeom prst="rect">
            <a:avLst/>
          </a:prstGeom>
        </p:spPr>
        <p:txBody>
          <a:bodyPr wrap="square">
            <a:spAutoFit/>
          </a:bodyPr>
          <a:lstStyle/>
          <a:p>
            <a:r>
              <a:rPr lang="en-US" dirty="0" smtClean="0">
                <a:solidFill>
                  <a:schemeClr val="tx1"/>
                </a:solidFill>
              </a:rPr>
              <a:t>50%LR (2800 RRS) = 1400 MW </a:t>
            </a:r>
            <a:endParaRPr lang="en-US" dirty="0">
              <a:solidFill>
                <a:schemeClr val="tx1"/>
              </a:solidFill>
            </a:endParaRPr>
          </a:p>
        </p:txBody>
      </p:sp>
      <p:sp>
        <p:nvSpPr>
          <p:cNvPr id="20" name="TextBox 19"/>
          <p:cNvSpPr txBox="1"/>
          <p:nvPr/>
        </p:nvSpPr>
        <p:spPr>
          <a:xfrm>
            <a:off x="4651430" y="1752600"/>
            <a:ext cx="453970" cy="276999"/>
          </a:xfrm>
          <a:prstGeom prst="rect">
            <a:avLst/>
          </a:prstGeom>
          <a:noFill/>
        </p:spPr>
        <p:txBody>
          <a:bodyPr wrap="none" rtlCol="0">
            <a:spAutoFit/>
          </a:bodyPr>
          <a:lstStyle/>
          <a:p>
            <a:r>
              <a:rPr lang="en-US" sz="1200" dirty="0" smtClean="0">
                <a:solidFill>
                  <a:schemeClr val="tx1"/>
                </a:solidFill>
              </a:rPr>
              <a:t>60.5</a:t>
            </a:r>
            <a:endParaRPr lang="en-US" sz="1200" dirty="0">
              <a:solidFill>
                <a:schemeClr val="tx1"/>
              </a:solidFill>
            </a:endParaRPr>
          </a:p>
        </p:txBody>
      </p:sp>
      <p:sp>
        <p:nvSpPr>
          <p:cNvPr id="21" name="TextBox 20"/>
          <p:cNvSpPr txBox="1"/>
          <p:nvPr/>
        </p:nvSpPr>
        <p:spPr>
          <a:xfrm>
            <a:off x="4651430" y="5791200"/>
            <a:ext cx="453970" cy="276999"/>
          </a:xfrm>
          <a:prstGeom prst="rect">
            <a:avLst/>
          </a:prstGeom>
          <a:noFill/>
        </p:spPr>
        <p:txBody>
          <a:bodyPr wrap="none" rtlCol="0">
            <a:spAutoFit/>
          </a:bodyPr>
          <a:lstStyle/>
          <a:p>
            <a:r>
              <a:rPr lang="en-US" sz="1200" dirty="0" smtClean="0">
                <a:solidFill>
                  <a:schemeClr val="tx1"/>
                </a:solidFill>
              </a:rPr>
              <a:t>59.5</a:t>
            </a:r>
            <a:endParaRPr lang="en-US" sz="1200" dirty="0">
              <a:solidFill>
                <a:schemeClr val="tx1"/>
              </a:solidFill>
            </a:endParaRPr>
          </a:p>
        </p:txBody>
      </p:sp>
      <p:sp>
        <p:nvSpPr>
          <p:cNvPr id="22" name="TextBox 21"/>
          <p:cNvSpPr txBox="1"/>
          <p:nvPr/>
        </p:nvSpPr>
        <p:spPr>
          <a:xfrm>
            <a:off x="4651430" y="2514600"/>
            <a:ext cx="400110" cy="1219200"/>
          </a:xfrm>
          <a:prstGeom prst="rect">
            <a:avLst/>
          </a:prstGeom>
          <a:noFill/>
        </p:spPr>
        <p:txBody>
          <a:bodyPr vert="vert270" wrap="square" rtlCol="0">
            <a:spAutoFit/>
          </a:bodyPr>
          <a:lstStyle/>
          <a:p>
            <a:r>
              <a:rPr lang="en-US" sz="1400" dirty="0" smtClean="0">
                <a:solidFill>
                  <a:schemeClr val="tx1"/>
                </a:solidFill>
              </a:rPr>
              <a:t>Frequency Hz</a:t>
            </a:r>
            <a:endParaRPr lang="en-US" sz="1400" dirty="0">
              <a:solidFill>
                <a:schemeClr val="tx1"/>
              </a:solidFill>
            </a:endParaRPr>
          </a:p>
        </p:txBody>
      </p:sp>
      <p:sp>
        <p:nvSpPr>
          <p:cNvPr id="23" name="TextBox 22"/>
          <p:cNvSpPr txBox="1"/>
          <p:nvPr/>
        </p:nvSpPr>
        <p:spPr>
          <a:xfrm>
            <a:off x="4651430" y="3761601"/>
            <a:ext cx="453970" cy="276999"/>
          </a:xfrm>
          <a:prstGeom prst="rect">
            <a:avLst/>
          </a:prstGeom>
          <a:noFill/>
        </p:spPr>
        <p:txBody>
          <a:bodyPr wrap="none" rtlCol="0">
            <a:spAutoFit/>
          </a:bodyPr>
          <a:lstStyle/>
          <a:p>
            <a:r>
              <a:rPr lang="en-US" sz="1200" dirty="0" smtClean="0">
                <a:solidFill>
                  <a:schemeClr val="tx1"/>
                </a:solidFill>
              </a:rPr>
              <a:t>60.0</a:t>
            </a:r>
            <a:endParaRPr lang="en-US" sz="1200" dirty="0">
              <a:solidFill>
                <a:schemeClr val="tx1"/>
              </a:solidFill>
            </a:endParaRPr>
          </a:p>
        </p:txBody>
      </p:sp>
      <p:sp>
        <p:nvSpPr>
          <p:cNvPr id="34" name="TextBox 33"/>
          <p:cNvSpPr txBox="1"/>
          <p:nvPr/>
        </p:nvSpPr>
        <p:spPr>
          <a:xfrm>
            <a:off x="7924800" y="4905375"/>
            <a:ext cx="990600" cy="307777"/>
          </a:xfrm>
          <a:prstGeom prst="rect">
            <a:avLst/>
          </a:prstGeom>
          <a:noFill/>
        </p:spPr>
        <p:txBody>
          <a:bodyPr wrap="square" rtlCol="0">
            <a:spAutoFit/>
          </a:bodyPr>
          <a:lstStyle/>
          <a:p>
            <a:r>
              <a:rPr lang="en-US" sz="1400" dirty="0" smtClean="0">
                <a:solidFill>
                  <a:schemeClr val="tx1"/>
                </a:solidFill>
              </a:rPr>
              <a:t>800MW</a:t>
            </a:r>
            <a:endParaRPr lang="en-US" sz="1400" dirty="0">
              <a:solidFill>
                <a:schemeClr val="tx1"/>
              </a:solidFill>
            </a:endParaRPr>
          </a:p>
        </p:txBody>
      </p:sp>
      <p:sp>
        <p:nvSpPr>
          <p:cNvPr id="25" name="TextBox 24"/>
          <p:cNvSpPr txBox="1"/>
          <p:nvPr/>
        </p:nvSpPr>
        <p:spPr>
          <a:xfrm>
            <a:off x="7924800" y="4438650"/>
            <a:ext cx="990600" cy="307777"/>
          </a:xfrm>
          <a:prstGeom prst="rect">
            <a:avLst/>
          </a:prstGeom>
          <a:noFill/>
        </p:spPr>
        <p:txBody>
          <a:bodyPr wrap="square" rtlCol="0">
            <a:spAutoFit/>
          </a:bodyPr>
          <a:lstStyle/>
          <a:p>
            <a:r>
              <a:rPr lang="en-US" sz="1400" dirty="0" smtClean="0">
                <a:solidFill>
                  <a:schemeClr val="tx1"/>
                </a:solidFill>
              </a:rPr>
              <a:t>600MW</a:t>
            </a:r>
            <a:endParaRPr lang="en-US" sz="1400" dirty="0">
              <a:solidFill>
                <a:schemeClr val="tx1"/>
              </a:solidFill>
            </a:endParaRPr>
          </a:p>
        </p:txBody>
      </p:sp>
      <p:sp>
        <p:nvSpPr>
          <p:cNvPr id="26" name="TextBox 25"/>
          <p:cNvSpPr txBox="1"/>
          <p:nvPr/>
        </p:nvSpPr>
        <p:spPr>
          <a:xfrm>
            <a:off x="7848600" y="3730823"/>
            <a:ext cx="990600" cy="307777"/>
          </a:xfrm>
          <a:prstGeom prst="rect">
            <a:avLst/>
          </a:prstGeom>
          <a:noFill/>
        </p:spPr>
        <p:txBody>
          <a:bodyPr wrap="square" rtlCol="0">
            <a:spAutoFit/>
          </a:bodyPr>
          <a:lstStyle/>
          <a:p>
            <a:r>
              <a:rPr lang="en-US" sz="1400" dirty="0" smtClean="0">
                <a:solidFill>
                  <a:schemeClr val="tx1"/>
                </a:solidFill>
              </a:rPr>
              <a:t>1000MW</a:t>
            </a:r>
            <a:endParaRPr lang="en-US" sz="1400" dirty="0">
              <a:solidFill>
                <a:schemeClr val="tx1"/>
              </a:solidFill>
            </a:endParaRPr>
          </a:p>
        </p:txBody>
      </p:sp>
      <p:sp>
        <p:nvSpPr>
          <p:cNvPr id="27" name="TextBox 26"/>
          <p:cNvSpPr txBox="1"/>
          <p:nvPr/>
        </p:nvSpPr>
        <p:spPr>
          <a:xfrm>
            <a:off x="7848600" y="3124200"/>
            <a:ext cx="990600" cy="307777"/>
          </a:xfrm>
          <a:prstGeom prst="rect">
            <a:avLst/>
          </a:prstGeom>
          <a:noFill/>
        </p:spPr>
        <p:txBody>
          <a:bodyPr wrap="square" rtlCol="0">
            <a:spAutoFit/>
          </a:bodyPr>
          <a:lstStyle/>
          <a:p>
            <a:r>
              <a:rPr lang="en-US" sz="1400" dirty="0" smtClean="0">
                <a:solidFill>
                  <a:schemeClr val="tx1"/>
                </a:solidFill>
              </a:rPr>
              <a:t>1375MW</a:t>
            </a:r>
            <a:endParaRPr lang="en-US" sz="1400" dirty="0">
              <a:solidFill>
                <a:schemeClr val="tx1"/>
              </a:solidFill>
            </a:endParaRPr>
          </a:p>
        </p:txBody>
      </p:sp>
      <p:sp>
        <p:nvSpPr>
          <p:cNvPr id="28" name="TextBox 27"/>
          <p:cNvSpPr txBox="1"/>
          <p:nvPr/>
        </p:nvSpPr>
        <p:spPr>
          <a:xfrm>
            <a:off x="7848600" y="2740223"/>
            <a:ext cx="990600" cy="307777"/>
          </a:xfrm>
          <a:prstGeom prst="rect">
            <a:avLst/>
          </a:prstGeom>
          <a:noFill/>
        </p:spPr>
        <p:txBody>
          <a:bodyPr wrap="square" rtlCol="0">
            <a:spAutoFit/>
          </a:bodyPr>
          <a:lstStyle/>
          <a:p>
            <a:r>
              <a:rPr lang="en-US" sz="1400" dirty="0" smtClean="0">
                <a:solidFill>
                  <a:schemeClr val="tx1"/>
                </a:solidFill>
              </a:rPr>
              <a:t>1200MW</a:t>
            </a:r>
            <a:endParaRPr lang="en-US" sz="1400" dirty="0">
              <a:solidFill>
                <a:schemeClr val="tx1"/>
              </a:solidFill>
            </a:endParaRPr>
          </a:p>
        </p:txBody>
      </p:sp>
      <p:sp>
        <p:nvSpPr>
          <p:cNvPr id="31" name="Rectangle 30"/>
          <p:cNvSpPr/>
          <p:nvPr/>
        </p:nvSpPr>
        <p:spPr>
          <a:xfrm>
            <a:off x="5038725" y="5543550"/>
            <a:ext cx="3848100" cy="400110"/>
          </a:xfrm>
          <a:prstGeom prst="rect">
            <a:avLst/>
          </a:prstGeom>
        </p:spPr>
        <p:txBody>
          <a:bodyPr wrap="square">
            <a:spAutoFit/>
          </a:bodyPr>
          <a:lstStyle/>
          <a:p>
            <a:r>
              <a:rPr lang="en-US" dirty="0" smtClean="0">
                <a:solidFill>
                  <a:schemeClr val="tx1"/>
                </a:solidFill>
              </a:rPr>
              <a:t>70%LR (2800 RRS) = 1960 MW</a:t>
            </a:r>
            <a:endParaRPr lang="en-US" dirty="0">
              <a:solidFill>
                <a:schemeClr val="tx1"/>
              </a:solidFill>
            </a:endParaRPr>
          </a:p>
        </p:txBody>
      </p:sp>
      <p:grpSp>
        <p:nvGrpSpPr>
          <p:cNvPr id="55" name="Group 54"/>
          <p:cNvGrpSpPr/>
          <p:nvPr/>
        </p:nvGrpSpPr>
        <p:grpSpPr>
          <a:xfrm>
            <a:off x="447675" y="1990725"/>
            <a:ext cx="1438275" cy="1645623"/>
            <a:chOff x="2895600" y="2133600"/>
            <a:chExt cx="1438275" cy="1645623"/>
          </a:xfrm>
        </p:grpSpPr>
        <p:grpSp>
          <p:nvGrpSpPr>
            <p:cNvPr id="36" name="Group 35"/>
            <p:cNvGrpSpPr/>
            <p:nvPr/>
          </p:nvGrpSpPr>
          <p:grpSpPr>
            <a:xfrm>
              <a:off x="2962275" y="2133600"/>
              <a:ext cx="1371600" cy="1645623"/>
              <a:chOff x="7467600" y="2286000"/>
              <a:chExt cx="1371600" cy="1645623"/>
            </a:xfrm>
          </p:grpSpPr>
          <p:pic>
            <p:nvPicPr>
              <p:cNvPr id="37" name="Picture 4"/>
              <p:cNvPicPr>
                <a:picLocks noChangeAspect="1" noChangeArrowheads="1"/>
              </p:cNvPicPr>
              <p:nvPr/>
            </p:nvPicPr>
            <p:blipFill>
              <a:blip r:embed="rId5" cstate="print"/>
              <a:srcRect/>
              <a:stretch>
                <a:fillRect/>
              </a:stretch>
            </p:blipFill>
            <p:spPr bwMode="auto">
              <a:xfrm>
                <a:off x="7467600" y="2286000"/>
                <a:ext cx="342900" cy="1552575"/>
              </a:xfrm>
              <a:prstGeom prst="rect">
                <a:avLst/>
              </a:prstGeom>
              <a:noFill/>
              <a:ln w="9525">
                <a:noFill/>
                <a:miter lim="800000"/>
                <a:headEnd/>
                <a:tailEnd/>
              </a:ln>
            </p:spPr>
          </p:pic>
          <p:grpSp>
            <p:nvGrpSpPr>
              <p:cNvPr id="38" name="Group 44"/>
              <p:cNvGrpSpPr/>
              <p:nvPr/>
            </p:nvGrpSpPr>
            <p:grpSpPr>
              <a:xfrm>
                <a:off x="7772400" y="2480846"/>
                <a:ext cx="1066800" cy="1450777"/>
                <a:chOff x="7772400" y="2480846"/>
                <a:chExt cx="1066800" cy="1450777"/>
              </a:xfrm>
            </p:grpSpPr>
            <p:sp>
              <p:nvSpPr>
                <p:cNvPr id="40" name="TextBox 39"/>
                <p:cNvSpPr txBox="1"/>
                <p:nvPr/>
              </p:nvSpPr>
              <p:spPr>
                <a:xfrm>
                  <a:off x="7772400" y="2480846"/>
                  <a:ext cx="1066800" cy="307777"/>
                </a:xfrm>
                <a:prstGeom prst="rect">
                  <a:avLst/>
                </a:prstGeom>
                <a:noFill/>
              </p:spPr>
              <p:txBody>
                <a:bodyPr wrap="square" rtlCol="0">
                  <a:spAutoFit/>
                </a:bodyPr>
                <a:lstStyle/>
                <a:p>
                  <a:r>
                    <a:rPr lang="en-US" sz="1400" dirty="0" smtClean="0">
                      <a:solidFill>
                        <a:schemeClr val="tx1"/>
                      </a:solidFill>
                    </a:rPr>
                    <a:t>1375MW</a:t>
                  </a:r>
                  <a:endParaRPr lang="en-US" sz="1400" dirty="0">
                    <a:solidFill>
                      <a:schemeClr val="tx1"/>
                    </a:solidFill>
                  </a:endParaRPr>
                </a:p>
              </p:txBody>
            </p:sp>
            <p:sp>
              <p:nvSpPr>
                <p:cNvPr id="41" name="TextBox 40"/>
                <p:cNvSpPr txBox="1"/>
                <p:nvPr/>
              </p:nvSpPr>
              <p:spPr>
                <a:xfrm>
                  <a:off x="7772400" y="2743200"/>
                  <a:ext cx="1066800" cy="307777"/>
                </a:xfrm>
                <a:prstGeom prst="rect">
                  <a:avLst/>
                </a:prstGeom>
                <a:noFill/>
              </p:spPr>
              <p:txBody>
                <a:bodyPr wrap="square" rtlCol="0">
                  <a:spAutoFit/>
                </a:bodyPr>
                <a:lstStyle/>
                <a:p>
                  <a:r>
                    <a:rPr lang="en-US" sz="1400" dirty="0" smtClean="0">
                      <a:solidFill>
                        <a:schemeClr val="tx1"/>
                      </a:solidFill>
                    </a:rPr>
                    <a:t>1200MW</a:t>
                  </a:r>
                  <a:endParaRPr lang="en-US" sz="1400" dirty="0">
                    <a:solidFill>
                      <a:schemeClr val="tx1"/>
                    </a:solidFill>
                  </a:endParaRPr>
                </a:p>
              </p:txBody>
            </p:sp>
            <p:sp>
              <p:nvSpPr>
                <p:cNvPr id="42" name="TextBox 41"/>
                <p:cNvSpPr txBox="1"/>
                <p:nvPr/>
              </p:nvSpPr>
              <p:spPr>
                <a:xfrm>
                  <a:off x="7772400" y="3048000"/>
                  <a:ext cx="1066800" cy="307777"/>
                </a:xfrm>
                <a:prstGeom prst="rect">
                  <a:avLst/>
                </a:prstGeom>
                <a:noFill/>
              </p:spPr>
              <p:txBody>
                <a:bodyPr wrap="square" rtlCol="0">
                  <a:spAutoFit/>
                </a:bodyPr>
                <a:lstStyle/>
                <a:p>
                  <a:r>
                    <a:rPr lang="en-US" sz="1400" dirty="0" smtClean="0">
                      <a:solidFill>
                        <a:schemeClr val="tx1"/>
                      </a:solidFill>
                    </a:rPr>
                    <a:t>1000MW</a:t>
                  </a:r>
                  <a:endParaRPr lang="en-US" sz="1400" dirty="0">
                    <a:solidFill>
                      <a:schemeClr val="tx1"/>
                    </a:solidFill>
                  </a:endParaRPr>
                </a:p>
              </p:txBody>
            </p:sp>
            <p:sp>
              <p:nvSpPr>
                <p:cNvPr id="43" name="TextBox 42"/>
                <p:cNvSpPr txBox="1"/>
                <p:nvPr/>
              </p:nvSpPr>
              <p:spPr>
                <a:xfrm>
                  <a:off x="7772400" y="3352800"/>
                  <a:ext cx="1066800" cy="307777"/>
                </a:xfrm>
                <a:prstGeom prst="rect">
                  <a:avLst/>
                </a:prstGeom>
                <a:noFill/>
              </p:spPr>
              <p:txBody>
                <a:bodyPr wrap="square" rtlCol="0">
                  <a:spAutoFit/>
                </a:bodyPr>
                <a:lstStyle/>
                <a:p>
                  <a:r>
                    <a:rPr lang="en-US" sz="1400" dirty="0" smtClean="0">
                      <a:solidFill>
                        <a:schemeClr val="tx1"/>
                      </a:solidFill>
                    </a:rPr>
                    <a:t>800MW</a:t>
                  </a:r>
                  <a:endParaRPr lang="en-US" sz="1400" dirty="0">
                    <a:solidFill>
                      <a:schemeClr val="tx1"/>
                    </a:solidFill>
                  </a:endParaRPr>
                </a:p>
              </p:txBody>
            </p:sp>
            <p:sp>
              <p:nvSpPr>
                <p:cNvPr id="44" name="TextBox 43"/>
                <p:cNvSpPr txBox="1"/>
                <p:nvPr/>
              </p:nvSpPr>
              <p:spPr>
                <a:xfrm>
                  <a:off x="7772400" y="3623846"/>
                  <a:ext cx="1066800" cy="307777"/>
                </a:xfrm>
                <a:prstGeom prst="rect">
                  <a:avLst/>
                </a:prstGeom>
                <a:noFill/>
              </p:spPr>
              <p:txBody>
                <a:bodyPr wrap="square" rtlCol="0">
                  <a:spAutoFit/>
                </a:bodyPr>
                <a:lstStyle/>
                <a:p>
                  <a:r>
                    <a:rPr lang="en-US" sz="1400" dirty="0" smtClean="0">
                      <a:solidFill>
                        <a:schemeClr val="tx1"/>
                      </a:solidFill>
                    </a:rPr>
                    <a:t>600MW</a:t>
                  </a:r>
                  <a:endParaRPr lang="en-US" sz="1400" dirty="0">
                    <a:solidFill>
                      <a:schemeClr val="tx1"/>
                    </a:solidFill>
                  </a:endParaRPr>
                </a:p>
              </p:txBody>
            </p:sp>
          </p:grpSp>
        </p:grpSp>
        <p:sp>
          <p:nvSpPr>
            <p:cNvPr id="46" name="Rectangle 45"/>
            <p:cNvSpPr/>
            <p:nvPr/>
          </p:nvSpPr>
          <p:spPr bwMode="auto">
            <a:xfrm>
              <a:off x="2895600" y="2133600"/>
              <a:ext cx="457200" cy="762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Tx/>
                <a:buSzTx/>
                <a:buFontTx/>
                <a:buChar char="•"/>
                <a:tabLst/>
              </a:pPr>
              <a:endParaRPr kumimoji="0" lang="en-US" sz="2000" b="0" i="0" u="none" strike="noStrike" cap="none" normalizeH="0" baseline="0" smtClean="0">
                <a:ln>
                  <a:noFill/>
                </a:ln>
                <a:solidFill>
                  <a:srgbClr val="FF9900"/>
                </a:solidFill>
                <a:effectLst/>
                <a:latin typeface="Times New Roman" pitchFamily="18" charset="0"/>
              </a:endParaRPr>
            </a:p>
          </p:txBody>
        </p:sp>
      </p:grpSp>
      <p:grpSp>
        <p:nvGrpSpPr>
          <p:cNvPr id="56" name="Group 55"/>
          <p:cNvGrpSpPr/>
          <p:nvPr/>
        </p:nvGrpSpPr>
        <p:grpSpPr>
          <a:xfrm>
            <a:off x="5029200" y="1981200"/>
            <a:ext cx="1438275" cy="1645623"/>
            <a:chOff x="2895600" y="2133600"/>
            <a:chExt cx="1438275" cy="1645623"/>
          </a:xfrm>
        </p:grpSpPr>
        <p:grpSp>
          <p:nvGrpSpPr>
            <p:cNvPr id="57" name="Group 35"/>
            <p:cNvGrpSpPr/>
            <p:nvPr/>
          </p:nvGrpSpPr>
          <p:grpSpPr>
            <a:xfrm>
              <a:off x="2962275" y="2133600"/>
              <a:ext cx="1371600" cy="1645623"/>
              <a:chOff x="7467600" y="2286000"/>
              <a:chExt cx="1371600" cy="1645623"/>
            </a:xfrm>
          </p:grpSpPr>
          <p:pic>
            <p:nvPicPr>
              <p:cNvPr id="59" name="Picture 4"/>
              <p:cNvPicPr>
                <a:picLocks noChangeAspect="1" noChangeArrowheads="1"/>
              </p:cNvPicPr>
              <p:nvPr/>
            </p:nvPicPr>
            <p:blipFill>
              <a:blip r:embed="rId5" cstate="print"/>
              <a:srcRect/>
              <a:stretch>
                <a:fillRect/>
              </a:stretch>
            </p:blipFill>
            <p:spPr bwMode="auto">
              <a:xfrm>
                <a:off x="7467600" y="2286000"/>
                <a:ext cx="342900" cy="1552575"/>
              </a:xfrm>
              <a:prstGeom prst="rect">
                <a:avLst/>
              </a:prstGeom>
              <a:noFill/>
              <a:ln w="9525">
                <a:noFill/>
                <a:miter lim="800000"/>
                <a:headEnd/>
                <a:tailEnd/>
              </a:ln>
            </p:spPr>
          </p:pic>
          <p:grpSp>
            <p:nvGrpSpPr>
              <p:cNvPr id="60" name="Group 44"/>
              <p:cNvGrpSpPr/>
              <p:nvPr/>
            </p:nvGrpSpPr>
            <p:grpSpPr>
              <a:xfrm>
                <a:off x="7772400" y="2480846"/>
                <a:ext cx="1066800" cy="1450777"/>
                <a:chOff x="7772400" y="2480846"/>
                <a:chExt cx="1066800" cy="1450777"/>
              </a:xfrm>
            </p:grpSpPr>
            <p:sp>
              <p:nvSpPr>
                <p:cNvPr id="61" name="TextBox 60"/>
                <p:cNvSpPr txBox="1"/>
                <p:nvPr/>
              </p:nvSpPr>
              <p:spPr>
                <a:xfrm>
                  <a:off x="7772400" y="2480846"/>
                  <a:ext cx="1066800" cy="307777"/>
                </a:xfrm>
                <a:prstGeom prst="rect">
                  <a:avLst/>
                </a:prstGeom>
                <a:noFill/>
              </p:spPr>
              <p:txBody>
                <a:bodyPr wrap="square" rtlCol="0">
                  <a:spAutoFit/>
                </a:bodyPr>
                <a:lstStyle/>
                <a:p>
                  <a:r>
                    <a:rPr lang="en-US" sz="1400" dirty="0" smtClean="0">
                      <a:solidFill>
                        <a:schemeClr val="tx1"/>
                      </a:solidFill>
                    </a:rPr>
                    <a:t>1745MW</a:t>
                  </a:r>
                  <a:endParaRPr lang="en-US" sz="1400" dirty="0">
                    <a:solidFill>
                      <a:schemeClr val="tx1"/>
                    </a:solidFill>
                  </a:endParaRPr>
                </a:p>
              </p:txBody>
            </p:sp>
            <p:sp>
              <p:nvSpPr>
                <p:cNvPr id="62" name="TextBox 61"/>
                <p:cNvSpPr txBox="1"/>
                <p:nvPr/>
              </p:nvSpPr>
              <p:spPr>
                <a:xfrm>
                  <a:off x="7772400" y="2743200"/>
                  <a:ext cx="1066800" cy="307777"/>
                </a:xfrm>
                <a:prstGeom prst="rect">
                  <a:avLst/>
                </a:prstGeom>
                <a:noFill/>
              </p:spPr>
              <p:txBody>
                <a:bodyPr wrap="square" rtlCol="0">
                  <a:spAutoFit/>
                </a:bodyPr>
                <a:lstStyle/>
                <a:p>
                  <a:r>
                    <a:rPr lang="en-US" sz="1400" dirty="0" smtClean="0">
                      <a:solidFill>
                        <a:schemeClr val="tx1"/>
                      </a:solidFill>
                    </a:rPr>
                    <a:t>1697MW</a:t>
                  </a:r>
                  <a:endParaRPr lang="en-US" sz="1400" dirty="0">
                    <a:solidFill>
                      <a:schemeClr val="tx1"/>
                    </a:solidFill>
                  </a:endParaRPr>
                </a:p>
              </p:txBody>
            </p:sp>
            <p:sp>
              <p:nvSpPr>
                <p:cNvPr id="63" name="TextBox 62"/>
                <p:cNvSpPr txBox="1"/>
                <p:nvPr/>
              </p:nvSpPr>
              <p:spPr>
                <a:xfrm>
                  <a:off x="7772400" y="3048000"/>
                  <a:ext cx="1066800" cy="307777"/>
                </a:xfrm>
                <a:prstGeom prst="rect">
                  <a:avLst/>
                </a:prstGeom>
                <a:noFill/>
              </p:spPr>
              <p:txBody>
                <a:bodyPr wrap="square" rtlCol="0">
                  <a:spAutoFit/>
                </a:bodyPr>
                <a:lstStyle/>
                <a:p>
                  <a:r>
                    <a:rPr lang="en-US" sz="1400" dirty="0" smtClean="0">
                      <a:solidFill>
                        <a:schemeClr val="tx1"/>
                      </a:solidFill>
                    </a:rPr>
                    <a:t>982MW</a:t>
                  </a:r>
                  <a:endParaRPr lang="en-US" sz="1400" dirty="0">
                    <a:solidFill>
                      <a:schemeClr val="tx1"/>
                    </a:solidFill>
                  </a:endParaRPr>
                </a:p>
              </p:txBody>
            </p:sp>
            <p:sp>
              <p:nvSpPr>
                <p:cNvPr id="64" name="TextBox 63"/>
                <p:cNvSpPr txBox="1"/>
                <p:nvPr/>
              </p:nvSpPr>
              <p:spPr>
                <a:xfrm>
                  <a:off x="7772400" y="3352800"/>
                  <a:ext cx="1066800" cy="307777"/>
                </a:xfrm>
                <a:prstGeom prst="rect">
                  <a:avLst/>
                </a:prstGeom>
                <a:noFill/>
              </p:spPr>
              <p:txBody>
                <a:bodyPr wrap="square" rtlCol="0">
                  <a:spAutoFit/>
                </a:bodyPr>
                <a:lstStyle/>
                <a:p>
                  <a:r>
                    <a:rPr lang="en-US" sz="1400" dirty="0" smtClean="0">
                      <a:solidFill>
                        <a:schemeClr val="tx1"/>
                      </a:solidFill>
                    </a:rPr>
                    <a:t>294MW</a:t>
                  </a:r>
                  <a:endParaRPr lang="en-US" sz="1400" dirty="0">
                    <a:solidFill>
                      <a:schemeClr val="tx1"/>
                    </a:solidFill>
                  </a:endParaRPr>
                </a:p>
              </p:txBody>
            </p:sp>
            <p:sp>
              <p:nvSpPr>
                <p:cNvPr id="65" name="TextBox 64"/>
                <p:cNvSpPr txBox="1"/>
                <p:nvPr/>
              </p:nvSpPr>
              <p:spPr>
                <a:xfrm>
                  <a:off x="7772400" y="3623846"/>
                  <a:ext cx="1066800" cy="307777"/>
                </a:xfrm>
                <a:prstGeom prst="rect">
                  <a:avLst/>
                </a:prstGeom>
                <a:noFill/>
              </p:spPr>
              <p:txBody>
                <a:bodyPr wrap="square" rtlCol="0">
                  <a:spAutoFit/>
                </a:bodyPr>
                <a:lstStyle/>
                <a:p>
                  <a:r>
                    <a:rPr lang="en-US" sz="1400" dirty="0" smtClean="0">
                      <a:solidFill>
                        <a:schemeClr val="tx1"/>
                      </a:solidFill>
                    </a:rPr>
                    <a:t>266MW</a:t>
                  </a:r>
                  <a:endParaRPr lang="en-US" sz="1400" dirty="0">
                    <a:solidFill>
                      <a:schemeClr val="tx1"/>
                    </a:solidFill>
                  </a:endParaRPr>
                </a:p>
              </p:txBody>
            </p:sp>
          </p:grpSp>
        </p:grpSp>
        <p:sp>
          <p:nvSpPr>
            <p:cNvPr id="58" name="Rectangle 57"/>
            <p:cNvSpPr/>
            <p:nvPr/>
          </p:nvSpPr>
          <p:spPr bwMode="auto">
            <a:xfrm>
              <a:off x="2895600" y="2133600"/>
              <a:ext cx="457200" cy="762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Tx/>
                <a:buSzTx/>
                <a:buFontTx/>
                <a:buChar char="•"/>
                <a:tabLst/>
              </a:pPr>
              <a:endParaRPr kumimoji="0" lang="en-US" sz="2000" b="0" i="0" u="none" strike="noStrike" cap="none" normalizeH="0" baseline="0" smtClean="0">
                <a:ln>
                  <a:noFill/>
                </a:ln>
                <a:solidFill>
                  <a:srgbClr val="FF9900"/>
                </a:solidFill>
                <a:effectLst/>
                <a:latin typeface="Times New Roman" pitchFamily="18" charset="0"/>
              </a:endParaRPr>
            </a:p>
          </p:txBody>
        </p:sp>
      </p:grpSp>
      <p:sp>
        <p:nvSpPr>
          <p:cNvPr id="66" name="TextBox 65"/>
          <p:cNvSpPr txBox="1"/>
          <p:nvPr/>
        </p:nvSpPr>
        <p:spPr>
          <a:xfrm>
            <a:off x="5410200" y="1914525"/>
            <a:ext cx="1143000" cy="307777"/>
          </a:xfrm>
          <a:prstGeom prst="rect">
            <a:avLst/>
          </a:prstGeom>
          <a:noFill/>
        </p:spPr>
        <p:txBody>
          <a:bodyPr wrap="square" rtlCol="0">
            <a:spAutoFit/>
          </a:bodyPr>
          <a:lstStyle/>
          <a:p>
            <a:r>
              <a:rPr lang="en-US" sz="1400" dirty="0" smtClean="0">
                <a:solidFill>
                  <a:schemeClr val="tx1"/>
                </a:solidFill>
              </a:rPr>
              <a:t>LRs trip</a:t>
            </a:r>
            <a:endParaRPr lang="en-US" sz="1400" dirty="0">
              <a:solidFill>
                <a:schemeClr val="tx1"/>
              </a:solidFill>
            </a:endParaRPr>
          </a:p>
        </p:txBody>
      </p:sp>
      <p:sp>
        <p:nvSpPr>
          <p:cNvPr id="67" name="TextBox 66"/>
          <p:cNvSpPr txBox="1"/>
          <p:nvPr/>
        </p:nvSpPr>
        <p:spPr>
          <a:xfrm>
            <a:off x="1752600" y="1981200"/>
            <a:ext cx="1143000" cy="307777"/>
          </a:xfrm>
          <a:prstGeom prst="rect">
            <a:avLst/>
          </a:prstGeom>
          <a:noFill/>
        </p:spPr>
        <p:txBody>
          <a:bodyPr wrap="square" rtlCol="0">
            <a:spAutoFit/>
          </a:bodyPr>
          <a:lstStyle/>
          <a:p>
            <a:r>
              <a:rPr lang="en-US" sz="1400" dirty="0" smtClean="0">
                <a:solidFill>
                  <a:schemeClr val="tx1"/>
                </a:solidFill>
              </a:rPr>
              <a:t>LRs trip</a:t>
            </a:r>
            <a:endParaRPr lang="en-US" sz="1400" dirty="0">
              <a:solidFill>
                <a:schemeClr val="tx1"/>
              </a:solidFill>
            </a:endParaRPr>
          </a:p>
        </p:txBody>
      </p:sp>
      <p:sp>
        <p:nvSpPr>
          <p:cNvPr id="68" name="TextBox 67"/>
          <p:cNvSpPr txBox="1"/>
          <p:nvPr/>
        </p:nvSpPr>
        <p:spPr>
          <a:xfrm>
            <a:off x="1733550" y="2187773"/>
            <a:ext cx="1066800" cy="307777"/>
          </a:xfrm>
          <a:prstGeom prst="rect">
            <a:avLst/>
          </a:prstGeom>
          <a:noFill/>
        </p:spPr>
        <p:txBody>
          <a:bodyPr wrap="square" rtlCol="0">
            <a:spAutoFit/>
          </a:bodyPr>
          <a:lstStyle/>
          <a:p>
            <a:r>
              <a:rPr lang="en-US" sz="1400" dirty="0" smtClean="0">
                <a:solidFill>
                  <a:schemeClr val="tx1"/>
                </a:solidFill>
              </a:rPr>
              <a:t>1228MW</a:t>
            </a:r>
            <a:endParaRPr lang="en-US" sz="1400" dirty="0">
              <a:solidFill>
                <a:schemeClr val="tx1"/>
              </a:solidFill>
            </a:endParaRPr>
          </a:p>
        </p:txBody>
      </p:sp>
      <p:sp>
        <p:nvSpPr>
          <p:cNvPr id="69" name="TextBox 68"/>
          <p:cNvSpPr txBox="1"/>
          <p:nvPr/>
        </p:nvSpPr>
        <p:spPr>
          <a:xfrm>
            <a:off x="1733550" y="2450127"/>
            <a:ext cx="1066800" cy="307777"/>
          </a:xfrm>
          <a:prstGeom prst="rect">
            <a:avLst/>
          </a:prstGeom>
          <a:noFill/>
        </p:spPr>
        <p:txBody>
          <a:bodyPr wrap="square" rtlCol="0">
            <a:spAutoFit/>
          </a:bodyPr>
          <a:lstStyle/>
          <a:p>
            <a:r>
              <a:rPr lang="en-US" sz="1400" dirty="0" smtClean="0">
                <a:solidFill>
                  <a:schemeClr val="tx1"/>
                </a:solidFill>
              </a:rPr>
              <a:t>1038MW</a:t>
            </a:r>
            <a:endParaRPr lang="en-US" sz="1400" dirty="0">
              <a:solidFill>
                <a:schemeClr val="tx1"/>
              </a:solidFill>
            </a:endParaRPr>
          </a:p>
        </p:txBody>
      </p:sp>
      <p:sp>
        <p:nvSpPr>
          <p:cNvPr id="70" name="TextBox 69"/>
          <p:cNvSpPr txBox="1"/>
          <p:nvPr/>
        </p:nvSpPr>
        <p:spPr>
          <a:xfrm>
            <a:off x="1733550" y="2754927"/>
            <a:ext cx="1066800" cy="307777"/>
          </a:xfrm>
          <a:prstGeom prst="rect">
            <a:avLst/>
          </a:prstGeom>
          <a:noFill/>
        </p:spPr>
        <p:txBody>
          <a:bodyPr wrap="square" rtlCol="0">
            <a:spAutoFit/>
          </a:bodyPr>
          <a:lstStyle/>
          <a:p>
            <a:r>
              <a:rPr lang="en-US" sz="1400" dirty="0" smtClean="0">
                <a:solidFill>
                  <a:schemeClr val="tx1"/>
                </a:solidFill>
              </a:rPr>
              <a:t>237MW</a:t>
            </a:r>
            <a:endParaRPr lang="en-US" sz="1400" dirty="0">
              <a:solidFill>
                <a:schemeClr val="tx1"/>
              </a:solidFill>
            </a:endParaRPr>
          </a:p>
        </p:txBody>
      </p:sp>
      <p:sp>
        <p:nvSpPr>
          <p:cNvPr id="71" name="TextBox 70"/>
          <p:cNvSpPr txBox="1"/>
          <p:nvPr/>
        </p:nvSpPr>
        <p:spPr>
          <a:xfrm>
            <a:off x="1733550" y="3059727"/>
            <a:ext cx="1066800" cy="307777"/>
          </a:xfrm>
          <a:prstGeom prst="rect">
            <a:avLst/>
          </a:prstGeom>
          <a:noFill/>
        </p:spPr>
        <p:txBody>
          <a:bodyPr wrap="square" rtlCol="0">
            <a:spAutoFit/>
          </a:bodyPr>
          <a:lstStyle/>
          <a:p>
            <a:r>
              <a:rPr lang="en-US" sz="1400" dirty="0" smtClean="0">
                <a:solidFill>
                  <a:schemeClr val="tx1"/>
                </a:solidFill>
              </a:rPr>
              <a:t>199MW</a:t>
            </a:r>
            <a:endParaRPr lang="en-US" sz="1400" dirty="0">
              <a:solidFill>
                <a:schemeClr val="tx1"/>
              </a:solidFill>
            </a:endParaRPr>
          </a:p>
        </p:txBody>
      </p:sp>
      <p:sp>
        <p:nvSpPr>
          <p:cNvPr id="72" name="TextBox 71"/>
          <p:cNvSpPr txBox="1"/>
          <p:nvPr/>
        </p:nvSpPr>
        <p:spPr>
          <a:xfrm>
            <a:off x="1733550" y="3330773"/>
            <a:ext cx="1066800" cy="307777"/>
          </a:xfrm>
          <a:prstGeom prst="rect">
            <a:avLst/>
          </a:prstGeom>
          <a:noFill/>
        </p:spPr>
        <p:txBody>
          <a:bodyPr wrap="square" rtlCol="0">
            <a:spAutoFit/>
          </a:bodyPr>
          <a:lstStyle/>
          <a:p>
            <a:r>
              <a:rPr lang="en-US" sz="1400" dirty="0" smtClean="0">
                <a:solidFill>
                  <a:schemeClr val="tx1"/>
                </a:solidFill>
              </a:rPr>
              <a:t>0 MW</a:t>
            </a:r>
            <a:endParaRPr lang="en-US" sz="1400" dirty="0">
              <a:solidFill>
                <a:schemeClr val="tx1"/>
              </a:solidFill>
            </a:endParaRPr>
          </a:p>
        </p:txBody>
      </p:sp>
      <p:sp>
        <p:nvSpPr>
          <p:cNvPr id="73" name="TextBox 72"/>
          <p:cNvSpPr txBox="1"/>
          <p:nvPr/>
        </p:nvSpPr>
        <p:spPr>
          <a:xfrm>
            <a:off x="838200" y="1981200"/>
            <a:ext cx="1143000" cy="307777"/>
          </a:xfrm>
          <a:prstGeom prst="rect">
            <a:avLst/>
          </a:prstGeom>
          <a:noFill/>
        </p:spPr>
        <p:txBody>
          <a:bodyPr wrap="square" rtlCol="0">
            <a:spAutoFit/>
          </a:bodyPr>
          <a:lstStyle/>
          <a:p>
            <a:r>
              <a:rPr lang="en-US" sz="1400" dirty="0" smtClean="0">
                <a:solidFill>
                  <a:schemeClr val="tx1"/>
                </a:solidFill>
              </a:rPr>
              <a:t>Gen size</a:t>
            </a:r>
            <a:endParaRPr lang="en-US" sz="1400" dirty="0">
              <a:solidFill>
                <a:schemeClr val="tx1"/>
              </a:solidFill>
            </a:endParaRPr>
          </a:p>
        </p:txBody>
      </p:sp>
      <p:sp>
        <p:nvSpPr>
          <p:cNvPr id="74" name="TextBox 73"/>
          <p:cNvSpPr txBox="1"/>
          <p:nvPr/>
        </p:nvSpPr>
        <p:spPr>
          <a:xfrm>
            <a:off x="7848600" y="2483048"/>
            <a:ext cx="1143000" cy="307777"/>
          </a:xfrm>
          <a:prstGeom prst="rect">
            <a:avLst/>
          </a:prstGeom>
          <a:noFill/>
        </p:spPr>
        <p:txBody>
          <a:bodyPr wrap="square" rtlCol="0">
            <a:spAutoFit/>
          </a:bodyPr>
          <a:lstStyle/>
          <a:p>
            <a:r>
              <a:rPr lang="en-US" sz="1400" dirty="0" smtClean="0">
                <a:solidFill>
                  <a:schemeClr val="tx1"/>
                </a:solidFill>
              </a:rPr>
              <a:t>Gen size</a:t>
            </a:r>
            <a:endParaRPr lang="en-US" sz="1400" dirty="0">
              <a:solidFill>
                <a:schemeClr val="tx1"/>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3" cstate="print"/>
          <a:srcRect/>
          <a:stretch>
            <a:fillRect/>
          </a:stretch>
        </p:blipFill>
        <p:spPr bwMode="auto">
          <a:xfrm>
            <a:off x="5027158" y="1905000"/>
            <a:ext cx="4002542" cy="4328280"/>
          </a:xfrm>
          <a:prstGeom prst="rect">
            <a:avLst/>
          </a:prstGeom>
          <a:noFill/>
          <a:ln w="9525">
            <a:noFill/>
            <a:miter lim="800000"/>
            <a:headEnd/>
            <a:tailEnd/>
          </a:ln>
        </p:spPr>
      </p:pic>
      <p:pic>
        <p:nvPicPr>
          <p:cNvPr id="1026" name="Picture 2"/>
          <p:cNvPicPr>
            <a:picLocks noChangeAspect="1" noChangeArrowheads="1"/>
          </p:cNvPicPr>
          <p:nvPr/>
        </p:nvPicPr>
        <p:blipFill>
          <a:blip r:embed="rId4" cstate="print"/>
          <a:srcRect/>
          <a:stretch>
            <a:fillRect/>
          </a:stretch>
        </p:blipFill>
        <p:spPr bwMode="auto">
          <a:xfrm>
            <a:off x="381000" y="1902929"/>
            <a:ext cx="4038600" cy="4345471"/>
          </a:xfrm>
          <a:prstGeom prst="rect">
            <a:avLst/>
          </a:prstGeom>
          <a:noFill/>
          <a:ln w="9525">
            <a:noFill/>
            <a:miter lim="800000"/>
            <a:headEnd/>
            <a:tailEnd/>
          </a:ln>
        </p:spPr>
      </p:pic>
      <p:sp>
        <p:nvSpPr>
          <p:cNvPr id="2" name="Title 1"/>
          <p:cNvSpPr>
            <a:spLocks noGrp="1"/>
          </p:cNvSpPr>
          <p:nvPr>
            <p:ph type="title"/>
          </p:nvPr>
        </p:nvSpPr>
        <p:spPr/>
        <p:txBody>
          <a:bodyPr/>
          <a:lstStyle/>
          <a:p>
            <a:r>
              <a:rPr lang="en-US" dirty="0" smtClean="0"/>
              <a:t>LRs % - Criterion A</a:t>
            </a:r>
            <a:endParaRPr lang="en-US" dirty="0"/>
          </a:p>
        </p:txBody>
      </p:sp>
      <p:sp>
        <p:nvSpPr>
          <p:cNvPr id="7" name="TextBox 6"/>
          <p:cNvSpPr txBox="1"/>
          <p:nvPr/>
        </p:nvSpPr>
        <p:spPr>
          <a:xfrm>
            <a:off x="2057400" y="939225"/>
            <a:ext cx="5105400" cy="584775"/>
          </a:xfrm>
          <a:prstGeom prst="rect">
            <a:avLst/>
          </a:prstGeom>
          <a:noFill/>
        </p:spPr>
        <p:txBody>
          <a:bodyPr wrap="square" rtlCol="0">
            <a:spAutoFit/>
          </a:bodyPr>
          <a:lstStyle/>
          <a:p>
            <a:r>
              <a:rPr lang="en-US" sz="1600" dirty="0" smtClean="0">
                <a:solidFill>
                  <a:schemeClr val="tx1"/>
                </a:solidFill>
              </a:rPr>
              <a:t>System frequency response monitored at 345 kV Jewett bus</a:t>
            </a:r>
          </a:p>
          <a:p>
            <a:r>
              <a:rPr lang="en-US" sz="1600" dirty="0" smtClean="0">
                <a:solidFill>
                  <a:schemeClr val="tx1"/>
                </a:solidFill>
              </a:rPr>
              <a:t>Test: loss of one generator unit (1200 MW)</a:t>
            </a:r>
            <a:endParaRPr lang="en-US" sz="1600" dirty="0">
              <a:solidFill>
                <a:schemeClr val="tx1"/>
              </a:solidFill>
            </a:endParaRPr>
          </a:p>
        </p:txBody>
      </p:sp>
      <p:sp>
        <p:nvSpPr>
          <p:cNvPr id="8" name="TextBox 7"/>
          <p:cNvSpPr txBox="1"/>
          <p:nvPr/>
        </p:nvSpPr>
        <p:spPr>
          <a:xfrm>
            <a:off x="0" y="1752600"/>
            <a:ext cx="453970" cy="276999"/>
          </a:xfrm>
          <a:prstGeom prst="rect">
            <a:avLst/>
          </a:prstGeom>
          <a:noFill/>
        </p:spPr>
        <p:txBody>
          <a:bodyPr wrap="none" rtlCol="0">
            <a:spAutoFit/>
          </a:bodyPr>
          <a:lstStyle/>
          <a:p>
            <a:r>
              <a:rPr lang="en-US" sz="1200" dirty="0" smtClean="0">
                <a:solidFill>
                  <a:schemeClr val="tx1"/>
                </a:solidFill>
              </a:rPr>
              <a:t>60.5</a:t>
            </a:r>
            <a:endParaRPr lang="en-US" sz="1200" dirty="0">
              <a:solidFill>
                <a:schemeClr val="tx1"/>
              </a:solidFill>
            </a:endParaRPr>
          </a:p>
        </p:txBody>
      </p:sp>
      <p:sp>
        <p:nvSpPr>
          <p:cNvPr id="9" name="TextBox 8"/>
          <p:cNvSpPr txBox="1"/>
          <p:nvPr/>
        </p:nvSpPr>
        <p:spPr>
          <a:xfrm>
            <a:off x="0" y="5791200"/>
            <a:ext cx="453970" cy="276999"/>
          </a:xfrm>
          <a:prstGeom prst="rect">
            <a:avLst/>
          </a:prstGeom>
          <a:noFill/>
        </p:spPr>
        <p:txBody>
          <a:bodyPr wrap="none" rtlCol="0">
            <a:spAutoFit/>
          </a:bodyPr>
          <a:lstStyle/>
          <a:p>
            <a:r>
              <a:rPr lang="en-US" sz="1200" dirty="0" smtClean="0">
                <a:solidFill>
                  <a:schemeClr val="tx1"/>
                </a:solidFill>
              </a:rPr>
              <a:t>59.5</a:t>
            </a:r>
            <a:endParaRPr lang="en-US" sz="1200" dirty="0">
              <a:solidFill>
                <a:schemeClr val="tx1"/>
              </a:solidFill>
            </a:endParaRPr>
          </a:p>
        </p:txBody>
      </p:sp>
      <p:sp>
        <p:nvSpPr>
          <p:cNvPr id="10" name="TextBox 9"/>
          <p:cNvSpPr txBox="1"/>
          <p:nvPr/>
        </p:nvSpPr>
        <p:spPr>
          <a:xfrm>
            <a:off x="0" y="2514600"/>
            <a:ext cx="400110" cy="1219200"/>
          </a:xfrm>
          <a:prstGeom prst="rect">
            <a:avLst/>
          </a:prstGeom>
          <a:noFill/>
        </p:spPr>
        <p:txBody>
          <a:bodyPr vert="vert270" wrap="square" rtlCol="0">
            <a:spAutoFit/>
          </a:bodyPr>
          <a:lstStyle/>
          <a:p>
            <a:r>
              <a:rPr lang="en-US" sz="1400" dirty="0" smtClean="0">
                <a:solidFill>
                  <a:schemeClr val="tx1"/>
                </a:solidFill>
              </a:rPr>
              <a:t>Frequency Hz</a:t>
            </a:r>
            <a:endParaRPr lang="en-US" sz="1400" dirty="0">
              <a:solidFill>
                <a:schemeClr val="tx1"/>
              </a:solidFill>
            </a:endParaRPr>
          </a:p>
        </p:txBody>
      </p:sp>
      <p:sp>
        <p:nvSpPr>
          <p:cNvPr id="11" name="TextBox 10"/>
          <p:cNvSpPr txBox="1"/>
          <p:nvPr/>
        </p:nvSpPr>
        <p:spPr>
          <a:xfrm>
            <a:off x="0" y="3761601"/>
            <a:ext cx="453970" cy="276999"/>
          </a:xfrm>
          <a:prstGeom prst="rect">
            <a:avLst/>
          </a:prstGeom>
          <a:noFill/>
        </p:spPr>
        <p:txBody>
          <a:bodyPr wrap="none" rtlCol="0">
            <a:spAutoFit/>
          </a:bodyPr>
          <a:lstStyle/>
          <a:p>
            <a:r>
              <a:rPr lang="en-US" sz="1200" dirty="0" smtClean="0">
                <a:solidFill>
                  <a:schemeClr val="tx1"/>
                </a:solidFill>
              </a:rPr>
              <a:t>60.0</a:t>
            </a:r>
            <a:endParaRPr lang="en-US" sz="1200" dirty="0">
              <a:solidFill>
                <a:schemeClr val="tx1"/>
              </a:solidFill>
            </a:endParaRPr>
          </a:p>
        </p:txBody>
      </p:sp>
      <p:cxnSp>
        <p:nvCxnSpPr>
          <p:cNvPr id="13" name="Straight Connector 12"/>
          <p:cNvCxnSpPr>
            <a:stCxn id="11" idx="3"/>
            <a:endCxn id="11" idx="3"/>
          </p:cNvCxnSpPr>
          <p:nvPr/>
        </p:nvCxnSpPr>
        <p:spPr bwMode="auto">
          <a:xfrm>
            <a:off x="453970" y="3900101"/>
            <a:ext cx="0" cy="0"/>
          </a:xfrm>
          <a:prstGeom prst="line">
            <a:avLst/>
          </a:prstGeom>
          <a:noFill/>
          <a:ln w="9525" cap="flat" cmpd="sng" algn="ctr">
            <a:noFill/>
            <a:prstDash val="solid"/>
            <a:round/>
            <a:headEnd type="none" w="med" len="med"/>
            <a:tailEnd type="none" w="med" len="med"/>
          </a:ln>
          <a:effectLst/>
        </p:spPr>
      </p:cxnSp>
      <p:cxnSp>
        <p:nvCxnSpPr>
          <p:cNvPr id="15" name="Straight Connector 14"/>
          <p:cNvCxnSpPr/>
          <p:nvPr/>
        </p:nvCxnSpPr>
        <p:spPr bwMode="auto">
          <a:xfrm>
            <a:off x="8839200" y="4343400"/>
            <a:ext cx="914400" cy="914400"/>
          </a:xfrm>
          <a:prstGeom prst="line">
            <a:avLst/>
          </a:prstGeom>
          <a:noFill/>
          <a:ln w="9525" cap="flat" cmpd="sng" algn="ctr">
            <a:noFill/>
            <a:prstDash val="solid"/>
            <a:round/>
            <a:headEnd type="none" w="med" len="med"/>
            <a:tailEnd type="none" w="med" len="med"/>
          </a:ln>
          <a:effectLst/>
        </p:spPr>
      </p:cxnSp>
      <p:sp>
        <p:nvSpPr>
          <p:cNvPr id="17" name="TextBox 16"/>
          <p:cNvSpPr txBox="1"/>
          <p:nvPr/>
        </p:nvSpPr>
        <p:spPr>
          <a:xfrm>
            <a:off x="2133600" y="4724400"/>
            <a:ext cx="838200" cy="338554"/>
          </a:xfrm>
          <a:prstGeom prst="rect">
            <a:avLst/>
          </a:prstGeom>
          <a:noFill/>
        </p:spPr>
        <p:txBody>
          <a:bodyPr wrap="square" rtlCol="0">
            <a:spAutoFit/>
          </a:bodyPr>
          <a:lstStyle/>
          <a:p>
            <a:r>
              <a:rPr lang="en-US" sz="1600" dirty="0" smtClean="0">
                <a:solidFill>
                  <a:schemeClr val="tx1"/>
                </a:solidFill>
              </a:rPr>
              <a:t>30%LR</a:t>
            </a:r>
            <a:endParaRPr lang="en-US" sz="1600" dirty="0">
              <a:solidFill>
                <a:schemeClr val="tx1"/>
              </a:solidFill>
            </a:endParaRPr>
          </a:p>
        </p:txBody>
      </p:sp>
      <p:sp>
        <p:nvSpPr>
          <p:cNvPr id="18" name="Rectangle 17"/>
          <p:cNvSpPr/>
          <p:nvPr/>
        </p:nvSpPr>
        <p:spPr>
          <a:xfrm>
            <a:off x="2895600" y="5543490"/>
            <a:ext cx="1449436" cy="400110"/>
          </a:xfrm>
          <a:prstGeom prst="rect">
            <a:avLst/>
          </a:prstGeom>
        </p:spPr>
        <p:txBody>
          <a:bodyPr wrap="none">
            <a:spAutoFit/>
          </a:bodyPr>
          <a:lstStyle/>
          <a:p>
            <a:r>
              <a:rPr lang="en-US" dirty="0" smtClean="0">
                <a:solidFill>
                  <a:schemeClr val="tx1"/>
                </a:solidFill>
              </a:rPr>
              <a:t>20% </a:t>
            </a:r>
            <a:r>
              <a:rPr lang="en-US" dirty="0" err="1" smtClean="0">
                <a:solidFill>
                  <a:schemeClr val="tx1"/>
                </a:solidFill>
              </a:rPr>
              <a:t>rrs</a:t>
            </a:r>
            <a:r>
              <a:rPr lang="en-US" dirty="0" smtClean="0">
                <a:solidFill>
                  <a:schemeClr val="tx1"/>
                </a:solidFill>
              </a:rPr>
              <a:t> rule</a:t>
            </a:r>
            <a:endParaRPr lang="en-US" dirty="0">
              <a:solidFill>
                <a:schemeClr val="tx1"/>
              </a:solidFill>
            </a:endParaRPr>
          </a:p>
        </p:txBody>
      </p:sp>
      <p:sp>
        <p:nvSpPr>
          <p:cNvPr id="20" name="TextBox 19"/>
          <p:cNvSpPr txBox="1"/>
          <p:nvPr/>
        </p:nvSpPr>
        <p:spPr>
          <a:xfrm>
            <a:off x="4651430" y="1752600"/>
            <a:ext cx="453970" cy="276999"/>
          </a:xfrm>
          <a:prstGeom prst="rect">
            <a:avLst/>
          </a:prstGeom>
          <a:noFill/>
        </p:spPr>
        <p:txBody>
          <a:bodyPr wrap="none" rtlCol="0">
            <a:spAutoFit/>
          </a:bodyPr>
          <a:lstStyle/>
          <a:p>
            <a:r>
              <a:rPr lang="en-US" sz="1200" dirty="0" smtClean="0">
                <a:solidFill>
                  <a:schemeClr val="tx1"/>
                </a:solidFill>
              </a:rPr>
              <a:t>60.5</a:t>
            </a:r>
            <a:endParaRPr lang="en-US" sz="1200" dirty="0">
              <a:solidFill>
                <a:schemeClr val="tx1"/>
              </a:solidFill>
            </a:endParaRPr>
          </a:p>
        </p:txBody>
      </p:sp>
      <p:sp>
        <p:nvSpPr>
          <p:cNvPr id="21" name="TextBox 20"/>
          <p:cNvSpPr txBox="1"/>
          <p:nvPr/>
        </p:nvSpPr>
        <p:spPr>
          <a:xfrm>
            <a:off x="4651430" y="5791200"/>
            <a:ext cx="453970" cy="276999"/>
          </a:xfrm>
          <a:prstGeom prst="rect">
            <a:avLst/>
          </a:prstGeom>
          <a:noFill/>
        </p:spPr>
        <p:txBody>
          <a:bodyPr wrap="none" rtlCol="0">
            <a:spAutoFit/>
          </a:bodyPr>
          <a:lstStyle/>
          <a:p>
            <a:r>
              <a:rPr lang="en-US" sz="1200" dirty="0" smtClean="0">
                <a:solidFill>
                  <a:schemeClr val="tx1"/>
                </a:solidFill>
              </a:rPr>
              <a:t>59.5</a:t>
            </a:r>
            <a:endParaRPr lang="en-US" sz="1200" dirty="0">
              <a:solidFill>
                <a:schemeClr val="tx1"/>
              </a:solidFill>
            </a:endParaRPr>
          </a:p>
        </p:txBody>
      </p:sp>
      <p:sp>
        <p:nvSpPr>
          <p:cNvPr id="22" name="TextBox 21"/>
          <p:cNvSpPr txBox="1"/>
          <p:nvPr/>
        </p:nvSpPr>
        <p:spPr>
          <a:xfrm>
            <a:off x="4651430" y="2514600"/>
            <a:ext cx="400110" cy="1219200"/>
          </a:xfrm>
          <a:prstGeom prst="rect">
            <a:avLst/>
          </a:prstGeom>
          <a:noFill/>
        </p:spPr>
        <p:txBody>
          <a:bodyPr vert="vert270" wrap="square" rtlCol="0">
            <a:spAutoFit/>
          </a:bodyPr>
          <a:lstStyle/>
          <a:p>
            <a:r>
              <a:rPr lang="en-US" sz="1400" dirty="0" smtClean="0">
                <a:solidFill>
                  <a:schemeClr val="tx1"/>
                </a:solidFill>
              </a:rPr>
              <a:t>Frequency Hz</a:t>
            </a:r>
            <a:endParaRPr lang="en-US" sz="1400" dirty="0">
              <a:solidFill>
                <a:schemeClr val="tx1"/>
              </a:solidFill>
            </a:endParaRPr>
          </a:p>
        </p:txBody>
      </p:sp>
      <p:sp>
        <p:nvSpPr>
          <p:cNvPr id="23" name="TextBox 22"/>
          <p:cNvSpPr txBox="1"/>
          <p:nvPr/>
        </p:nvSpPr>
        <p:spPr>
          <a:xfrm>
            <a:off x="4651430" y="3761601"/>
            <a:ext cx="453970" cy="276999"/>
          </a:xfrm>
          <a:prstGeom prst="rect">
            <a:avLst/>
          </a:prstGeom>
          <a:noFill/>
        </p:spPr>
        <p:txBody>
          <a:bodyPr wrap="none" rtlCol="0">
            <a:spAutoFit/>
          </a:bodyPr>
          <a:lstStyle/>
          <a:p>
            <a:r>
              <a:rPr lang="en-US" sz="1200" dirty="0" smtClean="0">
                <a:solidFill>
                  <a:schemeClr val="tx1"/>
                </a:solidFill>
              </a:rPr>
              <a:t>60.0</a:t>
            </a:r>
            <a:endParaRPr lang="en-US" sz="1200" dirty="0">
              <a:solidFill>
                <a:schemeClr val="tx1"/>
              </a:solidFill>
            </a:endParaRPr>
          </a:p>
        </p:txBody>
      </p:sp>
      <p:sp>
        <p:nvSpPr>
          <p:cNvPr id="29" name="TextBox 28"/>
          <p:cNvSpPr txBox="1"/>
          <p:nvPr/>
        </p:nvSpPr>
        <p:spPr>
          <a:xfrm>
            <a:off x="2667000" y="3876675"/>
            <a:ext cx="838200" cy="338554"/>
          </a:xfrm>
          <a:prstGeom prst="rect">
            <a:avLst/>
          </a:prstGeom>
          <a:noFill/>
        </p:spPr>
        <p:txBody>
          <a:bodyPr wrap="square" rtlCol="0">
            <a:spAutoFit/>
          </a:bodyPr>
          <a:lstStyle/>
          <a:p>
            <a:r>
              <a:rPr lang="en-US" sz="1600" dirty="0" smtClean="0">
                <a:solidFill>
                  <a:schemeClr val="tx1"/>
                </a:solidFill>
              </a:rPr>
              <a:t>50%LR</a:t>
            </a:r>
            <a:endParaRPr lang="en-US" sz="1600" dirty="0">
              <a:solidFill>
                <a:schemeClr val="tx1"/>
              </a:solidFill>
            </a:endParaRPr>
          </a:p>
        </p:txBody>
      </p:sp>
      <p:sp>
        <p:nvSpPr>
          <p:cNvPr id="30" name="TextBox 29"/>
          <p:cNvSpPr txBox="1"/>
          <p:nvPr/>
        </p:nvSpPr>
        <p:spPr>
          <a:xfrm>
            <a:off x="3352800" y="2709446"/>
            <a:ext cx="838200" cy="338554"/>
          </a:xfrm>
          <a:prstGeom prst="rect">
            <a:avLst/>
          </a:prstGeom>
          <a:noFill/>
        </p:spPr>
        <p:txBody>
          <a:bodyPr wrap="square" rtlCol="0">
            <a:spAutoFit/>
          </a:bodyPr>
          <a:lstStyle/>
          <a:p>
            <a:r>
              <a:rPr lang="en-US" sz="1600" dirty="0" smtClean="0">
                <a:solidFill>
                  <a:schemeClr val="tx1"/>
                </a:solidFill>
              </a:rPr>
              <a:t>70%LR</a:t>
            </a:r>
            <a:endParaRPr lang="en-US" sz="1600" dirty="0">
              <a:solidFill>
                <a:schemeClr val="tx1"/>
              </a:solidFill>
            </a:endParaRPr>
          </a:p>
        </p:txBody>
      </p:sp>
      <p:sp>
        <p:nvSpPr>
          <p:cNvPr id="32" name="TextBox 31"/>
          <p:cNvSpPr txBox="1"/>
          <p:nvPr/>
        </p:nvSpPr>
        <p:spPr>
          <a:xfrm>
            <a:off x="7924800" y="2709446"/>
            <a:ext cx="838200" cy="338554"/>
          </a:xfrm>
          <a:prstGeom prst="rect">
            <a:avLst/>
          </a:prstGeom>
          <a:noFill/>
        </p:spPr>
        <p:txBody>
          <a:bodyPr wrap="square" rtlCol="0">
            <a:spAutoFit/>
          </a:bodyPr>
          <a:lstStyle/>
          <a:p>
            <a:r>
              <a:rPr lang="en-US" sz="1600" dirty="0" smtClean="0">
                <a:solidFill>
                  <a:schemeClr val="tx1"/>
                </a:solidFill>
              </a:rPr>
              <a:t>70%LR</a:t>
            </a:r>
            <a:endParaRPr lang="en-US" sz="1600" dirty="0">
              <a:solidFill>
                <a:schemeClr val="tx1"/>
              </a:solidFill>
            </a:endParaRPr>
          </a:p>
        </p:txBody>
      </p:sp>
      <p:sp>
        <p:nvSpPr>
          <p:cNvPr id="33" name="TextBox 32"/>
          <p:cNvSpPr txBox="1"/>
          <p:nvPr/>
        </p:nvSpPr>
        <p:spPr>
          <a:xfrm>
            <a:off x="7239000" y="3776246"/>
            <a:ext cx="838200" cy="338554"/>
          </a:xfrm>
          <a:prstGeom prst="rect">
            <a:avLst/>
          </a:prstGeom>
          <a:noFill/>
        </p:spPr>
        <p:txBody>
          <a:bodyPr wrap="square" rtlCol="0">
            <a:spAutoFit/>
          </a:bodyPr>
          <a:lstStyle/>
          <a:p>
            <a:r>
              <a:rPr lang="en-US" sz="1600" dirty="0" smtClean="0">
                <a:solidFill>
                  <a:schemeClr val="tx1"/>
                </a:solidFill>
              </a:rPr>
              <a:t>50%LR</a:t>
            </a:r>
            <a:endParaRPr lang="en-US" sz="1600" dirty="0">
              <a:solidFill>
                <a:schemeClr val="tx1"/>
              </a:solidFill>
            </a:endParaRPr>
          </a:p>
        </p:txBody>
      </p:sp>
      <p:sp>
        <p:nvSpPr>
          <p:cNvPr id="34" name="TextBox 33"/>
          <p:cNvSpPr txBox="1"/>
          <p:nvPr/>
        </p:nvSpPr>
        <p:spPr>
          <a:xfrm>
            <a:off x="6781800" y="4648200"/>
            <a:ext cx="838200" cy="338554"/>
          </a:xfrm>
          <a:prstGeom prst="rect">
            <a:avLst/>
          </a:prstGeom>
          <a:noFill/>
        </p:spPr>
        <p:txBody>
          <a:bodyPr wrap="square" rtlCol="0">
            <a:spAutoFit/>
          </a:bodyPr>
          <a:lstStyle/>
          <a:p>
            <a:r>
              <a:rPr lang="en-US" sz="1600" dirty="0" smtClean="0">
                <a:solidFill>
                  <a:schemeClr val="tx1"/>
                </a:solidFill>
              </a:rPr>
              <a:t>30%LR</a:t>
            </a:r>
            <a:endParaRPr lang="en-US" sz="1600" dirty="0">
              <a:solidFill>
                <a:schemeClr val="tx1"/>
              </a:solidFill>
            </a:endParaRPr>
          </a:p>
        </p:txBody>
      </p:sp>
      <p:sp>
        <p:nvSpPr>
          <p:cNvPr id="35" name="Rectangle 34"/>
          <p:cNvSpPr/>
          <p:nvPr/>
        </p:nvSpPr>
        <p:spPr>
          <a:xfrm>
            <a:off x="7542164" y="5543490"/>
            <a:ext cx="1449436" cy="400110"/>
          </a:xfrm>
          <a:prstGeom prst="rect">
            <a:avLst/>
          </a:prstGeom>
        </p:spPr>
        <p:txBody>
          <a:bodyPr wrap="none">
            <a:spAutoFit/>
          </a:bodyPr>
          <a:lstStyle/>
          <a:p>
            <a:r>
              <a:rPr lang="en-US" dirty="0" smtClean="0">
                <a:solidFill>
                  <a:schemeClr val="tx1"/>
                </a:solidFill>
              </a:rPr>
              <a:t>24% </a:t>
            </a:r>
            <a:r>
              <a:rPr lang="en-US" dirty="0" err="1" smtClean="0">
                <a:solidFill>
                  <a:schemeClr val="tx1"/>
                </a:solidFill>
              </a:rPr>
              <a:t>rrs</a:t>
            </a:r>
            <a:r>
              <a:rPr lang="en-US" dirty="0" smtClean="0">
                <a:solidFill>
                  <a:schemeClr val="tx1"/>
                </a:solidFill>
              </a:rPr>
              <a:t> rule</a:t>
            </a:r>
            <a:endParaRPr lang="en-US" dirty="0">
              <a:solidFill>
                <a:schemeClr val="tx1"/>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3" cstate="print"/>
          <a:srcRect/>
          <a:stretch>
            <a:fillRect/>
          </a:stretch>
        </p:blipFill>
        <p:spPr bwMode="auto">
          <a:xfrm>
            <a:off x="457200" y="1828800"/>
            <a:ext cx="4087393" cy="4419600"/>
          </a:xfrm>
          <a:prstGeom prst="rect">
            <a:avLst/>
          </a:prstGeom>
          <a:noFill/>
          <a:ln w="9525">
            <a:noFill/>
            <a:miter lim="800000"/>
            <a:headEnd/>
            <a:tailEnd/>
          </a:ln>
        </p:spPr>
      </p:pic>
      <p:pic>
        <p:nvPicPr>
          <p:cNvPr id="5" name="Picture 3"/>
          <p:cNvPicPr>
            <a:picLocks noChangeAspect="1" noChangeArrowheads="1"/>
          </p:cNvPicPr>
          <p:nvPr/>
        </p:nvPicPr>
        <p:blipFill>
          <a:blip r:embed="rId4" cstate="print"/>
          <a:srcRect/>
          <a:stretch>
            <a:fillRect/>
          </a:stretch>
        </p:blipFill>
        <p:spPr bwMode="auto">
          <a:xfrm>
            <a:off x="4953000" y="1828800"/>
            <a:ext cx="4090885" cy="4418013"/>
          </a:xfrm>
          <a:prstGeom prst="rect">
            <a:avLst/>
          </a:prstGeom>
          <a:noFill/>
          <a:ln w="9525">
            <a:noFill/>
            <a:miter lim="800000"/>
            <a:headEnd/>
            <a:tailEnd/>
          </a:ln>
        </p:spPr>
      </p:pic>
      <p:sp>
        <p:nvSpPr>
          <p:cNvPr id="7" name="TextBox 6"/>
          <p:cNvSpPr txBox="1"/>
          <p:nvPr/>
        </p:nvSpPr>
        <p:spPr>
          <a:xfrm>
            <a:off x="1676400" y="939225"/>
            <a:ext cx="5867400" cy="584775"/>
          </a:xfrm>
          <a:prstGeom prst="rect">
            <a:avLst/>
          </a:prstGeom>
          <a:noFill/>
        </p:spPr>
        <p:txBody>
          <a:bodyPr wrap="square" rtlCol="0">
            <a:spAutoFit/>
          </a:bodyPr>
          <a:lstStyle/>
          <a:p>
            <a:r>
              <a:rPr lang="en-US" sz="1600" dirty="0" smtClean="0">
                <a:solidFill>
                  <a:schemeClr val="tx1"/>
                </a:solidFill>
              </a:rPr>
              <a:t>System frequency response monitored at 345 kV Jewett bus</a:t>
            </a:r>
          </a:p>
          <a:p>
            <a:r>
              <a:rPr lang="en-US" sz="1600" dirty="0" smtClean="0">
                <a:solidFill>
                  <a:schemeClr val="tx1"/>
                </a:solidFill>
              </a:rPr>
              <a:t>Test: loss of two largest units (total loss of 2750 MW)</a:t>
            </a:r>
            <a:endParaRPr lang="en-US" sz="1600" dirty="0">
              <a:solidFill>
                <a:schemeClr val="tx1"/>
              </a:solidFill>
            </a:endParaRPr>
          </a:p>
        </p:txBody>
      </p:sp>
      <p:sp>
        <p:nvSpPr>
          <p:cNvPr id="2" name="Title 1"/>
          <p:cNvSpPr>
            <a:spLocks noGrp="1"/>
          </p:cNvSpPr>
          <p:nvPr>
            <p:ph type="title"/>
          </p:nvPr>
        </p:nvSpPr>
        <p:spPr/>
        <p:txBody>
          <a:bodyPr/>
          <a:lstStyle/>
          <a:p>
            <a:r>
              <a:rPr lang="en-US" dirty="0" smtClean="0"/>
              <a:t>LRs % - Criterion B</a:t>
            </a:r>
            <a:endParaRPr lang="en-US" dirty="0"/>
          </a:p>
        </p:txBody>
      </p:sp>
      <p:cxnSp>
        <p:nvCxnSpPr>
          <p:cNvPr id="15" name="Straight Connector 14"/>
          <p:cNvCxnSpPr/>
          <p:nvPr/>
        </p:nvCxnSpPr>
        <p:spPr bwMode="auto">
          <a:xfrm>
            <a:off x="8839200" y="4343400"/>
            <a:ext cx="914400" cy="914400"/>
          </a:xfrm>
          <a:prstGeom prst="line">
            <a:avLst/>
          </a:prstGeom>
          <a:noFill/>
          <a:ln w="9525" cap="flat" cmpd="sng" algn="ctr">
            <a:noFill/>
            <a:prstDash val="solid"/>
            <a:round/>
            <a:headEnd type="none" w="med" len="med"/>
            <a:tailEnd type="none" w="med" len="med"/>
          </a:ln>
          <a:effectLst/>
        </p:spPr>
      </p:cxnSp>
      <p:grpSp>
        <p:nvGrpSpPr>
          <p:cNvPr id="3" name="Group 28"/>
          <p:cNvGrpSpPr/>
          <p:nvPr/>
        </p:nvGrpSpPr>
        <p:grpSpPr>
          <a:xfrm>
            <a:off x="85725" y="1704201"/>
            <a:ext cx="1895474" cy="4315599"/>
            <a:chOff x="0" y="1704201"/>
            <a:chExt cx="1895474" cy="4315599"/>
          </a:xfrm>
        </p:grpSpPr>
        <p:sp>
          <p:nvSpPr>
            <p:cNvPr id="8" name="TextBox 7"/>
            <p:cNvSpPr txBox="1"/>
            <p:nvPr/>
          </p:nvSpPr>
          <p:spPr>
            <a:xfrm>
              <a:off x="0" y="1704201"/>
              <a:ext cx="453970" cy="276999"/>
            </a:xfrm>
            <a:prstGeom prst="rect">
              <a:avLst/>
            </a:prstGeom>
            <a:noFill/>
          </p:spPr>
          <p:txBody>
            <a:bodyPr wrap="none" rtlCol="0">
              <a:spAutoFit/>
            </a:bodyPr>
            <a:lstStyle/>
            <a:p>
              <a:r>
                <a:rPr lang="en-US" sz="1200" dirty="0" smtClean="0">
                  <a:solidFill>
                    <a:schemeClr val="tx1"/>
                  </a:solidFill>
                </a:rPr>
                <a:t>60.3</a:t>
              </a:r>
              <a:endParaRPr lang="en-US" sz="1200" dirty="0">
                <a:solidFill>
                  <a:schemeClr val="tx1"/>
                </a:solidFill>
              </a:endParaRPr>
            </a:p>
          </p:txBody>
        </p:sp>
        <p:sp>
          <p:nvSpPr>
            <p:cNvPr id="9" name="TextBox 8"/>
            <p:cNvSpPr txBox="1"/>
            <p:nvPr/>
          </p:nvSpPr>
          <p:spPr>
            <a:xfrm>
              <a:off x="0" y="5742801"/>
              <a:ext cx="453970" cy="276999"/>
            </a:xfrm>
            <a:prstGeom prst="rect">
              <a:avLst/>
            </a:prstGeom>
            <a:noFill/>
          </p:spPr>
          <p:txBody>
            <a:bodyPr wrap="none" rtlCol="0">
              <a:spAutoFit/>
            </a:bodyPr>
            <a:lstStyle/>
            <a:p>
              <a:r>
                <a:rPr lang="en-US" sz="1200" dirty="0" smtClean="0">
                  <a:solidFill>
                    <a:schemeClr val="tx1"/>
                  </a:solidFill>
                </a:rPr>
                <a:t>59.3</a:t>
              </a:r>
              <a:endParaRPr lang="en-US" sz="1200" dirty="0">
                <a:solidFill>
                  <a:schemeClr val="tx1"/>
                </a:solidFill>
              </a:endParaRPr>
            </a:p>
          </p:txBody>
        </p:sp>
        <p:sp>
          <p:nvSpPr>
            <p:cNvPr id="10" name="TextBox 9"/>
            <p:cNvSpPr txBox="1"/>
            <p:nvPr/>
          </p:nvSpPr>
          <p:spPr>
            <a:xfrm>
              <a:off x="0" y="3075801"/>
              <a:ext cx="400110" cy="1219200"/>
            </a:xfrm>
            <a:prstGeom prst="rect">
              <a:avLst/>
            </a:prstGeom>
            <a:noFill/>
          </p:spPr>
          <p:txBody>
            <a:bodyPr vert="vert270" wrap="square" rtlCol="0">
              <a:spAutoFit/>
            </a:bodyPr>
            <a:lstStyle/>
            <a:p>
              <a:r>
                <a:rPr lang="en-US" sz="1400" dirty="0" smtClean="0">
                  <a:solidFill>
                    <a:schemeClr val="tx1"/>
                  </a:solidFill>
                </a:rPr>
                <a:t>Frequency Hz</a:t>
              </a:r>
              <a:endParaRPr lang="en-US" sz="1400" dirty="0">
                <a:solidFill>
                  <a:schemeClr val="tx1"/>
                </a:solidFill>
              </a:endParaRPr>
            </a:p>
          </p:txBody>
        </p:sp>
        <p:sp>
          <p:nvSpPr>
            <p:cNvPr id="11" name="TextBox 10"/>
            <p:cNvSpPr txBox="1"/>
            <p:nvPr/>
          </p:nvSpPr>
          <p:spPr>
            <a:xfrm>
              <a:off x="0" y="2923401"/>
              <a:ext cx="453970" cy="276999"/>
            </a:xfrm>
            <a:prstGeom prst="rect">
              <a:avLst/>
            </a:prstGeom>
            <a:noFill/>
          </p:spPr>
          <p:txBody>
            <a:bodyPr wrap="none" rtlCol="0">
              <a:spAutoFit/>
            </a:bodyPr>
            <a:lstStyle/>
            <a:p>
              <a:r>
                <a:rPr lang="en-US" sz="1200" dirty="0" smtClean="0">
                  <a:solidFill>
                    <a:schemeClr val="tx1"/>
                  </a:solidFill>
                </a:rPr>
                <a:t>60.0</a:t>
              </a:r>
              <a:endParaRPr lang="en-US" sz="1200" dirty="0">
                <a:solidFill>
                  <a:schemeClr val="tx1"/>
                </a:solidFill>
              </a:endParaRPr>
            </a:p>
          </p:txBody>
        </p:sp>
        <p:cxnSp>
          <p:nvCxnSpPr>
            <p:cNvPr id="13" name="Straight Connector 12"/>
            <p:cNvCxnSpPr/>
            <p:nvPr/>
          </p:nvCxnSpPr>
          <p:spPr bwMode="auto">
            <a:xfrm>
              <a:off x="453970" y="3091250"/>
              <a:ext cx="0" cy="0"/>
            </a:xfrm>
            <a:prstGeom prst="line">
              <a:avLst/>
            </a:prstGeom>
            <a:noFill/>
            <a:ln w="9525" cap="flat" cmpd="sng" algn="ctr">
              <a:noFill/>
              <a:prstDash val="solid"/>
              <a:round/>
              <a:headEnd type="none" w="med" len="med"/>
              <a:tailEnd type="none" w="med" len="med"/>
            </a:ln>
            <a:effectLst/>
          </p:spPr>
        </p:cxnSp>
        <p:sp>
          <p:nvSpPr>
            <p:cNvPr id="18" name="Rectangle 17"/>
            <p:cNvSpPr/>
            <p:nvPr/>
          </p:nvSpPr>
          <p:spPr>
            <a:xfrm>
              <a:off x="371475" y="1828800"/>
              <a:ext cx="1523999" cy="400110"/>
            </a:xfrm>
            <a:prstGeom prst="rect">
              <a:avLst/>
            </a:prstGeom>
          </p:spPr>
          <p:txBody>
            <a:bodyPr wrap="square">
              <a:spAutoFit/>
            </a:bodyPr>
            <a:lstStyle/>
            <a:p>
              <a:r>
                <a:rPr lang="en-US" dirty="0" smtClean="0">
                  <a:solidFill>
                    <a:schemeClr val="tx1"/>
                  </a:solidFill>
                </a:rPr>
                <a:t>20% </a:t>
              </a:r>
              <a:r>
                <a:rPr lang="en-US" dirty="0" err="1" smtClean="0">
                  <a:solidFill>
                    <a:schemeClr val="tx1"/>
                  </a:solidFill>
                </a:rPr>
                <a:t>rrs</a:t>
              </a:r>
              <a:r>
                <a:rPr lang="en-US" dirty="0" smtClean="0">
                  <a:solidFill>
                    <a:schemeClr val="tx1"/>
                  </a:solidFill>
                </a:rPr>
                <a:t> rule</a:t>
              </a:r>
            </a:p>
          </p:txBody>
        </p:sp>
      </p:grpSp>
      <p:cxnSp>
        <p:nvCxnSpPr>
          <p:cNvPr id="28" name="Straight Connector 27"/>
          <p:cNvCxnSpPr/>
          <p:nvPr/>
        </p:nvCxnSpPr>
        <p:spPr bwMode="auto">
          <a:xfrm flipV="1">
            <a:off x="4267200" y="1872050"/>
            <a:ext cx="838200" cy="13900"/>
          </a:xfrm>
          <a:prstGeom prst="line">
            <a:avLst/>
          </a:prstGeom>
          <a:noFill/>
          <a:ln w="9525" cap="flat" cmpd="sng" algn="ctr">
            <a:noFill/>
            <a:prstDash val="solid"/>
            <a:round/>
            <a:headEnd type="none" w="med" len="med"/>
            <a:tailEnd type="none" w="med" len="med"/>
          </a:ln>
          <a:effectLst/>
        </p:spPr>
      </p:cxnSp>
      <p:cxnSp>
        <p:nvCxnSpPr>
          <p:cNvPr id="30" name="Straight Connector 29"/>
          <p:cNvCxnSpPr/>
          <p:nvPr/>
        </p:nvCxnSpPr>
        <p:spPr bwMode="auto">
          <a:xfrm>
            <a:off x="4267200" y="1657350"/>
            <a:ext cx="685800" cy="0"/>
          </a:xfrm>
          <a:prstGeom prst="line">
            <a:avLst/>
          </a:prstGeom>
          <a:noFill/>
          <a:ln w="9525" cap="flat" cmpd="sng" algn="ctr">
            <a:noFill/>
            <a:prstDash val="solid"/>
            <a:round/>
            <a:headEnd type="none" w="med" len="med"/>
            <a:tailEnd type="none" w="med" len="med"/>
          </a:ln>
          <a:effectLst/>
        </p:spPr>
      </p:cxnSp>
      <p:sp>
        <p:nvSpPr>
          <p:cNvPr id="33" name="TextBox 32"/>
          <p:cNvSpPr txBox="1"/>
          <p:nvPr/>
        </p:nvSpPr>
        <p:spPr>
          <a:xfrm>
            <a:off x="4572000" y="1752600"/>
            <a:ext cx="453970" cy="276999"/>
          </a:xfrm>
          <a:prstGeom prst="rect">
            <a:avLst/>
          </a:prstGeom>
          <a:noFill/>
        </p:spPr>
        <p:txBody>
          <a:bodyPr wrap="none" rtlCol="0">
            <a:spAutoFit/>
          </a:bodyPr>
          <a:lstStyle/>
          <a:p>
            <a:r>
              <a:rPr lang="en-US" sz="1200" dirty="0" smtClean="0">
                <a:solidFill>
                  <a:schemeClr val="tx1"/>
                </a:solidFill>
              </a:rPr>
              <a:t>60.3</a:t>
            </a:r>
            <a:endParaRPr lang="en-US" sz="1200" dirty="0">
              <a:solidFill>
                <a:schemeClr val="tx1"/>
              </a:solidFill>
            </a:endParaRPr>
          </a:p>
        </p:txBody>
      </p:sp>
      <p:sp>
        <p:nvSpPr>
          <p:cNvPr id="34" name="TextBox 33"/>
          <p:cNvSpPr txBox="1"/>
          <p:nvPr/>
        </p:nvSpPr>
        <p:spPr>
          <a:xfrm>
            <a:off x="4572000" y="5791200"/>
            <a:ext cx="453970" cy="276999"/>
          </a:xfrm>
          <a:prstGeom prst="rect">
            <a:avLst/>
          </a:prstGeom>
          <a:noFill/>
        </p:spPr>
        <p:txBody>
          <a:bodyPr wrap="none" rtlCol="0">
            <a:spAutoFit/>
          </a:bodyPr>
          <a:lstStyle/>
          <a:p>
            <a:r>
              <a:rPr lang="en-US" sz="1200" dirty="0" smtClean="0">
                <a:solidFill>
                  <a:schemeClr val="tx1"/>
                </a:solidFill>
              </a:rPr>
              <a:t>59.3</a:t>
            </a:r>
            <a:endParaRPr lang="en-US" sz="1200" dirty="0">
              <a:solidFill>
                <a:schemeClr val="tx1"/>
              </a:solidFill>
            </a:endParaRPr>
          </a:p>
        </p:txBody>
      </p:sp>
      <p:sp>
        <p:nvSpPr>
          <p:cNvPr id="35" name="TextBox 34"/>
          <p:cNvSpPr txBox="1"/>
          <p:nvPr/>
        </p:nvSpPr>
        <p:spPr>
          <a:xfrm>
            <a:off x="4572000" y="3124200"/>
            <a:ext cx="400110" cy="1219200"/>
          </a:xfrm>
          <a:prstGeom prst="rect">
            <a:avLst/>
          </a:prstGeom>
          <a:noFill/>
        </p:spPr>
        <p:txBody>
          <a:bodyPr vert="vert270" wrap="square" rtlCol="0">
            <a:spAutoFit/>
          </a:bodyPr>
          <a:lstStyle/>
          <a:p>
            <a:r>
              <a:rPr lang="en-US" sz="1400" dirty="0" smtClean="0">
                <a:solidFill>
                  <a:schemeClr val="tx1"/>
                </a:solidFill>
              </a:rPr>
              <a:t>Frequency Hz</a:t>
            </a:r>
            <a:endParaRPr lang="en-US" sz="1400" dirty="0">
              <a:solidFill>
                <a:schemeClr val="tx1"/>
              </a:solidFill>
            </a:endParaRPr>
          </a:p>
        </p:txBody>
      </p:sp>
      <p:sp>
        <p:nvSpPr>
          <p:cNvPr id="36" name="TextBox 35"/>
          <p:cNvSpPr txBox="1"/>
          <p:nvPr/>
        </p:nvSpPr>
        <p:spPr>
          <a:xfrm>
            <a:off x="4572000" y="2971800"/>
            <a:ext cx="453970" cy="276999"/>
          </a:xfrm>
          <a:prstGeom prst="rect">
            <a:avLst/>
          </a:prstGeom>
          <a:noFill/>
        </p:spPr>
        <p:txBody>
          <a:bodyPr wrap="none" rtlCol="0">
            <a:spAutoFit/>
          </a:bodyPr>
          <a:lstStyle/>
          <a:p>
            <a:r>
              <a:rPr lang="en-US" sz="1200" dirty="0" smtClean="0">
                <a:solidFill>
                  <a:schemeClr val="tx1"/>
                </a:solidFill>
              </a:rPr>
              <a:t>60.0</a:t>
            </a:r>
            <a:endParaRPr lang="en-US" sz="1200" dirty="0">
              <a:solidFill>
                <a:schemeClr val="tx1"/>
              </a:solidFill>
            </a:endParaRPr>
          </a:p>
        </p:txBody>
      </p:sp>
      <p:sp>
        <p:nvSpPr>
          <p:cNvPr id="37" name="Rectangle 36"/>
          <p:cNvSpPr/>
          <p:nvPr/>
        </p:nvSpPr>
        <p:spPr>
          <a:xfrm>
            <a:off x="4953000" y="1828800"/>
            <a:ext cx="1447799" cy="400110"/>
          </a:xfrm>
          <a:prstGeom prst="rect">
            <a:avLst/>
          </a:prstGeom>
        </p:spPr>
        <p:txBody>
          <a:bodyPr wrap="square">
            <a:spAutoFit/>
          </a:bodyPr>
          <a:lstStyle/>
          <a:p>
            <a:r>
              <a:rPr lang="en-US" dirty="0" smtClean="0">
                <a:solidFill>
                  <a:schemeClr val="tx1"/>
                </a:solidFill>
              </a:rPr>
              <a:t>24% </a:t>
            </a:r>
            <a:r>
              <a:rPr lang="en-US" dirty="0" err="1" smtClean="0">
                <a:solidFill>
                  <a:schemeClr val="tx1"/>
                </a:solidFill>
              </a:rPr>
              <a:t>rrs</a:t>
            </a:r>
            <a:r>
              <a:rPr lang="en-US" dirty="0" smtClean="0">
                <a:solidFill>
                  <a:schemeClr val="tx1"/>
                </a:solidFill>
              </a:rPr>
              <a:t> rule</a:t>
            </a:r>
          </a:p>
        </p:txBody>
      </p:sp>
      <p:grpSp>
        <p:nvGrpSpPr>
          <p:cNvPr id="46" name="Group 45"/>
          <p:cNvGrpSpPr/>
          <p:nvPr/>
        </p:nvGrpSpPr>
        <p:grpSpPr>
          <a:xfrm>
            <a:off x="7467600" y="2133600"/>
            <a:ext cx="1371600" cy="1828800"/>
            <a:chOff x="7467600" y="2133600"/>
            <a:chExt cx="1371600" cy="1828800"/>
          </a:xfrm>
        </p:grpSpPr>
        <p:pic>
          <p:nvPicPr>
            <p:cNvPr id="2052" name="Picture 4"/>
            <p:cNvPicPr>
              <a:picLocks noChangeAspect="1" noChangeArrowheads="1"/>
            </p:cNvPicPr>
            <p:nvPr/>
          </p:nvPicPr>
          <p:blipFill>
            <a:blip r:embed="rId5" cstate="print"/>
            <a:srcRect/>
            <a:stretch>
              <a:fillRect/>
            </a:stretch>
          </p:blipFill>
          <p:spPr bwMode="auto">
            <a:xfrm>
              <a:off x="7467600" y="2286000"/>
              <a:ext cx="342900" cy="1552575"/>
            </a:xfrm>
            <a:prstGeom prst="rect">
              <a:avLst/>
            </a:prstGeom>
            <a:noFill/>
            <a:ln w="9525">
              <a:noFill/>
              <a:miter lim="800000"/>
              <a:headEnd/>
              <a:tailEnd/>
            </a:ln>
          </p:spPr>
        </p:pic>
        <p:grpSp>
          <p:nvGrpSpPr>
            <p:cNvPr id="45" name="Group 44"/>
            <p:cNvGrpSpPr/>
            <p:nvPr/>
          </p:nvGrpSpPr>
          <p:grpSpPr>
            <a:xfrm>
              <a:off x="7772400" y="2133600"/>
              <a:ext cx="1066800" cy="1828800"/>
              <a:chOff x="7772400" y="2133600"/>
              <a:chExt cx="1066800" cy="1828800"/>
            </a:xfrm>
          </p:grpSpPr>
          <p:sp>
            <p:nvSpPr>
              <p:cNvPr id="38" name="TextBox 37"/>
              <p:cNvSpPr txBox="1"/>
              <p:nvPr/>
            </p:nvSpPr>
            <p:spPr>
              <a:xfrm>
                <a:off x="7772400" y="2133600"/>
                <a:ext cx="1066800" cy="338554"/>
              </a:xfrm>
              <a:prstGeom prst="rect">
                <a:avLst/>
              </a:prstGeom>
              <a:noFill/>
            </p:spPr>
            <p:txBody>
              <a:bodyPr wrap="square" rtlCol="0">
                <a:spAutoFit/>
              </a:bodyPr>
              <a:lstStyle/>
              <a:p>
                <a:r>
                  <a:rPr lang="en-US" sz="1600" dirty="0" smtClean="0">
                    <a:solidFill>
                      <a:schemeClr val="tx1"/>
                    </a:solidFill>
                  </a:rPr>
                  <a:t>80%LR</a:t>
                </a:r>
              </a:p>
            </p:txBody>
          </p:sp>
          <p:sp>
            <p:nvSpPr>
              <p:cNvPr id="32" name="TextBox 31"/>
              <p:cNvSpPr txBox="1"/>
              <p:nvPr/>
            </p:nvSpPr>
            <p:spPr>
              <a:xfrm>
                <a:off x="7772400" y="2480846"/>
                <a:ext cx="1066800" cy="338554"/>
              </a:xfrm>
              <a:prstGeom prst="rect">
                <a:avLst/>
              </a:prstGeom>
              <a:noFill/>
            </p:spPr>
            <p:txBody>
              <a:bodyPr wrap="square" rtlCol="0">
                <a:spAutoFit/>
              </a:bodyPr>
              <a:lstStyle/>
              <a:p>
                <a:r>
                  <a:rPr lang="en-US" sz="1600" dirty="0" smtClean="0">
                    <a:solidFill>
                      <a:schemeClr val="tx1"/>
                    </a:solidFill>
                  </a:rPr>
                  <a:t>70%LR</a:t>
                </a:r>
              </a:p>
            </p:txBody>
          </p:sp>
          <p:sp>
            <p:nvSpPr>
              <p:cNvPr id="39" name="TextBox 38"/>
              <p:cNvSpPr txBox="1"/>
              <p:nvPr/>
            </p:nvSpPr>
            <p:spPr>
              <a:xfrm>
                <a:off x="7772400" y="2743200"/>
                <a:ext cx="1066800" cy="338554"/>
              </a:xfrm>
              <a:prstGeom prst="rect">
                <a:avLst/>
              </a:prstGeom>
              <a:noFill/>
            </p:spPr>
            <p:txBody>
              <a:bodyPr wrap="square" rtlCol="0">
                <a:spAutoFit/>
              </a:bodyPr>
              <a:lstStyle/>
              <a:p>
                <a:r>
                  <a:rPr lang="en-US" sz="1600" dirty="0" smtClean="0">
                    <a:solidFill>
                      <a:schemeClr val="tx1"/>
                    </a:solidFill>
                  </a:rPr>
                  <a:t>60%LR</a:t>
                </a:r>
              </a:p>
            </p:txBody>
          </p:sp>
          <p:sp>
            <p:nvSpPr>
              <p:cNvPr id="40" name="TextBox 39"/>
              <p:cNvSpPr txBox="1"/>
              <p:nvPr/>
            </p:nvSpPr>
            <p:spPr>
              <a:xfrm>
                <a:off x="7772400" y="3048000"/>
                <a:ext cx="1066800" cy="338554"/>
              </a:xfrm>
              <a:prstGeom prst="rect">
                <a:avLst/>
              </a:prstGeom>
              <a:noFill/>
            </p:spPr>
            <p:txBody>
              <a:bodyPr wrap="square" rtlCol="0">
                <a:spAutoFit/>
              </a:bodyPr>
              <a:lstStyle/>
              <a:p>
                <a:r>
                  <a:rPr lang="en-US" sz="1600" dirty="0" smtClean="0">
                    <a:solidFill>
                      <a:schemeClr val="tx1"/>
                    </a:solidFill>
                  </a:rPr>
                  <a:t>50%LR</a:t>
                </a:r>
              </a:p>
            </p:txBody>
          </p:sp>
          <p:sp>
            <p:nvSpPr>
              <p:cNvPr id="43" name="TextBox 42"/>
              <p:cNvSpPr txBox="1"/>
              <p:nvPr/>
            </p:nvSpPr>
            <p:spPr>
              <a:xfrm>
                <a:off x="7772400" y="3352800"/>
                <a:ext cx="1066800" cy="338554"/>
              </a:xfrm>
              <a:prstGeom prst="rect">
                <a:avLst/>
              </a:prstGeom>
              <a:noFill/>
            </p:spPr>
            <p:txBody>
              <a:bodyPr wrap="square" rtlCol="0">
                <a:spAutoFit/>
              </a:bodyPr>
              <a:lstStyle/>
              <a:p>
                <a:r>
                  <a:rPr lang="en-US" sz="1600" dirty="0" smtClean="0">
                    <a:solidFill>
                      <a:schemeClr val="tx1"/>
                    </a:solidFill>
                  </a:rPr>
                  <a:t>40%LR</a:t>
                </a:r>
              </a:p>
            </p:txBody>
          </p:sp>
          <p:sp>
            <p:nvSpPr>
              <p:cNvPr id="44" name="TextBox 43"/>
              <p:cNvSpPr txBox="1"/>
              <p:nvPr/>
            </p:nvSpPr>
            <p:spPr>
              <a:xfrm>
                <a:off x="7772400" y="3623846"/>
                <a:ext cx="1066800" cy="338554"/>
              </a:xfrm>
              <a:prstGeom prst="rect">
                <a:avLst/>
              </a:prstGeom>
              <a:noFill/>
            </p:spPr>
            <p:txBody>
              <a:bodyPr wrap="square" rtlCol="0">
                <a:spAutoFit/>
              </a:bodyPr>
              <a:lstStyle/>
              <a:p>
                <a:r>
                  <a:rPr lang="en-US" sz="1600" dirty="0" smtClean="0">
                    <a:solidFill>
                      <a:schemeClr val="tx1"/>
                    </a:solidFill>
                  </a:rPr>
                  <a:t>30%LR</a:t>
                </a:r>
              </a:p>
            </p:txBody>
          </p:sp>
        </p:grpSp>
      </p:grpSp>
      <p:grpSp>
        <p:nvGrpSpPr>
          <p:cNvPr id="41" name="Group 40"/>
          <p:cNvGrpSpPr/>
          <p:nvPr/>
        </p:nvGrpSpPr>
        <p:grpSpPr>
          <a:xfrm>
            <a:off x="3067050" y="2133600"/>
            <a:ext cx="1371600" cy="1828800"/>
            <a:chOff x="7467600" y="2133600"/>
            <a:chExt cx="1371600" cy="1828800"/>
          </a:xfrm>
        </p:grpSpPr>
        <p:pic>
          <p:nvPicPr>
            <p:cNvPr id="42" name="Picture 4"/>
            <p:cNvPicPr>
              <a:picLocks noChangeAspect="1" noChangeArrowheads="1"/>
            </p:cNvPicPr>
            <p:nvPr/>
          </p:nvPicPr>
          <p:blipFill>
            <a:blip r:embed="rId5" cstate="print"/>
            <a:srcRect/>
            <a:stretch>
              <a:fillRect/>
            </a:stretch>
          </p:blipFill>
          <p:spPr bwMode="auto">
            <a:xfrm>
              <a:off x="7467600" y="2286000"/>
              <a:ext cx="342900" cy="1552575"/>
            </a:xfrm>
            <a:prstGeom prst="rect">
              <a:avLst/>
            </a:prstGeom>
            <a:noFill/>
            <a:ln w="9525">
              <a:noFill/>
              <a:miter lim="800000"/>
              <a:headEnd/>
              <a:tailEnd/>
            </a:ln>
          </p:spPr>
        </p:pic>
        <p:grpSp>
          <p:nvGrpSpPr>
            <p:cNvPr id="56" name="Group 44"/>
            <p:cNvGrpSpPr/>
            <p:nvPr/>
          </p:nvGrpSpPr>
          <p:grpSpPr>
            <a:xfrm>
              <a:off x="7772400" y="2133600"/>
              <a:ext cx="1066800" cy="1828800"/>
              <a:chOff x="7772400" y="2133600"/>
              <a:chExt cx="1066800" cy="1828800"/>
            </a:xfrm>
          </p:grpSpPr>
          <p:sp>
            <p:nvSpPr>
              <p:cNvPr id="57" name="TextBox 56"/>
              <p:cNvSpPr txBox="1"/>
              <p:nvPr/>
            </p:nvSpPr>
            <p:spPr>
              <a:xfrm>
                <a:off x="7772400" y="2133600"/>
                <a:ext cx="1066800" cy="338554"/>
              </a:xfrm>
              <a:prstGeom prst="rect">
                <a:avLst/>
              </a:prstGeom>
              <a:noFill/>
            </p:spPr>
            <p:txBody>
              <a:bodyPr wrap="square" rtlCol="0">
                <a:spAutoFit/>
              </a:bodyPr>
              <a:lstStyle/>
              <a:p>
                <a:r>
                  <a:rPr lang="en-US" sz="1600" dirty="0" smtClean="0">
                    <a:solidFill>
                      <a:schemeClr val="tx1"/>
                    </a:solidFill>
                  </a:rPr>
                  <a:t>80%LR</a:t>
                </a:r>
              </a:p>
            </p:txBody>
          </p:sp>
          <p:sp>
            <p:nvSpPr>
              <p:cNvPr id="58" name="TextBox 57"/>
              <p:cNvSpPr txBox="1"/>
              <p:nvPr/>
            </p:nvSpPr>
            <p:spPr>
              <a:xfrm>
                <a:off x="7772400" y="2480846"/>
                <a:ext cx="1066800" cy="338554"/>
              </a:xfrm>
              <a:prstGeom prst="rect">
                <a:avLst/>
              </a:prstGeom>
              <a:noFill/>
            </p:spPr>
            <p:txBody>
              <a:bodyPr wrap="square" rtlCol="0">
                <a:spAutoFit/>
              </a:bodyPr>
              <a:lstStyle/>
              <a:p>
                <a:r>
                  <a:rPr lang="en-US" sz="1600" dirty="0" smtClean="0">
                    <a:solidFill>
                      <a:schemeClr val="tx1"/>
                    </a:solidFill>
                  </a:rPr>
                  <a:t>70%LR</a:t>
                </a:r>
              </a:p>
            </p:txBody>
          </p:sp>
          <p:sp>
            <p:nvSpPr>
              <p:cNvPr id="59" name="TextBox 58"/>
              <p:cNvSpPr txBox="1"/>
              <p:nvPr/>
            </p:nvSpPr>
            <p:spPr>
              <a:xfrm>
                <a:off x="7772400" y="2743200"/>
                <a:ext cx="1066800" cy="338554"/>
              </a:xfrm>
              <a:prstGeom prst="rect">
                <a:avLst/>
              </a:prstGeom>
              <a:noFill/>
            </p:spPr>
            <p:txBody>
              <a:bodyPr wrap="square" rtlCol="0">
                <a:spAutoFit/>
              </a:bodyPr>
              <a:lstStyle/>
              <a:p>
                <a:r>
                  <a:rPr lang="en-US" sz="1600" dirty="0" smtClean="0">
                    <a:solidFill>
                      <a:schemeClr val="tx1"/>
                    </a:solidFill>
                  </a:rPr>
                  <a:t>60%LR</a:t>
                </a:r>
              </a:p>
            </p:txBody>
          </p:sp>
          <p:sp>
            <p:nvSpPr>
              <p:cNvPr id="60" name="TextBox 59"/>
              <p:cNvSpPr txBox="1"/>
              <p:nvPr/>
            </p:nvSpPr>
            <p:spPr>
              <a:xfrm>
                <a:off x="7772400" y="3048000"/>
                <a:ext cx="1066800" cy="338554"/>
              </a:xfrm>
              <a:prstGeom prst="rect">
                <a:avLst/>
              </a:prstGeom>
              <a:noFill/>
            </p:spPr>
            <p:txBody>
              <a:bodyPr wrap="square" rtlCol="0">
                <a:spAutoFit/>
              </a:bodyPr>
              <a:lstStyle/>
              <a:p>
                <a:r>
                  <a:rPr lang="en-US" sz="1600" dirty="0" smtClean="0">
                    <a:solidFill>
                      <a:schemeClr val="tx1"/>
                    </a:solidFill>
                  </a:rPr>
                  <a:t>50%LR</a:t>
                </a:r>
              </a:p>
            </p:txBody>
          </p:sp>
          <p:sp>
            <p:nvSpPr>
              <p:cNvPr id="61" name="TextBox 60"/>
              <p:cNvSpPr txBox="1"/>
              <p:nvPr/>
            </p:nvSpPr>
            <p:spPr>
              <a:xfrm>
                <a:off x="7772400" y="3352800"/>
                <a:ext cx="1066800" cy="338554"/>
              </a:xfrm>
              <a:prstGeom prst="rect">
                <a:avLst/>
              </a:prstGeom>
              <a:noFill/>
            </p:spPr>
            <p:txBody>
              <a:bodyPr wrap="square" rtlCol="0">
                <a:spAutoFit/>
              </a:bodyPr>
              <a:lstStyle/>
              <a:p>
                <a:r>
                  <a:rPr lang="en-US" sz="1600" dirty="0" smtClean="0">
                    <a:solidFill>
                      <a:schemeClr val="tx1"/>
                    </a:solidFill>
                  </a:rPr>
                  <a:t>40%LR</a:t>
                </a:r>
              </a:p>
            </p:txBody>
          </p:sp>
          <p:sp>
            <p:nvSpPr>
              <p:cNvPr id="62" name="TextBox 61"/>
              <p:cNvSpPr txBox="1"/>
              <p:nvPr/>
            </p:nvSpPr>
            <p:spPr>
              <a:xfrm>
                <a:off x="7772400" y="3623846"/>
                <a:ext cx="1066800" cy="338554"/>
              </a:xfrm>
              <a:prstGeom prst="rect">
                <a:avLst/>
              </a:prstGeom>
              <a:noFill/>
            </p:spPr>
            <p:txBody>
              <a:bodyPr wrap="square" rtlCol="0">
                <a:spAutoFit/>
              </a:bodyPr>
              <a:lstStyle/>
              <a:p>
                <a:r>
                  <a:rPr lang="en-US" sz="1600" dirty="0" smtClean="0">
                    <a:solidFill>
                      <a:schemeClr val="tx1"/>
                    </a:solidFill>
                  </a:rPr>
                  <a:t>30%LR</a:t>
                </a:r>
              </a:p>
            </p:txBody>
          </p:sp>
        </p:grpSp>
      </p:gr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t>Conclusion</a:t>
            </a:r>
            <a:endParaRPr lang="en-US" dirty="0"/>
          </a:p>
        </p:txBody>
      </p:sp>
      <p:sp>
        <p:nvSpPr>
          <p:cNvPr id="3" name="Content Placeholder 2"/>
          <p:cNvSpPr>
            <a:spLocks noGrp="1"/>
          </p:cNvSpPr>
          <p:nvPr>
            <p:ph idx="1"/>
          </p:nvPr>
        </p:nvSpPr>
        <p:spPr>
          <a:xfrm>
            <a:off x="457200" y="1066800"/>
            <a:ext cx="8305800" cy="5105400"/>
          </a:xfrm>
        </p:spPr>
        <p:txBody>
          <a:bodyPr/>
          <a:lstStyle/>
          <a:p>
            <a:pPr marL="457200" indent="-457200">
              <a:buFont typeface="Wingdings" pitchFamily="2" charset="2"/>
              <a:buChar char="§"/>
            </a:pPr>
            <a:r>
              <a:rPr lang="en-US" dirty="0" smtClean="0">
                <a:solidFill>
                  <a:schemeClr val="tx1"/>
                </a:solidFill>
              </a:rPr>
              <a:t>For the </a:t>
            </a:r>
            <a:r>
              <a:rPr lang="en-US" dirty="0" smtClean="0"/>
              <a:t>outage of a </a:t>
            </a:r>
            <a:r>
              <a:rPr lang="en-US" dirty="0" smtClean="0">
                <a:solidFill>
                  <a:schemeClr val="tx1"/>
                </a:solidFill>
              </a:rPr>
              <a:t>single generating unit</a:t>
            </a:r>
          </a:p>
          <a:p>
            <a:pPr marL="457200" indent="-457200">
              <a:buNone/>
            </a:pPr>
            <a:r>
              <a:rPr lang="en-US" dirty="0" smtClean="0"/>
              <a:t>	(unit dispatched between 600 MW </a:t>
            </a:r>
            <a:r>
              <a:rPr lang="en-US" dirty="0" smtClean="0">
                <a:solidFill>
                  <a:schemeClr val="tx1"/>
                </a:solidFill>
              </a:rPr>
              <a:t>up to 1375 MW)</a:t>
            </a:r>
          </a:p>
          <a:p>
            <a:pPr marL="857250" lvl="1" indent="-457200"/>
            <a:r>
              <a:rPr lang="en-US" dirty="0" smtClean="0"/>
              <a:t>T</a:t>
            </a:r>
            <a:r>
              <a:rPr lang="en-US" dirty="0" smtClean="0">
                <a:solidFill>
                  <a:schemeClr val="tx1"/>
                </a:solidFill>
              </a:rPr>
              <a:t>here are no reliability concerns for integrating up to 70% LRs for 2800 MW total RRS.</a:t>
            </a:r>
          </a:p>
          <a:p>
            <a:pPr marL="457200" indent="-457200">
              <a:buFont typeface="Wingdings" pitchFamily="2" charset="2"/>
              <a:buChar char="§"/>
            </a:pPr>
            <a:endParaRPr lang="en-US" dirty="0" smtClean="0">
              <a:solidFill>
                <a:schemeClr val="tx1"/>
              </a:solidFill>
            </a:endParaRPr>
          </a:p>
          <a:p>
            <a:pPr marL="457200" indent="-457200">
              <a:buFont typeface="Wingdings" pitchFamily="2" charset="2"/>
              <a:buChar char="§"/>
            </a:pPr>
            <a:r>
              <a:rPr lang="en-US" dirty="0" smtClean="0">
                <a:solidFill>
                  <a:schemeClr val="tx1"/>
                </a:solidFill>
              </a:rPr>
              <a:t>For the </a:t>
            </a:r>
            <a:r>
              <a:rPr lang="en-US" dirty="0" smtClean="0"/>
              <a:t>outage of </a:t>
            </a:r>
            <a:r>
              <a:rPr lang="en-US" dirty="0" smtClean="0">
                <a:solidFill>
                  <a:schemeClr val="tx2"/>
                </a:solidFill>
              </a:rPr>
              <a:t>two largest units</a:t>
            </a:r>
            <a:endParaRPr lang="en-US" dirty="0" smtClean="0">
              <a:solidFill>
                <a:schemeClr val="tx1"/>
              </a:solidFill>
            </a:endParaRPr>
          </a:p>
          <a:p>
            <a:pPr marL="457200" indent="-457200">
              <a:buNone/>
            </a:pPr>
            <a:r>
              <a:rPr lang="en-US" dirty="0" smtClean="0"/>
              <a:t>	(Total </a:t>
            </a:r>
            <a:r>
              <a:rPr lang="en-US" dirty="0" smtClean="0">
                <a:solidFill>
                  <a:schemeClr val="tx1"/>
                </a:solidFill>
              </a:rPr>
              <a:t>2750 </a:t>
            </a:r>
            <a:r>
              <a:rPr lang="en-US" dirty="0" smtClean="0"/>
              <a:t>MW)</a:t>
            </a:r>
            <a:endParaRPr lang="en-US" dirty="0" smtClean="0">
              <a:solidFill>
                <a:schemeClr val="tx1"/>
              </a:solidFill>
            </a:endParaRPr>
          </a:p>
          <a:p>
            <a:pPr marL="857250" lvl="1" indent="-457200"/>
            <a:r>
              <a:rPr lang="en-US" dirty="0" smtClean="0"/>
              <a:t>For 2800 MW total RRS, there are no reliability concerns for integrating LRs up to 7</a:t>
            </a:r>
            <a:r>
              <a:rPr lang="en-US" dirty="0" smtClean="0">
                <a:solidFill>
                  <a:schemeClr val="tx1"/>
                </a:solidFill>
              </a:rPr>
              <a:t>0</a:t>
            </a:r>
            <a:r>
              <a:rPr lang="en-US" dirty="0" smtClean="0"/>
              <a:t>% but additional RRS may be required based on operation condition (low load and low LRs participation)</a:t>
            </a:r>
          </a:p>
          <a:p>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t>ERCOT Recommendations</a:t>
            </a:r>
            <a:endParaRPr lang="en-US" dirty="0"/>
          </a:p>
        </p:txBody>
      </p:sp>
      <p:sp>
        <p:nvSpPr>
          <p:cNvPr id="3" name="Content Placeholder 2"/>
          <p:cNvSpPr>
            <a:spLocks noGrp="1"/>
          </p:cNvSpPr>
          <p:nvPr>
            <p:ph idx="1"/>
          </p:nvPr>
        </p:nvSpPr>
        <p:spPr>
          <a:xfrm>
            <a:off x="457200" y="990600"/>
            <a:ext cx="8229600" cy="5410200"/>
          </a:xfrm>
        </p:spPr>
        <p:txBody>
          <a:bodyPr/>
          <a:lstStyle/>
          <a:p>
            <a:pPr marL="457200" indent="-457200">
              <a:buFont typeface="Wingdings" pitchFamily="2" charset="2"/>
              <a:buChar char="§"/>
            </a:pPr>
            <a:r>
              <a:rPr lang="en-US" dirty="0" smtClean="0"/>
              <a:t>ERCOT supports increasing the amount of LRs providing RRS up to 70%</a:t>
            </a:r>
          </a:p>
          <a:p>
            <a:pPr marL="457200" indent="-457200">
              <a:buFont typeface="Wingdings" pitchFamily="2" charset="2"/>
              <a:buChar char="§"/>
            </a:pPr>
            <a:endParaRPr lang="en-US" dirty="0" smtClean="0"/>
          </a:p>
          <a:p>
            <a:pPr marL="457200" indent="-457200">
              <a:buFont typeface="Wingdings" pitchFamily="2" charset="2"/>
              <a:buChar char="§"/>
            </a:pPr>
            <a:r>
              <a:rPr lang="en-US" dirty="0" smtClean="0"/>
              <a:t>ERCOT may </a:t>
            </a:r>
            <a:r>
              <a:rPr lang="en-US" dirty="0" smtClean="0"/>
              <a:t>procure </a:t>
            </a:r>
            <a:r>
              <a:rPr lang="en-US" dirty="0" smtClean="0"/>
              <a:t>additional RRS during certain times</a:t>
            </a:r>
          </a:p>
          <a:p>
            <a:pPr marL="857250" lvl="1" indent="-457200">
              <a:buFont typeface="Wingdings" pitchFamily="2" charset="2"/>
              <a:buChar char="§"/>
            </a:pPr>
            <a:r>
              <a:rPr lang="en-US" dirty="0" smtClean="0"/>
              <a:t>Still exploring multiple options</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100000"/>
          </a:lnSpc>
          <a:spcBef>
            <a:spcPct val="20000"/>
          </a:spcBef>
          <a:spcAft>
            <a:spcPct val="0"/>
          </a:spcAft>
          <a:buClrTx/>
          <a:buSzTx/>
          <a:buFontTx/>
          <a:buChar char="•"/>
          <a:tabLst/>
          <a:defRPr kumimoji="0" lang="en-US" sz="2000" b="0" i="0" u="none" strike="noStrike" cap="none" normalizeH="0" baseline="0" smtClean="0">
            <a:ln>
              <a:noFill/>
            </a:ln>
            <a:solidFill>
              <a:srgbClr val="FF9900"/>
            </a:solidFill>
            <a:effectLst/>
            <a:latin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100000"/>
          </a:lnSpc>
          <a:spcBef>
            <a:spcPct val="20000"/>
          </a:spcBef>
          <a:spcAft>
            <a:spcPct val="0"/>
          </a:spcAft>
          <a:buClrTx/>
          <a:buSzTx/>
          <a:buFontTx/>
          <a:buChar char="•"/>
          <a:tabLst/>
          <a:defRPr kumimoji="0" lang="en-US" sz="2000" b="0" i="0" u="none" strike="noStrike" cap="none" normalizeH="0" baseline="0" smtClean="0">
            <a:ln>
              <a:noFill/>
            </a:ln>
            <a:solidFill>
              <a:srgbClr val="FF9900"/>
            </a:solidFill>
            <a:effectLst/>
            <a:latin typeface="Times New Roman" pitchFamily="18" charset="0"/>
          </a:defRPr>
        </a:defPPr>
      </a:lstStyle>
    </a:ln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18736</TotalTime>
  <Words>616</Words>
  <Application>Microsoft Office PowerPoint</Application>
  <PresentationFormat>On-screen Show (4:3)</PresentationFormat>
  <Paragraphs>156</Paragraphs>
  <Slides>10</Slides>
  <Notes>10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Custom Design</vt:lpstr>
      <vt:lpstr>2012 Load Resources Assessment Study</vt:lpstr>
      <vt:lpstr>Study Objectives</vt:lpstr>
      <vt:lpstr>Performance Criteria</vt:lpstr>
      <vt:lpstr>Methodology </vt:lpstr>
      <vt:lpstr>Effect of smaller unit trips (24% rule)</vt:lpstr>
      <vt:lpstr>LRs % - Criterion A</vt:lpstr>
      <vt:lpstr>LRs % - Criterion B</vt:lpstr>
      <vt:lpstr>Conclusion</vt:lpstr>
      <vt:lpstr>ERCOT Recommendations</vt:lpstr>
      <vt:lpstr>Questions?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Instructions</dc:title>
  <dc:creator>Fred</dc:creator>
  <cp:lastModifiedBy>Jeff Billo</cp:lastModifiedBy>
  <cp:revision>531</cp:revision>
  <dcterms:created xsi:type="dcterms:W3CDTF">2005-04-21T14:28:35Z</dcterms:created>
  <dcterms:modified xsi:type="dcterms:W3CDTF">2012-06-05T21:32:46Z</dcterms:modified>
</cp:coreProperties>
</file>