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7"/>
  </p:notesMasterIdLst>
  <p:sldIdLst>
    <p:sldId id="258" r:id="rId2"/>
    <p:sldId id="374" r:id="rId3"/>
    <p:sldId id="603" r:id="rId4"/>
    <p:sldId id="537" r:id="rId5"/>
    <p:sldId id="587" r:id="rId6"/>
    <p:sldId id="575" r:id="rId7"/>
    <p:sldId id="591" r:id="rId8"/>
    <p:sldId id="593" r:id="rId9"/>
    <p:sldId id="604" r:id="rId10"/>
    <p:sldId id="605" r:id="rId11"/>
    <p:sldId id="606" r:id="rId12"/>
    <p:sldId id="607" r:id="rId13"/>
    <p:sldId id="608" r:id="rId14"/>
    <p:sldId id="609" r:id="rId15"/>
    <p:sldId id="610"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F146"/>
    <a:srgbClr val="FF9900"/>
    <a:srgbClr val="FF3300"/>
    <a:srgbClr val="40949A"/>
    <a:srgbClr val="DDDDDD"/>
    <a:srgbClr val="0000CC"/>
    <a:srgbClr val="5469A2"/>
    <a:srgbClr val="29417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51" autoAdjust="0"/>
    <p:restoredTop sz="95983" autoAdjust="0"/>
  </p:normalViewPr>
  <p:slideViewPr>
    <p:cSldViewPr>
      <p:cViewPr varScale="1">
        <p:scale>
          <a:sx n="109" d="100"/>
          <a:sy n="109" d="100"/>
        </p:scale>
        <p:origin x="-234" y="-90"/>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3CD3599-3A1C-4B23-998B-2D0A9C53C90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endParaRPr lang="en-US" smtClean="0"/>
          </a:p>
        </p:txBody>
      </p:sp>
      <p:sp>
        <p:nvSpPr>
          <p:cNvPr id="14340" name="Slide Number Placeholder 3"/>
          <p:cNvSpPr>
            <a:spLocks noGrp="1"/>
          </p:cNvSpPr>
          <p:nvPr>
            <p:ph type="sldNum" sz="quarter" idx="5"/>
          </p:nvPr>
        </p:nvSpPr>
        <p:spPr>
          <a:noFill/>
        </p:spPr>
        <p:txBody>
          <a:bodyPr/>
          <a:lstStyle/>
          <a:p>
            <a:fld id="{0D658888-D9B5-4816-9F87-E2CEC0D92BB7}" type="slidenum">
              <a:rPr lang="en-US" smtClean="0"/>
              <a:pPr/>
              <a:t>2</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309A7452-4066-40A6-A24B-8FE349A3CA22}" type="slidenum">
              <a:rPr lang="en-US" sz="1200"/>
              <a:pPr algn="r"/>
              <a:t>12</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309A7452-4066-40A6-A24B-8FE349A3CA22}" type="slidenum">
              <a:rPr lang="en-US" sz="1200"/>
              <a:pPr algn="r"/>
              <a:t>13</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309A7452-4066-40A6-A24B-8FE349A3CA22}" type="slidenum">
              <a:rPr lang="en-US" sz="1200"/>
              <a:pPr algn="r"/>
              <a:t>14</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1F741A7-018E-4C64-912D-094D93AE1AB0}" type="slidenum">
              <a:rPr lang="en-US" sz="1200"/>
              <a:pPr algn="r"/>
              <a:t>15</a:t>
            </a:fld>
            <a:endParaRPr lang="en-US" sz="120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1F741A7-018E-4C64-912D-094D93AE1AB0}" type="slidenum">
              <a:rPr lang="en-US" sz="1200"/>
              <a:pPr algn="r"/>
              <a:t>3</a:t>
            </a:fld>
            <a:endParaRPr lang="en-US" sz="120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536B09A7-D6ED-478B-A387-14C2D1CC9FC6}" type="slidenum">
              <a:rPr lang="en-US" sz="1200"/>
              <a:pPr algn="r"/>
              <a:t>5</a:t>
            </a:fld>
            <a:endParaRPr lang="en-US" sz="120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309A7452-4066-40A6-A24B-8FE349A3CA22}" type="slidenum">
              <a:rPr lang="en-US" sz="1200"/>
              <a:pPr algn="r"/>
              <a:t>6</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309A7452-4066-40A6-A24B-8FE349A3CA22}" type="slidenum">
              <a:rPr lang="en-US" sz="1200"/>
              <a:pPr algn="r"/>
              <a:t>7</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309A7452-4066-40A6-A24B-8FE349A3CA22}" type="slidenum">
              <a:rPr lang="en-US" sz="1200"/>
              <a:pPr algn="r"/>
              <a:t>8</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309A7452-4066-40A6-A24B-8FE349A3CA22}" type="slidenum">
              <a:rPr lang="en-US" sz="1200"/>
              <a:pPr algn="r"/>
              <a:t>9</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309A7452-4066-40A6-A24B-8FE349A3CA22}" type="slidenum">
              <a:rPr lang="en-US" sz="1200"/>
              <a:pPr algn="r"/>
              <a:t>10</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309A7452-4066-40A6-A24B-8FE349A3CA22}" type="slidenum">
              <a:rPr lang="en-US" sz="1200"/>
              <a:pPr algn="r"/>
              <a:t>11</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a:t>August 5, 2010</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a:t>PRS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48CE600-0D95-4812-BB70-8636013DB887}"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ECF30BD-B25B-41CA-B246-FEF462C8480E}"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a:p>
        </p:txBody>
      </p:sp>
      <p:sp>
        <p:nvSpPr>
          <p:cNvPr id="4" name="Rectangle 6"/>
          <p:cNvSpPr>
            <a:spLocks noGrp="1" noChangeArrowheads="1"/>
          </p:cNvSpPr>
          <p:nvPr>
            <p:ph type="sldNum" sz="quarter" idx="10"/>
          </p:nvPr>
        </p:nvSpPr>
        <p:spPr>
          <a:ln/>
        </p:spPr>
        <p:txBody>
          <a:bodyPr/>
          <a:lstStyle>
            <a:lvl1pPr>
              <a:defRPr/>
            </a:lvl1pPr>
          </a:lstStyle>
          <a:p>
            <a:pPr>
              <a:defRPr/>
            </a:pPr>
            <a:fld id="{E3F55F0D-2EA1-46F5-A1D1-0C36687E1F4D}"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0A272A3-2483-4E93-ADD5-C5B1A2361166}"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2D1F0B03-8692-4FBA-A861-B5560BC4B456}"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686F1897-2A3F-4617-907B-74831DFC098E}"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3737A79-E96E-4B7C-87D8-5E9CA0A60E11}"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9"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3F70A86B-3C27-440A-935E-C0CBF93B487F}"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5"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E025B413-CD09-4A42-A653-34A543DFF4F6}"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4"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A13BF8C-2498-4077-82FA-EABF1F9F2574}"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0F6B87C-6860-4FC1-A5D4-C1DA0AE71CD3}"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ACDE31B-4B89-4DBC-B4F4-399C9CC77B15}"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PRS</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August 5, 2010</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A6A04434-91F6-497A-8142-FED2BAB4B402}"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4189" r:id="rId1"/>
    <p:sldLayoutId id="2147484178" r:id="rId2"/>
    <p:sldLayoutId id="2147484179" r:id="rId3"/>
    <p:sldLayoutId id="2147484180" r:id="rId4"/>
    <p:sldLayoutId id="2147484181" r:id="rId5"/>
    <p:sldLayoutId id="2147484182" r:id="rId6"/>
    <p:sldLayoutId id="2147484183" r:id="rId7"/>
    <p:sldLayoutId id="2147484184" r:id="rId8"/>
    <p:sldLayoutId id="2147484185" r:id="rId9"/>
    <p:sldLayoutId id="2147484186" r:id="rId10"/>
    <p:sldLayoutId id="2147484187" r:id="rId11"/>
    <p:sldLayoutId id="2147484188" r:id="rId12"/>
  </p:sldLayoutIdLst>
  <p:hf sldNum="0" hdr="0" ftr="0" dt="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8"/>
          <p:cNvSpPr>
            <a:spLocks noGrp="1" noChangeArrowheads="1"/>
          </p:cNvSpPr>
          <p:nvPr>
            <p:ph type="ctrTitle"/>
          </p:nvPr>
        </p:nvSpPr>
        <p:spPr>
          <a:xfrm>
            <a:off x="2333625" y="1905000"/>
            <a:ext cx="6019800" cy="1238250"/>
          </a:xfrm>
        </p:spPr>
        <p:txBody>
          <a:bodyPr/>
          <a:lstStyle/>
          <a:p>
            <a:pPr eaLnBrk="1" hangingPunct="1"/>
            <a:r>
              <a:rPr lang="en-US" smtClean="0"/>
              <a:t>Protocol Revision Subcommittee</a:t>
            </a:r>
          </a:p>
        </p:txBody>
      </p:sp>
      <p:sp>
        <p:nvSpPr>
          <p:cNvPr id="3075" name="Rectangle 20"/>
          <p:cNvSpPr>
            <a:spLocks noGrp="1" noChangeArrowheads="1"/>
          </p:cNvSpPr>
          <p:nvPr>
            <p:ph type="subTitle" idx="1"/>
          </p:nvPr>
        </p:nvSpPr>
        <p:spPr/>
        <p:txBody>
          <a:bodyPr/>
          <a:lstStyle/>
          <a:p>
            <a:pPr eaLnBrk="1" hangingPunct="1"/>
            <a:r>
              <a:rPr lang="en-US" dirty="0" smtClean="0"/>
              <a:t>Tom Burke</a:t>
            </a:r>
          </a:p>
          <a:p>
            <a:pPr eaLnBrk="1" hangingPunct="1"/>
            <a:endParaRPr lang="en-US" dirty="0" smtClean="0"/>
          </a:p>
          <a:p>
            <a:pPr eaLnBrk="1" hangingPunct="1"/>
            <a:r>
              <a:rPr lang="en-US" dirty="0" smtClean="0"/>
              <a:t>June 7, 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idx="4294967295"/>
          </p:nvPr>
        </p:nvSpPr>
        <p:spPr>
          <a:xfrm>
            <a:off x="381000" y="0"/>
            <a:ext cx="8763000" cy="990600"/>
          </a:xfrm>
        </p:spPr>
        <p:txBody>
          <a:bodyPr/>
          <a:lstStyle/>
          <a:p>
            <a:r>
              <a:rPr lang="en-US" b="1" i="1" dirty="0" smtClean="0"/>
              <a:t>NPRR453, Separation of Year 1 and Year 2 of the Annual CRR Auctions by Timing </a:t>
            </a:r>
            <a:br>
              <a:rPr lang="en-US" b="1" i="1" dirty="0" smtClean="0"/>
            </a:b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838201"/>
          <a:ext cx="8763000" cy="4632155"/>
        </p:xfrm>
        <a:graphic>
          <a:graphicData uri="http://schemas.openxmlformats.org/drawingml/2006/table">
            <a:tbl>
              <a:tblPr/>
              <a:tblGrid>
                <a:gridCol w="2397200"/>
                <a:gridCol w="6365800"/>
              </a:tblGrid>
              <a:tr h="98410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This NPRR outlines the Protocol changes needed to allow ERCOT to execute each year of the two-year annual Congestion Revenue Right (CRR) Auctions in separate bid and credit windows for each year to relieve market credit and improve the ability of ERCOT to efficiently execute and analyze the results. </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2775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4/19/12, PRS unanimously voted to recommend approval of NPRR453 as revised by PRS.  On 5/17/12, PRS unanimously voted to endorse and forward the 4/19/12 PRS Report and Impact Analysis for NPRR453 to TAC.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576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August</a:t>
                      </a:r>
                      <a:r>
                        <a:rPr lang="en-US" sz="1600" kern="1200" baseline="0" dirty="0" smtClean="0">
                          <a:solidFill>
                            <a:schemeClr val="tx1"/>
                          </a:solidFill>
                          <a:latin typeface="+mn-lt"/>
                          <a:ea typeface="+mn-ea"/>
                          <a:cs typeface="+mn-cs"/>
                        </a:rPr>
                        <a:t> 1, 2012</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78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ERCOT business functions will be updated.</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911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Provides potential credit</a:t>
                      </a:r>
                      <a:r>
                        <a:rPr lang="en-US" sz="1600" i="0" kern="1200" baseline="0" dirty="0" smtClean="0">
                          <a:solidFill>
                            <a:schemeClr val="tx1"/>
                          </a:solidFill>
                          <a:latin typeface="+mn-lt"/>
                          <a:ea typeface="+mn-ea"/>
                          <a:cs typeface="+mn-cs"/>
                        </a:rPr>
                        <a:t> relief allowing CRR Account Holders to buy more CRRs and increase revenue to Load from CRR Auctions; </a:t>
                      </a:r>
                      <a:r>
                        <a:rPr lang="en-US" sz="1600" i="0" kern="1200" dirty="0" smtClean="0">
                          <a:solidFill>
                            <a:schemeClr val="tx1"/>
                          </a:solidFill>
                          <a:latin typeface="+mn-lt"/>
                          <a:ea typeface="+mn-ea"/>
                          <a:cs typeface="+mn-cs"/>
                        </a:rPr>
                        <a:t>ERCOT CRR operators have less risk in being able to complete and validate both CRR Auctions on time;</a:t>
                      </a:r>
                      <a:r>
                        <a:rPr lang="en-US" sz="1600" i="0" kern="1200" baseline="0" dirty="0" smtClean="0">
                          <a:solidFill>
                            <a:schemeClr val="tx1"/>
                          </a:solidFill>
                          <a:latin typeface="+mn-lt"/>
                          <a:ea typeface="+mn-ea"/>
                          <a:cs typeface="+mn-cs"/>
                        </a:rPr>
                        <a:t> c</a:t>
                      </a:r>
                      <a:r>
                        <a:rPr lang="en-US" sz="1600" i="0" kern="1200" dirty="0" smtClean="0">
                          <a:solidFill>
                            <a:schemeClr val="tx1"/>
                          </a:solidFill>
                          <a:latin typeface="+mn-lt"/>
                          <a:ea typeface="+mn-ea"/>
                          <a:cs typeface="+mn-cs"/>
                        </a:rPr>
                        <a:t>ollateral relief from a coincident peak of market credit posting.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idx="4294967295"/>
          </p:nvPr>
        </p:nvSpPr>
        <p:spPr>
          <a:xfrm>
            <a:off x="304800" y="0"/>
            <a:ext cx="8534400" cy="685800"/>
          </a:xfrm>
        </p:spPr>
        <p:txBody>
          <a:bodyPr/>
          <a:lstStyle/>
          <a:p>
            <a:r>
              <a:rPr lang="en-US" b="1" i="1" dirty="0" smtClean="0"/>
              <a:t>NPRR454, Removal of Unfunded Project List Language </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152400" y="838200"/>
          <a:ext cx="8763000" cy="3693536"/>
        </p:xfrm>
        <a:graphic>
          <a:graphicData uri="http://schemas.openxmlformats.org/drawingml/2006/table">
            <a:tbl>
              <a:tblPr/>
              <a:tblGrid>
                <a:gridCol w="2397200"/>
                <a:gridCol w="6365800"/>
              </a:tblGrid>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This NPRR removes language regarding the Unfunded Project List to bring the Protocols in line with the current planning and budgeting process for the ERCOT project portfolio. </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820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4/19/12, PRS unanimously voted to recommend approval of NPRR454 as submitted.  On 5/17/12, PRS unanimously voted to endorse and forward the 4/19/12 PRS Report and Impact Analysis for NPRR454 to TAC.</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85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August 1, 2012</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67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No impacts.</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65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Alignment of Protocols with current processes;</a:t>
                      </a:r>
                      <a:r>
                        <a:rPr lang="en-US" sz="1600" i="0" kern="1200" baseline="0" dirty="0" smtClean="0">
                          <a:solidFill>
                            <a:schemeClr val="tx1"/>
                          </a:solidFill>
                          <a:latin typeface="+mn-lt"/>
                          <a:ea typeface="+mn-ea"/>
                          <a:cs typeface="+mn-cs"/>
                        </a:rPr>
                        <a:t> </a:t>
                      </a:r>
                      <a:r>
                        <a:rPr lang="en-US" sz="1600" i="0" kern="1200" dirty="0" smtClean="0">
                          <a:solidFill>
                            <a:schemeClr val="tx1"/>
                          </a:solidFill>
                          <a:latin typeface="+mn-lt"/>
                          <a:ea typeface="+mn-ea"/>
                          <a:cs typeface="+mn-cs"/>
                        </a:rPr>
                        <a:t>Provides a better tool for managing ERCOT’s project budget across multiple years.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i="0" kern="1200" dirty="0" smtClean="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idx="4294967295"/>
          </p:nvPr>
        </p:nvSpPr>
        <p:spPr>
          <a:xfrm>
            <a:off x="381000" y="0"/>
            <a:ext cx="8763000" cy="990600"/>
          </a:xfrm>
        </p:spPr>
        <p:txBody>
          <a:bodyPr/>
          <a:lstStyle/>
          <a:p>
            <a:r>
              <a:rPr lang="en-US" b="1" i="1" dirty="0" smtClean="0"/>
              <a:t>NPRR456, Clarification of Definition of Electrically Similar Settlement Points and Heuristic Pricing Posting </a:t>
            </a:r>
            <a:br>
              <a:rPr lang="en-US" b="1" i="1" dirty="0" smtClean="0"/>
            </a:b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914401"/>
          <a:ext cx="8763000" cy="4817598"/>
        </p:xfrm>
        <a:graphic>
          <a:graphicData uri="http://schemas.openxmlformats.org/drawingml/2006/table">
            <a:tbl>
              <a:tblPr/>
              <a:tblGrid>
                <a:gridCol w="2397200"/>
                <a:gridCol w="6365800"/>
              </a:tblGrid>
              <a:tr h="10386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This NPRR removes the rating requirement in the current definition for Electrically Similar Settlement Points and introduces a daily public report to post the heuristic pricing associations for Day-Ahead Market (DAM) and Real-Time Market (RTM) price calculations.</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7609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4/19/12, PRS unanimously voted to recommend approval of NPRR456 as submitted.  On 5/17/12, PRS unanimously voted to endorse and forward the 4/19/12 PRS Report and Impact Analysis for NPRR456 to TAC with a recommended priority of 2012 and rank of 740.</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644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Upon System Implementation - Priority 2012; Rank</a:t>
                      </a:r>
                      <a:r>
                        <a:rPr lang="en-US" sz="1600" kern="1200" baseline="0" dirty="0" smtClean="0">
                          <a:solidFill>
                            <a:schemeClr val="tx1"/>
                          </a:solidFill>
                          <a:latin typeface="+mn-lt"/>
                          <a:ea typeface="+mn-ea"/>
                          <a:cs typeface="+mn-cs"/>
                        </a:rPr>
                        <a:t> 740</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12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$30k - $35k; impacts to Market Management System (MMS), Market Information System (MIS), and ERCOT.com; ERCOT business functions will be updated.</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8191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More realistic representation of Electrically Similar Settlement Points;</a:t>
                      </a:r>
                      <a:r>
                        <a:rPr lang="en-US" sz="1600" i="0" kern="1200" baseline="0" dirty="0" smtClean="0">
                          <a:solidFill>
                            <a:schemeClr val="tx1"/>
                          </a:solidFill>
                          <a:latin typeface="+mn-lt"/>
                          <a:ea typeface="+mn-ea"/>
                          <a:cs typeface="+mn-cs"/>
                        </a:rPr>
                        <a:t> r</a:t>
                      </a:r>
                      <a:r>
                        <a:rPr lang="en-US" sz="1600" i="0" kern="1200" dirty="0" smtClean="0">
                          <a:solidFill>
                            <a:schemeClr val="tx1"/>
                          </a:solidFill>
                          <a:latin typeface="+mn-lt"/>
                          <a:ea typeface="+mn-ea"/>
                          <a:cs typeface="+mn-cs"/>
                        </a:rPr>
                        <a:t>emoval of artificial congestion;</a:t>
                      </a:r>
                      <a:r>
                        <a:rPr lang="en-US" sz="1600" i="0" kern="1200" baseline="0" dirty="0" smtClean="0">
                          <a:solidFill>
                            <a:schemeClr val="tx1"/>
                          </a:solidFill>
                          <a:latin typeface="+mn-lt"/>
                          <a:ea typeface="+mn-ea"/>
                          <a:cs typeface="+mn-cs"/>
                        </a:rPr>
                        <a:t> c</a:t>
                      </a:r>
                      <a:r>
                        <a:rPr lang="en-US" sz="1600" i="0" kern="1200" dirty="0" smtClean="0">
                          <a:solidFill>
                            <a:schemeClr val="tx1"/>
                          </a:solidFill>
                          <a:latin typeface="+mn-lt"/>
                          <a:ea typeface="+mn-ea"/>
                          <a:cs typeface="+mn-cs"/>
                        </a:rPr>
                        <a:t>ost savings on CRR payout to electrically close Settlement Points;</a:t>
                      </a:r>
                      <a:r>
                        <a:rPr lang="en-US" sz="1600" i="0" kern="1200" baseline="0" dirty="0" smtClean="0">
                          <a:solidFill>
                            <a:schemeClr val="tx1"/>
                          </a:solidFill>
                          <a:latin typeface="+mn-lt"/>
                          <a:ea typeface="+mn-ea"/>
                          <a:cs typeface="+mn-cs"/>
                        </a:rPr>
                        <a:t> price transparency; lower uplift costs to Demand side.</a:t>
                      </a:r>
                      <a:endParaRPr lang="en-US" sz="1600" i="0" kern="1200" dirty="0" smtClean="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idx="4294967295"/>
          </p:nvPr>
        </p:nvSpPr>
        <p:spPr>
          <a:xfrm>
            <a:off x="381000" y="0"/>
            <a:ext cx="8763000" cy="990600"/>
          </a:xfrm>
        </p:spPr>
        <p:txBody>
          <a:bodyPr/>
          <a:lstStyle/>
          <a:p>
            <a:r>
              <a:rPr lang="en-US" b="1" i="1" dirty="0" smtClean="0"/>
              <a:t>NPRR457, Daily Update of New ESI IDs and AMS Meter and Switch Hold Indicators Changes </a:t>
            </a:r>
            <a:br>
              <a:rPr lang="en-US" b="1" i="1" dirty="0" smtClean="0"/>
            </a:b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914401"/>
          <a:ext cx="8763000" cy="5092454"/>
        </p:xfrm>
        <a:graphic>
          <a:graphicData uri="http://schemas.openxmlformats.org/drawingml/2006/table">
            <a:tbl>
              <a:tblPr/>
              <a:tblGrid>
                <a:gridCol w="2397200"/>
                <a:gridCol w="6365800"/>
              </a:tblGrid>
              <a:tr h="16536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(MISUG)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This NPRR provides for the addition of Electric Service Identifier (ESI ID) attribute information for conditions in which the transaction type of 814_20, ESI ID Maintenance Request, is submitted that creates an ESI ID or makes changes to an existing ESI ID’s Advanced Metering System (AMS) or switch hold indicator flags utilizing the create or maintain option when submitting the 814_20 transaction. </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0523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On 4/19/12, PRS unanimously voted to recommend approval of NPRR457 as amended by the 4/18/12 RMS comments.  On 5/17/12, PRS unanimously voted to endorse and forward the 4/19/12 PRS Report and Impact Analysis for NPRR457 to TAC with a recommended priority of 2013 and rank of 730.</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831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Upon System Implementation - Priority 2013; Rank 730</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141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$55k - $65k; impacts to MIS and Information System Master (ISM)</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19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lvl="0"/>
                      <a:r>
                        <a:rPr lang="en-US" sz="1600" i="0" kern="1200" dirty="0" smtClean="0">
                          <a:solidFill>
                            <a:schemeClr val="tx1"/>
                          </a:solidFill>
                          <a:latin typeface="+mn-lt"/>
                          <a:ea typeface="+mn-ea"/>
                          <a:cs typeface="+mn-cs"/>
                        </a:rPr>
                        <a:t>Data transparency;</a:t>
                      </a:r>
                      <a:r>
                        <a:rPr lang="en-US" sz="1600" i="0" kern="1200" baseline="0" dirty="0" smtClean="0">
                          <a:solidFill>
                            <a:schemeClr val="tx1"/>
                          </a:solidFill>
                          <a:latin typeface="+mn-lt"/>
                          <a:ea typeface="+mn-ea"/>
                          <a:cs typeface="+mn-cs"/>
                        </a:rPr>
                        <a:t> t</a:t>
                      </a:r>
                      <a:r>
                        <a:rPr lang="en-US" sz="1600" i="0" kern="1200" dirty="0" smtClean="0">
                          <a:solidFill>
                            <a:schemeClr val="tx1"/>
                          </a:solidFill>
                          <a:latin typeface="+mn-lt"/>
                          <a:ea typeface="+mn-ea"/>
                          <a:cs typeface="+mn-cs"/>
                        </a:rPr>
                        <a:t>imely visibility to transactional information; reduction</a:t>
                      </a:r>
                      <a:r>
                        <a:rPr lang="en-US" sz="1600" i="0" kern="1200" baseline="0" dirty="0" smtClean="0">
                          <a:solidFill>
                            <a:schemeClr val="tx1"/>
                          </a:solidFill>
                          <a:latin typeface="+mn-lt"/>
                          <a:ea typeface="+mn-ea"/>
                          <a:cs typeface="+mn-cs"/>
                        </a:rPr>
                        <a:t> in </a:t>
                      </a:r>
                      <a:r>
                        <a:rPr lang="en-US" sz="1600" i="0" kern="1200" dirty="0" smtClean="0">
                          <a:solidFill>
                            <a:schemeClr val="tx1"/>
                          </a:solidFill>
                          <a:latin typeface="+mn-lt"/>
                          <a:ea typeface="+mn-ea"/>
                          <a:cs typeface="+mn-cs"/>
                        </a:rPr>
                        <a:t>cost associated with individual Market Participants queries;</a:t>
                      </a:r>
                      <a:r>
                        <a:rPr lang="en-US" sz="1600" i="0" kern="1200" baseline="0" dirty="0" smtClean="0">
                          <a:solidFill>
                            <a:schemeClr val="tx1"/>
                          </a:solidFill>
                          <a:latin typeface="+mn-lt"/>
                          <a:ea typeface="+mn-ea"/>
                          <a:cs typeface="+mn-cs"/>
                        </a:rPr>
                        <a:t> p</a:t>
                      </a:r>
                      <a:r>
                        <a:rPr lang="en-US" sz="1600" i="0" kern="1200" dirty="0" smtClean="0">
                          <a:solidFill>
                            <a:schemeClr val="tx1"/>
                          </a:solidFill>
                          <a:latin typeface="+mn-lt"/>
                          <a:ea typeface="+mn-ea"/>
                          <a:cs typeface="+mn-cs"/>
                        </a:rPr>
                        <a:t>rovides Market Participants with more up to date information.  </a:t>
                      </a:r>
                      <a:endParaRPr lang="en-US" sz="1600" b="1" i="0" kern="1200" dirty="0" smtClean="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idx="4294967295"/>
          </p:nvPr>
        </p:nvSpPr>
        <p:spPr>
          <a:xfrm>
            <a:off x="381000" y="76200"/>
            <a:ext cx="8763000" cy="990600"/>
          </a:xfrm>
        </p:spPr>
        <p:txBody>
          <a:bodyPr/>
          <a:lstStyle/>
          <a:p>
            <a:pPr lvl="1"/>
            <a:r>
              <a:rPr lang="en-US" b="1" i="1" dirty="0" smtClean="0"/>
              <a:t>NPRR463, CRR Auction Structure Enhancements - U</a:t>
            </a:r>
            <a:r>
              <a:rPr lang="en-US" b="1" i="1" cap="small" dirty="0" smtClean="0"/>
              <a:t>rgent</a:t>
            </a:r>
            <a:r>
              <a:rPr lang="en-US" b="1" i="1" dirty="0" smtClean="0"/>
              <a:t>. </a:t>
            </a:r>
            <a:r>
              <a:rPr lang="en-US" dirty="0" smtClean="0"/>
              <a:t/>
            </a:r>
            <a:br>
              <a:rPr lang="en-US" dirty="0" smtClean="0"/>
            </a:br>
            <a:r>
              <a:rPr lang="en-US" b="1" i="1" dirty="0" smtClean="0"/>
              <a:t/>
            </a:r>
            <a:br>
              <a:rPr lang="en-US" b="1" i="1" dirty="0" smtClean="0"/>
            </a:b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914400"/>
          <a:ext cx="8763000" cy="5185562"/>
        </p:xfrm>
        <a:graphic>
          <a:graphicData uri="http://schemas.openxmlformats.org/drawingml/2006/table">
            <a:tbl>
              <a:tblPr/>
              <a:tblGrid>
                <a:gridCol w="2362200"/>
                <a:gridCol w="6400800"/>
              </a:tblGrid>
              <a:tr h="126480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(DC Energy)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This NPRR replaces the annual CRR Auction with a semi-annual sequence of four consecutive six-month CRR Auctions selling CRRs up to two years in the future, scheduled according to a TAC-approved calendar.</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6480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5/17/12, voted to grant NRPR463 Urgent status.  There were four abstentions from the Independent Retail Electric Provider (IREP), IPM and Municipal (2) Market Segments.  PRS then voted to recommend approval of NPRR463 as revised by PRS and to forward NPRR463 to TAC.  There were five abstentions from the Cooperative (3), IREP, and IPM Market Segments.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35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Pending.</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06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$90k - $110k; ERCOT staffing impacts of one full-time employee (FTE); impacts to CRR and Settlements &amp; Billing (S&amp;B); ERCOT business functions will be updated.</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08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Enhances liquidity in CRR Auctions;</a:t>
                      </a:r>
                      <a:r>
                        <a:rPr lang="en-US" sz="1600" i="0" kern="1200" baseline="0" dirty="0" smtClean="0">
                          <a:solidFill>
                            <a:schemeClr val="tx1"/>
                          </a:solidFill>
                          <a:latin typeface="+mn-lt"/>
                          <a:ea typeface="+mn-ea"/>
                          <a:cs typeface="+mn-cs"/>
                        </a:rPr>
                        <a:t> e</a:t>
                      </a:r>
                      <a:r>
                        <a:rPr lang="en-US" sz="1600" i="0" kern="1200" dirty="0" smtClean="0">
                          <a:solidFill>
                            <a:schemeClr val="tx1"/>
                          </a:solidFill>
                          <a:latin typeface="+mn-lt"/>
                          <a:ea typeface="+mn-ea"/>
                          <a:cs typeface="+mn-cs"/>
                        </a:rPr>
                        <a:t>liminates currently severe spikes in credit requirement;</a:t>
                      </a:r>
                      <a:r>
                        <a:rPr lang="en-US" sz="1600" i="0" kern="1200" baseline="0" dirty="0" smtClean="0">
                          <a:solidFill>
                            <a:schemeClr val="tx1"/>
                          </a:solidFill>
                          <a:latin typeface="+mn-lt"/>
                          <a:ea typeface="+mn-ea"/>
                          <a:cs typeface="+mn-cs"/>
                        </a:rPr>
                        <a:t> </a:t>
                      </a:r>
                      <a:r>
                        <a:rPr lang="en-US" sz="1600" i="0" kern="1200" dirty="0" smtClean="0">
                          <a:solidFill>
                            <a:schemeClr val="tx1"/>
                          </a:solidFill>
                          <a:latin typeface="+mn-lt"/>
                          <a:ea typeface="+mn-ea"/>
                          <a:cs typeface="+mn-cs"/>
                        </a:rPr>
                        <a:t>helps Market Participants better understand the evolving valuation and risk of their holdings and may serve as a future basis to inform credit calculations.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idx="4294967295"/>
          </p:nvPr>
        </p:nvSpPr>
        <p:spPr>
          <a:xfrm>
            <a:off x="304800" y="0"/>
            <a:ext cx="8229600" cy="792163"/>
          </a:xfrm>
        </p:spPr>
        <p:txBody>
          <a:bodyPr/>
          <a:lstStyle/>
          <a:p>
            <a:pPr eaLnBrk="1" hangingPunct="1"/>
            <a:r>
              <a:rPr lang="en-US" dirty="0" smtClean="0"/>
              <a:t>Informational</a:t>
            </a:r>
          </a:p>
        </p:txBody>
      </p:sp>
      <p:sp>
        <p:nvSpPr>
          <p:cNvPr id="5123" name="Rectangle 3"/>
          <p:cNvSpPr>
            <a:spLocks noGrp="1" noChangeArrowheads="1"/>
          </p:cNvSpPr>
          <p:nvPr>
            <p:ph type="body" idx="4294967295"/>
          </p:nvPr>
        </p:nvSpPr>
        <p:spPr>
          <a:xfrm>
            <a:off x="228600" y="838200"/>
            <a:ext cx="8153400" cy="5638800"/>
          </a:xfrm>
        </p:spPr>
        <p:txBody>
          <a:bodyPr/>
          <a:lstStyle/>
          <a:p>
            <a:pPr>
              <a:lnSpc>
                <a:spcPct val="90000"/>
              </a:lnSpc>
              <a:buNone/>
            </a:pPr>
            <a:r>
              <a:rPr lang="en-US" sz="1800" u="sng" dirty="0" smtClean="0"/>
              <a:t>Withdrawn NPRRs</a:t>
            </a:r>
          </a:p>
          <a:p>
            <a:r>
              <a:rPr lang="en-US" sz="1800" dirty="0" smtClean="0"/>
              <a:t>NPRR366, Generation Resource Power Factor Criteria Clarification [LCRA]</a:t>
            </a:r>
          </a:p>
          <a:p>
            <a:r>
              <a:rPr lang="en-US" sz="1800" dirty="0" smtClean="0"/>
              <a:t>NPRR410, Definition of an Energy Storage Resource [Xtreme Power]</a:t>
            </a:r>
          </a:p>
          <a:p>
            <a:pPr>
              <a:lnSpc>
                <a:spcPct val="90000"/>
              </a:lnSpc>
              <a:buNone/>
            </a:pPr>
            <a:endParaRPr lang="en-US" sz="1800" b="1" i="1" dirty="0" smtClean="0"/>
          </a:p>
          <a:p>
            <a:pPr lvl="1">
              <a:lnSpc>
                <a:spcPct val="90000"/>
              </a:lnSpc>
              <a:buNone/>
            </a:pPr>
            <a:endParaRPr lang="en-US" b="1" i="1" dirty="0" smtClean="0"/>
          </a:p>
          <a:p>
            <a:pPr lvl="1">
              <a:lnSpc>
                <a:spcPct val="90000"/>
              </a:lnSpc>
            </a:pPr>
            <a:endParaRPr lang="en-US" b="1" i="1" dirty="0" smtClean="0"/>
          </a:p>
          <a:p>
            <a:pPr lvl="1">
              <a:lnSpc>
                <a:spcPct val="90000"/>
              </a:lnSpc>
            </a:pPr>
            <a:endParaRPr lang="en-US" b="1" i="1" dirty="0" smtClean="0"/>
          </a:p>
          <a:p>
            <a:pPr lvl="1">
              <a:lnSpc>
                <a:spcPct val="90000"/>
              </a:lnSpc>
              <a:buFontTx/>
              <a:buNone/>
            </a:pPr>
            <a:endParaRPr lang="en-US" u="sng" dirty="0" smtClean="0"/>
          </a:p>
          <a:p>
            <a:pPr lvl="1">
              <a:lnSpc>
                <a:spcPct val="90000"/>
              </a:lnSpc>
            </a:pPr>
            <a:endParaRPr lang="en-US" b="1" i="1" dirty="0" smtClean="0"/>
          </a:p>
          <a:p>
            <a:pPr lvl="1">
              <a:lnSpc>
                <a:spcPct val="90000"/>
              </a:lnSpc>
            </a:pPr>
            <a:endParaRPr lang="en-US" b="1" i="1" dirty="0" smtClean="0"/>
          </a:p>
          <a:p>
            <a:pPr>
              <a:lnSpc>
                <a:spcPct val="90000"/>
              </a:lnSpc>
              <a:buFontTx/>
              <a:buNone/>
            </a:pPr>
            <a:r>
              <a:rPr lang="en-US" sz="1600" b="0" i="1" dirty="0" smtClean="0">
                <a:solidFill>
                  <a:srgbClr val="0070C0"/>
                </a:solidFill>
              </a:rPr>
              <a:t>	</a:t>
            </a:r>
            <a:endParaRPr lang="en-US" sz="1600" b="0" dirty="0" smtClean="0"/>
          </a:p>
          <a:p>
            <a:pPr>
              <a:lnSpc>
                <a:spcPct val="90000"/>
              </a:lnSpc>
              <a:buFontTx/>
              <a:buNone/>
            </a:pPr>
            <a:endParaRPr lang="en-US" sz="1600" b="0" i="1" dirty="0" smtClean="0"/>
          </a:p>
          <a:p>
            <a:pPr>
              <a:lnSpc>
                <a:spcPct val="90000"/>
              </a:lnSpc>
              <a:buFontTx/>
              <a:buNone/>
            </a:pPr>
            <a:r>
              <a:rPr lang="en-US" sz="1600" b="0" i="1" dirty="0" smtClean="0">
                <a:solidFill>
                  <a:srgbClr val="40949A"/>
                </a:solidFill>
              </a:rPr>
              <a:t>	</a:t>
            </a:r>
          </a:p>
          <a:p>
            <a:pPr>
              <a:lnSpc>
                <a:spcPct val="90000"/>
              </a:lnSpc>
              <a:buFontTx/>
              <a:buNone/>
            </a:pPr>
            <a:r>
              <a:rPr lang="en-US" sz="1600" b="0" i="1" dirty="0" smtClean="0">
                <a:solidFill>
                  <a:srgbClr val="FF0000"/>
                </a:solidFill>
              </a:rPr>
              <a:t>	</a:t>
            </a:r>
            <a:endParaRPr lang="en-US" b="0" dirty="0" smtClean="0"/>
          </a:p>
          <a:p>
            <a:pPr>
              <a:lnSpc>
                <a:spcPct val="90000"/>
              </a:lnSpc>
              <a:buFontTx/>
              <a:buNone/>
            </a:pPr>
            <a:endParaRPr lang="en-US" sz="1600" b="0" i="1" dirty="0" smtClean="0"/>
          </a:p>
          <a:p>
            <a:pPr>
              <a:lnSpc>
                <a:spcPct val="90000"/>
              </a:lnSpc>
              <a:buFontTx/>
              <a:buNone/>
            </a:pPr>
            <a:endParaRPr lang="en-US" sz="1600" b="0" dirty="0" smtClean="0"/>
          </a:p>
        </p:txBody>
      </p:sp>
      <p:sp>
        <p:nvSpPr>
          <p:cNvPr id="5124"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Rot="1" noChangeArrowheads="1"/>
          </p:cNvSpPr>
          <p:nvPr/>
        </p:nvSpPr>
        <p:spPr bwMode="auto">
          <a:xfrm>
            <a:off x="304800" y="0"/>
            <a:ext cx="8229600" cy="792163"/>
          </a:xfrm>
          <a:prstGeom prst="rect">
            <a:avLst/>
          </a:prstGeom>
          <a:noFill/>
          <a:ln w="9525">
            <a:noFill/>
            <a:miter lim="800000"/>
            <a:headEnd/>
            <a:tailEnd/>
          </a:ln>
        </p:spPr>
        <p:txBody>
          <a:bodyPr anchor="ctr"/>
          <a:lstStyle/>
          <a:p>
            <a:pPr>
              <a:defRPr/>
            </a:pPr>
            <a:r>
              <a:rPr lang="en-US" sz="2000" kern="0" dirty="0">
                <a:latin typeface="+mj-lt"/>
                <a:ea typeface="+mj-ea"/>
                <a:cs typeface="+mj-cs"/>
              </a:rPr>
              <a:t>Summary of Revision Requests</a:t>
            </a:r>
          </a:p>
        </p:txBody>
      </p:sp>
      <p:sp>
        <p:nvSpPr>
          <p:cNvPr id="4099" name="Rectangle 3"/>
          <p:cNvSpPr txBox="1">
            <a:spLocks noChangeArrowheads="1"/>
          </p:cNvSpPr>
          <p:nvPr/>
        </p:nvSpPr>
        <p:spPr bwMode="auto">
          <a:xfrm>
            <a:off x="304800" y="990600"/>
            <a:ext cx="8153400" cy="5638800"/>
          </a:xfrm>
          <a:prstGeom prst="rect">
            <a:avLst/>
          </a:prstGeom>
          <a:noFill/>
          <a:ln w="9525">
            <a:noFill/>
            <a:miter lim="800000"/>
            <a:headEnd/>
            <a:tailEnd/>
          </a:ln>
        </p:spPr>
        <p:txBody>
          <a:bodyPr/>
          <a:lstStyle/>
          <a:p>
            <a:pPr>
              <a:buClr>
                <a:schemeClr val="tx1"/>
              </a:buClr>
            </a:pPr>
            <a:r>
              <a:rPr lang="en-US" sz="2400" b="1" dirty="0" smtClean="0"/>
              <a:t>10 </a:t>
            </a:r>
            <a:r>
              <a:rPr lang="en-US" sz="2400" b="1" dirty="0"/>
              <a:t>NPRRs Recommended for Approval</a:t>
            </a:r>
          </a:p>
          <a:p>
            <a:pPr>
              <a:buClr>
                <a:schemeClr val="tx1"/>
              </a:buClr>
            </a:pPr>
            <a:endParaRPr lang="en-US" sz="2400" b="1" dirty="0" smtClean="0"/>
          </a:p>
          <a:p>
            <a:pPr>
              <a:buClr>
                <a:schemeClr val="tx1"/>
              </a:buClr>
            </a:pPr>
            <a:r>
              <a:rPr lang="en-US" sz="2400" b="1" dirty="0" smtClean="0"/>
              <a:t>2 NPRRs Withdrawn (no TAC action required)</a:t>
            </a: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idx="4294967295"/>
          </p:nvPr>
        </p:nvSpPr>
        <p:spPr>
          <a:xfrm>
            <a:off x="304800" y="0"/>
            <a:ext cx="8229600" cy="792163"/>
          </a:xfrm>
        </p:spPr>
        <p:txBody>
          <a:bodyPr/>
          <a:lstStyle/>
          <a:p>
            <a:pPr eaLnBrk="1" hangingPunct="1"/>
            <a:r>
              <a:rPr lang="en-US" smtClean="0"/>
              <a:t>Items for a Vote</a:t>
            </a:r>
          </a:p>
        </p:txBody>
      </p:sp>
      <p:sp>
        <p:nvSpPr>
          <p:cNvPr id="5123" name="Rectangle 3"/>
          <p:cNvSpPr>
            <a:spLocks noGrp="1" noChangeArrowheads="1"/>
          </p:cNvSpPr>
          <p:nvPr>
            <p:ph type="body" idx="4294967295"/>
          </p:nvPr>
        </p:nvSpPr>
        <p:spPr>
          <a:xfrm>
            <a:off x="228600" y="838200"/>
            <a:ext cx="8153400" cy="5638800"/>
          </a:xfrm>
        </p:spPr>
        <p:txBody>
          <a:bodyPr/>
          <a:lstStyle/>
          <a:p>
            <a:pPr>
              <a:lnSpc>
                <a:spcPct val="90000"/>
              </a:lnSpc>
              <a:buNone/>
            </a:pPr>
            <a:r>
              <a:rPr lang="en-US" sz="1800" u="sng" dirty="0" smtClean="0"/>
              <a:t>Unopposed Recommendations</a:t>
            </a:r>
          </a:p>
          <a:p>
            <a:pPr lvl="0"/>
            <a:r>
              <a:rPr lang="en-US" sz="1800" dirty="0" smtClean="0"/>
              <a:t>NPRR443 *, Removal of Switchable Generation Resource Plans from Protected Information</a:t>
            </a:r>
          </a:p>
          <a:p>
            <a:pPr lvl="0"/>
            <a:r>
              <a:rPr lang="en-US" sz="1800" dirty="0" smtClean="0"/>
              <a:t>NPRR445 *, DC Tie Load Zone Price Clarification</a:t>
            </a:r>
          </a:p>
          <a:p>
            <a:pPr lvl="0"/>
            <a:r>
              <a:rPr lang="en-US" sz="1800" dirty="0" smtClean="0"/>
              <a:t>NPRR446 *, Correction of Non-Spin Ancillary Service Schedule Telemetry for Standing Non-Spin Deployment</a:t>
            </a:r>
          </a:p>
          <a:p>
            <a:pPr lvl="0"/>
            <a:r>
              <a:rPr lang="en-US" sz="1800" dirty="0" smtClean="0"/>
              <a:t>NPRR447 *, Remove Day- Ahead QSE Requested </a:t>
            </a:r>
            <a:r>
              <a:rPr lang="en-US" sz="1800" dirty="0" err="1" smtClean="0"/>
              <a:t>Decommit</a:t>
            </a:r>
            <a:r>
              <a:rPr lang="en-US" sz="1800" dirty="0" smtClean="0"/>
              <a:t> Language</a:t>
            </a:r>
          </a:p>
          <a:p>
            <a:pPr lvl="0"/>
            <a:r>
              <a:rPr lang="en-US" sz="1800" dirty="0" smtClean="0"/>
              <a:t>NPRR452 *, Clarification of Reactive Power Requirements</a:t>
            </a:r>
          </a:p>
          <a:p>
            <a:pPr lvl="0"/>
            <a:r>
              <a:rPr lang="en-US" sz="1800" dirty="0" smtClean="0"/>
              <a:t>NPRR453 *, Separation of Year 1 and Year 2 of the Annual CRR Auctions by Timing</a:t>
            </a:r>
          </a:p>
          <a:p>
            <a:pPr lvl="0"/>
            <a:r>
              <a:rPr lang="en-US" sz="1800" dirty="0" smtClean="0"/>
              <a:t>NPRR454 *, Removal of Unfunded Project List Language</a:t>
            </a:r>
          </a:p>
          <a:p>
            <a:pPr lvl="0"/>
            <a:r>
              <a:rPr lang="en-US" sz="1800" dirty="0" smtClean="0"/>
              <a:t>NPRR456, Clarification of Definition of Electrically Similar Settlement Points and Heuristic Pricing Posting</a:t>
            </a:r>
          </a:p>
          <a:p>
            <a:pPr lvl="0"/>
            <a:r>
              <a:rPr lang="en-US" sz="1800" dirty="0" smtClean="0"/>
              <a:t>NPRR457, Daily Update of New ESI IDs and AMS Meter and Switch Hold Indicators Changes</a:t>
            </a:r>
          </a:p>
          <a:p>
            <a:pPr lvl="0"/>
            <a:r>
              <a:rPr lang="en-US" sz="1800" dirty="0" smtClean="0"/>
              <a:t>NPRR463, CRR Auction Structure Enhancements - U</a:t>
            </a:r>
            <a:r>
              <a:rPr lang="en-US" sz="1800" cap="small" dirty="0" smtClean="0"/>
              <a:t>rgent</a:t>
            </a:r>
            <a:endParaRPr lang="en-US" sz="1800" dirty="0" smtClean="0"/>
          </a:p>
          <a:p>
            <a:pPr lvl="1">
              <a:lnSpc>
                <a:spcPct val="90000"/>
              </a:lnSpc>
              <a:buNone/>
            </a:pPr>
            <a:endParaRPr lang="en-US" sz="1800" b="1" i="1" dirty="0" smtClean="0"/>
          </a:p>
          <a:p>
            <a:pPr lvl="1">
              <a:lnSpc>
                <a:spcPct val="90000"/>
              </a:lnSpc>
              <a:buNone/>
            </a:pPr>
            <a:r>
              <a:rPr lang="en-US" sz="1600" b="1" i="1" dirty="0" smtClean="0"/>
              <a:t>(* denotes no impacts)</a:t>
            </a:r>
          </a:p>
          <a:p>
            <a:pPr lvl="1">
              <a:lnSpc>
                <a:spcPct val="90000"/>
              </a:lnSpc>
              <a:buNone/>
            </a:pPr>
            <a:endParaRPr lang="en-US" b="1" i="1" dirty="0" smtClean="0"/>
          </a:p>
          <a:p>
            <a:pPr lvl="1">
              <a:lnSpc>
                <a:spcPct val="90000"/>
              </a:lnSpc>
            </a:pPr>
            <a:endParaRPr lang="en-US" b="1" i="1" dirty="0" smtClean="0"/>
          </a:p>
          <a:p>
            <a:pPr lvl="1">
              <a:lnSpc>
                <a:spcPct val="90000"/>
              </a:lnSpc>
            </a:pPr>
            <a:endParaRPr lang="en-US" b="1" i="1" dirty="0" smtClean="0"/>
          </a:p>
          <a:p>
            <a:pPr lvl="1">
              <a:lnSpc>
                <a:spcPct val="90000"/>
              </a:lnSpc>
              <a:buFontTx/>
              <a:buNone/>
            </a:pPr>
            <a:endParaRPr lang="en-US" u="sng" dirty="0" smtClean="0"/>
          </a:p>
          <a:p>
            <a:pPr lvl="1">
              <a:lnSpc>
                <a:spcPct val="90000"/>
              </a:lnSpc>
            </a:pPr>
            <a:endParaRPr lang="en-US" b="1" i="1" dirty="0" smtClean="0"/>
          </a:p>
          <a:p>
            <a:pPr lvl="1">
              <a:lnSpc>
                <a:spcPct val="90000"/>
              </a:lnSpc>
            </a:pPr>
            <a:endParaRPr lang="en-US" b="1" i="1" dirty="0" smtClean="0"/>
          </a:p>
          <a:p>
            <a:pPr>
              <a:lnSpc>
                <a:spcPct val="90000"/>
              </a:lnSpc>
              <a:buFontTx/>
              <a:buNone/>
            </a:pPr>
            <a:r>
              <a:rPr lang="en-US" sz="1600" b="0" i="1" dirty="0" smtClean="0">
                <a:solidFill>
                  <a:srgbClr val="0070C0"/>
                </a:solidFill>
              </a:rPr>
              <a:t>	</a:t>
            </a:r>
            <a:endParaRPr lang="en-US" sz="1600" b="0" dirty="0" smtClean="0"/>
          </a:p>
          <a:p>
            <a:pPr>
              <a:lnSpc>
                <a:spcPct val="90000"/>
              </a:lnSpc>
              <a:buFontTx/>
              <a:buNone/>
            </a:pPr>
            <a:endParaRPr lang="en-US" sz="1600" b="0" i="1" dirty="0" smtClean="0"/>
          </a:p>
          <a:p>
            <a:pPr>
              <a:lnSpc>
                <a:spcPct val="90000"/>
              </a:lnSpc>
              <a:buFontTx/>
              <a:buNone/>
            </a:pPr>
            <a:r>
              <a:rPr lang="en-US" sz="1600" b="0" i="1" dirty="0" smtClean="0">
                <a:solidFill>
                  <a:srgbClr val="40949A"/>
                </a:solidFill>
              </a:rPr>
              <a:t>	</a:t>
            </a:r>
          </a:p>
          <a:p>
            <a:pPr>
              <a:lnSpc>
                <a:spcPct val="90000"/>
              </a:lnSpc>
              <a:buFontTx/>
              <a:buNone/>
            </a:pPr>
            <a:r>
              <a:rPr lang="en-US" sz="1600" b="0" i="1" dirty="0" smtClean="0">
                <a:solidFill>
                  <a:srgbClr val="FF0000"/>
                </a:solidFill>
              </a:rPr>
              <a:t>	</a:t>
            </a:r>
            <a:endParaRPr lang="en-US" b="0" dirty="0" smtClean="0"/>
          </a:p>
          <a:p>
            <a:pPr>
              <a:lnSpc>
                <a:spcPct val="90000"/>
              </a:lnSpc>
              <a:buFontTx/>
              <a:buNone/>
            </a:pPr>
            <a:endParaRPr lang="en-US" sz="1600" b="0" i="1" dirty="0" smtClean="0"/>
          </a:p>
          <a:p>
            <a:pPr>
              <a:lnSpc>
                <a:spcPct val="90000"/>
              </a:lnSpc>
              <a:buFontTx/>
              <a:buNone/>
            </a:pPr>
            <a:endParaRPr lang="en-US" sz="1600" b="0" dirty="0" smtClean="0"/>
          </a:p>
        </p:txBody>
      </p:sp>
      <p:sp>
        <p:nvSpPr>
          <p:cNvPr id="5124"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NPRR Descriptions</a:t>
            </a:r>
          </a:p>
        </p:txBody>
      </p:sp>
      <p:sp>
        <p:nvSpPr>
          <p:cNvPr id="8195" name="Content Placeholder 2"/>
          <p:cNvSpPr>
            <a:spLocks noGrp="1"/>
          </p:cNvSpPr>
          <p:nvPr>
            <p:ph idx="1"/>
          </p:nvPr>
        </p:nvSpPr>
        <p:spPr/>
        <p:txBody>
          <a:bodyPr/>
          <a:lstStyle/>
          <a:p>
            <a:endParaRPr lang="en-US" u="sng" dirty="0" smtClean="0"/>
          </a:p>
          <a:p>
            <a:endParaRPr lang="en-US" u="sng" dirty="0" smtClean="0"/>
          </a:p>
          <a:p>
            <a:endParaRPr lang="en-US" u="sng" dirty="0" smtClean="0"/>
          </a:p>
          <a:p>
            <a:pPr algn="ctr">
              <a:buFontTx/>
              <a:buNone/>
            </a:pPr>
            <a:r>
              <a:rPr lang="en-US" sz="3200" u="sng" dirty="0" smtClean="0"/>
              <a:t>NPRRs Recommended for Approval</a:t>
            </a:r>
            <a:endParaRPr lang="en-US" sz="3200" dirty="0" smtClean="0"/>
          </a:p>
          <a:p>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r>
              <a:rPr lang="en-US" b="1" i="1" dirty="0" smtClean="0"/>
              <a:t>NPRR443, Removal of Switchable Generation Resource Plans from Protected Information  </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838200"/>
          <a:ext cx="8763000" cy="4234880"/>
        </p:xfrm>
        <a:graphic>
          <a:graphicData uri="http://schemas.openxmlformats.org/drawingml/2006/table">
            <a:tbl>
              <a:tblPr/>
              <a:tblGrid>
                <a:gridCol w="2397200"/>
                <a:gridCol w="6365800"/>
              </a:tblGrid>
              <a:tr h="56302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mn-lt"/>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This NPRR will remove the unavailability plans for Switchable Generation from the list of items considered to be Protected Information under the Protocols.  This information will be reflected in the Annual Planning Models.   </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853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On 4/19/12, PRS voted to recommend approval of NPRR443 as submitted.  There was one abstention from the Independent</a:t>
                      </a:r>
                      <a:r>
                        <a:rPr lang="en-US" sz="1600" kern="1200" baseline="0" dirty="0" smtClean="0">
                          <a:solidFill>
                            <a:schemeClr val="tx1"/>
                          </a:solidFill>
                          <a:latin typeface="+mn-lt"/>
                          <a:ea typeface="+mn-ea"/>
                          <a:cs typeface="+mn-cs"/>
                        </a:rPr>
                        <a:t> Power Marketer (</a:t>
                      </a:r>
                      <a:r>
                        <a:rPr lang="en-US" sz="1600" kern="1200" dirty="0" smtClean="0">
                          <a:solidFill>
                            <a:schemeClr val="tx1"/>
                          </a:solidFill>
                          <a:latin typeface="+mn-lt"/>
                          <a:ea typeface="+mn-ea"/>
                          <a:cs typeface="+mn-cs"/>
                        </a:rPr>
                        <a:t>IPM) Market Segment.  On 5/17/12, PRS unanimously voted to endorse and forward the 4/19/12 PRS Report and Impact Analysis for NPRR443 to TAC.</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51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August</a:t>
                      </a:r>
                      <a:r>
                        <a:rPr lang="en-US" sz="1600" kern="1200" baseline="0" dirty="0" smtClean="0">
                          <a:solidFill>
                            <a:schemeClr val="tx1"/>
                          </a:solidFill>
                          <a:latin typeface="+mn-lt"/>
                          <a:ea typeface="+mn-ea"/>
                          <a:cs typeface="+mn-cs"/>
                        </a:rPr>
                        <a:t> 1, 2012</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311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No impacts.</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91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mn-lt"/>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ERCOT system will be more reliable; cost of congestion-reducing transmission upgrade</a:t>
                      </a:r>
                      <a:r>
                        <a:rPr lang="en-US" sz="1600" i="0" kern="1200" baseline="0" dirty="0" smtClean="0">
                          <a:solidFill>
                            <a:schemeClr val="tx1"/>
                          </a:solidFill>
                          <a:latin typeface="+mn-lt"/>
                          <a:ea typeface="+mn-ea"/>
                          <a:cs typeface="+mn-cs"/>
                        </a:rPr>
                        <a:t> projects will be appropriately lowered; could save a substantial amount in transmission cost of service.</a:t>
                      </a:r>
                      <a:endParaRPr lang="en-US" sz="1600" i="0" kern="1200" dirty="0" smtClean="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idx="4294967295"/>
          </p:nvPr>
        </p:nvSpPr>
        <p:spPr>
          <a:xfrm>
            <a:off x="381000" y="0"/>
            <a:ext cx="8763000" cy="685800"/>
          </a:xfrm>
        </p:spPr>
        <p:txBody>
          <a:bodyPr/>
          <a:lstStyle/>
          <a:p>
            <a:r>
              <a:rPr lang="en-US" b="1" i="1" dirty="0" smtClean="0"/>
              <a:t>NPRR445, DC Tie Load Zone Price Clarification </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152400" y="990601"/>
          <a:ext cx="8763000" cy="3681080"/>
        </p:xfrm>
        <a:graphic>
          <a:graphicData uri="http://schemas.openxmlformats.org/drawingml/2006/table">
            <a:tbl>
              <a:tblPr/>
              <a:tblGrid>
                <a:gridCol w="2397200"/>
                <a:gridCol w="6365800"/>
              </a:tblGrid>
              <a:tr h="600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This NPRR clarifies that the Real-Time Settlement Point Price at a Direct Current Tie (DC Tie) Load Zone is not weighted by the State Estimator Load value, which includes inadvertent energy. </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5331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On 3/22/12, PRS unanimously voted to recommend approval of NPRR445 as submitted.  On 4/19/12, PRS unanimously voted to endorse and forward the 3/22/12 PRS Report and Impact Analysis for NPRR445 to TAC. </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292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August 1, 2012</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292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No impacts.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896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Reflects</a:t>
                      </a:r>
                      <a:r>
                        <a:rPr lang="en-US" sz="1600" i="0" kern="1200" baseline="0" dirty="0" smtClean="0">
                          <a:solidFill>
                            <a:schemeClr val="tx1"/>
                          </a:solidFill>
                          <a:latin typeface="+mn-lt"/>
                          <a:ea typeface="+mn-ea"/>
                          <a:cs typeface="+mn-cs"/>
                        </a:rPr>
                        <a:t> current ERCOT system implementation.</a:t>
                      </a:r>
                      <a:endParaRPr lang="en-US" sz="1600" i="0" kern="1200" dirty="0" smtClean="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idx="4294967295"/>
          </p:nvPr>
        </p:nvSpPr>
        <p:spPr>
          <a:xfrm>
            <a:off x="381000" y="0"/>
            <a:ext cx="8763000" cy="685800"/>
          </a:xfrm>
        </p:spPr>
        <p:txBody>
          <a:bodyPr/>
          <a:lstStyle/>
          <a:p>
            <a:r>
              <a:rPr lang="en-US" b="1" i="1" dirty="0" smtClean="0"/>
              <a:t>NPRR446, Correction of Non-Spin Ancillary Service Schedule Telemetry for Standing Non-Spin Deployment </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990601"/>
          <a:ext cx="8763000" cy="4480547"/>
        </p:xfrm>
        <a:graphic>
          <a:graphicData uri="http://schemas.openxmlformats.org/drawingml/2006/table">
            <a:tbl>
              <a:tblPr/>
              <a:tblGrid>
                <a:gridCol w="2397200"/>
                <a:gridCol w="6365800"/>
              </a:tblGrid>
              <a:tr h="89152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corrects the language that describes how Qualified Scheduling Entities (QSEs) will update the Non-Spinning Reserve (Non-Spin) Ancillary Service Schedule value in telemetry as introduced in NPRR426, Standing Non-Spin Deployment in the Operating Hour for Generation Resources Providing On-Line Non-Spin, which was approved by the ERCOT Board on December 12, 2011.</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972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On 3/22/12, PRS unanimously voted to recommend approval of NPRR446 as submitted.  On 4/19/12, PRS unanimously voted to endorse and forward the 3/22/12 PRS Report and Impact Analysis for NPRR446 to TAC.</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66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August</a:t>
                      </a:r>
                      <a:r>
                        <a:rPr lang="en-US" sz="1600" kern="1200" baseline="0" dirty="0" smtClean="0">
                          <a:solidFill>
                            <a:schemeClr val="tx1"/>
                          </a:solidFill>
                          <a:latin typeface="+mn-lt"/>
                          <a:ea typeface="+mn-ea"/>
                          <a:cs typeface="+mn-cs"/>
                        </a:rPr>
                        <a:t> 1, 2012</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66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No impacts.</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5012">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600" b="1" i="0" u="none" strike="noStrike" cap="none" normalizeH="0" baseline="0" dirty="0" smtClean="0">
                          <a:ln>
                            <a:noFill/>
                          </a:ln>
                          <a:solidFill>
                            <a:schemeClr val="tx1"/>
                          </a:solidFill>
                          <a:effectLst/>
                          <a:latin typeface="Arial" charset="0"/>
                        </a:rPr>
                        <a:t>Business Case Highlights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Aligns Protocol language with current practices.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idx="4294967295"/>
          </p:nvPr>
        </p:nvSpPr>
        <p:spPr>
          <a:xfrm>
            <a:off x="381000" y="0"/>
            <a:ext cx="8763000" cy="990600"/>
          </a:xfrm>
        </p:spPr>
        <p:txBody>
          <a:bodyPr/>
          <a:lstStyle/>
          <a:p>
            <a:r>
              <a:rPr lang="en-US" b="1" i="1" dirty="0" smtClean="0"/>
              <a:t>NPRR447, Remove Day- Ahead QSE Requested </a:t>
            </a:r>
            <a:r>
              <a:rPr lang="en-US" b="1" i="1" dirty="0" err="1" smtClean="0"/>
              <a:t>Decommit</a:t>
            </a:r>
            <a:r>
              <a:rPr lang="en-US" b="1" i="1" dirty="0" smtClean="0"/>
              <a:t> Language </a:t>
            </a:r>
            <a:br>
              <a:rPr lang="en-US" b="1" i="1" dirty="0" smtClean="0"/>
            </a:b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990601"/>
          <a:ext cx="8763000" cy="4453003"/>
        </p:xfrm>
        <a:graphic>
          <a:graphicData uri="http://schemas.openxmlformats.org/drawingml/2006/table">
            <a:tbl>
              <a:tblPr/>
              <a:tblGrid>
                <a:gridCol w="2397200"/>
                <a:gridCol w="6365800"/>
              </a:tblGrid>
              <a:tr h="6863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This Nodal Protocol Revision Request (NPRR) removes eligibility rule language from Section 6.4.6 which conflicts with Section 4.6.2.3, Day-Ahead Make-Whole Settlements; thereby allowing the eligibility rules in Section 4.6.2.3 to determine appropriate startup and energy compensation. </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2775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On 3/22/12, PRS unanimously voted to recommend approval of NPRR447 as submitted.  On 4/19/12, PRS unanimously voted to endorse and forward the 3/22/12 PRS Report and Impact Analysis for NPRR447 to TAC.</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13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August 1, 2012</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250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Gained efficiencies of one-half hour per day in Settlements and Billing department; ERCOT business functions will be updated.</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0020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Removes one manual Settlement process per day;</a:t>
                      </a:r>
                      <a:r>
                        <a:rPr lang="en-US" sz="1600" i="0" kern="1200" baseline="0" dirty="0" smtClean="0">
                          <a:solidFill>
                            <a:schemeClr val="tx1"/>
                          </a:solidFill>
                          <a:latin typeface="+mn-lt"/>
                          <a:ea typeface="+mn-ea"/>
                          <a:cs typeface="+mn-cs"/>
                        </a:rPr>
                        <a:t> r</a:t>
                      </a:r>
                      <a:r>
                        <a:rPr lang="en-US" sz="1600" i="0" kern="1200" dirty="0" smtClean="0">
                          <a:solidFill>
                            <a:schemeClr val="tx1"/>
                          </a:solidFill>
                          <a:latin typeface="+mn-lt"/>
                          <a:ea typeface="+mn-ea"/>
                          <a:cs typeface="+mn-cs"/>
                        </a:rPr>
                        <a:t>educes risk of overpayment to Resources.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idx="4294967295"/>
          </p:nvPr>
        </p:nvSpPr>
        <p:spPr>
          <a:xfrm>
            <a:off x="381000" y="0"/>
            <a:ext cx="8763000" cy="990600"/>
          </a:xfrm>
        </p:spPr>
        <p:txBody>
          <a:bodyPr/>
          <a:lstStyle/>
          <a:p>
            <a:r>
              <a:rPr lang="en-US" b="1" i="1" dirty="0" smtClean="0"/>
              <a:t>NPRR452, Clarification of Reactive Power Requirements </a:t>
            </a:r>
            <a:br>
              <a:rPr lang="en-US" b="1" i="1" dirty="0" smtClean="0"/>
            </a:b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990601"/>
          <a:ext cx="8763000" cy="3665201"/>
        </p:xfrm>
        <a:graphic>
          <a:graphicData uri="http://schemas.openxmlformats.org/drawingml/2006/table">
            <a:tbl>
              <a:tblPr/>
              <a:tblGrid>
                <a:gridCol w="2397200"/>
                <a:gridCol w="6365800"/>
              </a:tblGrid>
              <a:tr h="6678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(NPRR366 Workshop)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This NPRR clarifies the Reactive Power requirement for Generation Resources required to provide Voltage Support Service (VSS). </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6149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4/19/12, PRS voted to recommend approval NPRR452 as amended by the 4/18/12 ERCOT comments.  There were two abstentions from the Consumer and Municipal Market Segments.  On 5/17/12, PRS unanimously voted to endorse and forward the 4/19/12 PRS Report and Impact Analysis for NPRR452 to TAC.</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062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kern="1200" dirty="0" smtClean="0">
                          <a:solidFill>
                            <a:schemeClr val="tx1"/>
                          </a:solidFill>
                          <a:latin typeface="+mn-lt"/>
                          <a:ea typeface="+mn-ea"/>
                          <a:cs typeface="+mn-cs"/>
                        </a:rPr>
                        <a:t>August 1,</a:t>
                      </a:r>
                      <a:r>
                        <a:rPr lang="en-US" sz="1600" kern="1200" baseline="0" dirty="0" smtClean="0">
                          <a:solidFill>
                            <a:schemeClr val="tx1"/>
                          </a:solidFill>
                          <a:latin typeface="+mn-lt"/>
                          <a:ea typeface="+mn-ea"/>
                          <a:cs typeface="+mn-cs"/>
                        </a:rPr>
                        <a:t> 2012</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576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No impacts.</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5567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Provides clarification for applicable Generation Resources and Transmission Service Providers (TSPs).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10337</TotalTime>
  <Words>1712</Words>
  <Application>Microsoft Office PowerPoint</Application>
  <PresentationFormat>On-screen Show (4:3)</PresentationFormat>
  <Paragraphs>190</Paragraphs>
  <Slides>15</Slides>
  <Notes>13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Custom Design</vt:lpstr>
      <vt:lpstr>Protocol Revision Subcommittee</vt:lpstr>
      <vt:lpstr>Slide 2</vt:lpstr>
      <vt:lpstr>Items for a Vote</vt:lpstr>
      <vt:lpstr>NPRR Descriptions</vt:lpstr>
      <vt:lpstr>NPRR443, Removal of Switchable Generation Resource Plans from Protected Information  </vt:lpstr>
      <vt:lpstr>NPRR445, DC Tie Load Zone Price Clarification </vt:lpstr>
      <vt:lpstr>NPRR446, Correction of Non-Spin Ancillary Service Schedule Telemetry for Standing Non-Spin Deployment </vt:lpstr>
      <vt:lpstr>NPRR447, Remove Day- Ahead QSE Requested Decommit Language  </vt:lpstr>
      <vt:lpstr>NPRR452, Clarification of Reactive Power Requirements  </vt:lpstr>
      <vt:lpstr>NPRR453, Separation of Year 1 and Year 2 of the Annual CRR Auctions by Timing  </vt:lpstr>
      <vt:lpstr>NPRR454, Removal of Unfunded Project List Language </vt:lpstr>
      <vt:lpstr>NPRR456, Clarification of Definition of Electrically Similar Settlement Points and Heuristic Pricing Posting  </vt:lpstr>
      <vt:lpstr>NPRR457, Daily Update of New ESI IDs and AMS Meter and Switch Hold Indicators Changes  </vt:lpstr>
      <vt:lpstr>NPRR463, CRR Auction Structure Enhancements - Urgent.   </vt:lpstr>
      <vt:lpstr>Informational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Thomas Burke</dc:creator>
  <cp:lastModifiedBy>ERCOT</cp:lastModifiedBy>
  <cp:revision>630</cp:revision>
  <dcterms:created xsi:type="dcterms:W3CDTF">2005-04-21T14:28:35Z</dcterms:created>
  <dcterms:modified xsi:type="dcterms:W3CDTF">2012-06-05T18:04:40Z</dcterms:modified>
</cp:coreProperties>
</file>