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382" r:id="rId4"/>
    <p:sldId id="416" r:id="rId5"/>
    <p:sldId id="417" r:id="rId6"/>
    <p:sldId id="418" r:id="rId7"/>
    <p:sldId id="406" r:id="rId8"/>
    <p:sldId id="401" r:id="rId9"/>
    <p:sldId id="395" r:id="rId10"/>
    <p:sldId id="396" r:id="rId11"/>
    <p:sldId id="397" r:id="rId12"/>
    <p:sldId id="398" r:id="rId13"/>
    <p:sldId id="399" r:id="rId14"/>
    <p:sldId id="414" r:id="rId15"/>
    <p:sldId id="415" r:id="rId16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TAC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June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78" y="685799"/>
            <a:ext cx="8885322" cy="5576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24" y="682748"/>
            <a:ext cx="8849076" cy="55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" y="685800"/>
            <a:ext cx="8972938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6" y="685800"/>
            <a:ext cx="8984984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676890"/>
            <a:ext cx="8991599" cy="564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6/1/2012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7" y="685800"/>
            <a:ext cx="8977413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Prioritization Discussion at June PRS Meeting</a:t>
            </a:r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Appendix	</a:t>
            </a:r>
            <a:r>
              <a:rPr lang="en-US" sz="1800" dirty="0" smtClean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7-15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772400" cy="57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800" b="0" dirty="0" smtClean="0"/>
          </a:p>
          <a:p>
            <a:r>
              <a:rPr lang="en-US" b="0" dirty="0" smtClean="0"/>
              <a:t>Location of Project </a:t>
            </a:r>
            <a:r>
              <a:rPr lang="en-US" b="0" dirty="0"/>
              <a:t>Priority List (PPL): </a:t>
            </a:r>
            <a:r>
              <a:rPr lang="en-US" b="0" dirty="0" smtClean="0"/>
              <a:t>  </a:t>
            </a: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www.ercot.com/services/projects/index</a:t>
            </a:r>
            <a:endParaRPr lang="en-US" b="0" dirty="0" smtClean="0"/>
          </a:p>
          <a:p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June Off-Cycle  (Delayed one week to 6/8 </a:t>
            </a:r>
            <a:r>
              <a:rPr lang="en-US" sz="1600" dirty="0"/>
              <a:t>– </a:t>
            </a:r>
            <a:r>
              <a:rPr lang="en-US" sz="1600" dirty="0" smtClean="0"/>
              <a:t>6/10)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NPRR294 – Texas SET 4.0</a:t>
            </a:r>
          </a:p>
          <a:p>
            <a:pPr lvl="2" eaLnBrk="1" hangingPunct="1"/>
            <a:r>
              <a:rPr lang="en-US" sz="1200" dirty="0" smtClean="0"/>
              <a:t>Also includes NPRR403 and RMGRR100</a:t>
            </a:r>
          </a:p>
          <a:p>
            <a:pPr lvl="1" eaLnBrk="1" hangingPunct="1"/>
            <a:r>
              <a:rPr lang="en-US" sz="1400" dirty="0" smtClean="0"/>
              <a:t>SCR756</a:t>
            </a:r>
            <a:r>
              <a:rPr lang="en-US" sz="1200" dirty="0" smtClean="0"/>
              <a:t>(a)</a:t>
            </a:r>
            <a:r>
              <a:rPr lang="en-US" sz="1400" dirty="0" smtClean="0"/>
              <a:t> </a:t>
            </a:r>
            <a:r>
              <a:rPr lang="en-US" sz="1400" dirty="0"/>
              <a:t>– </a:t>
            </a:r>
            <a:r>
              <a:rPr lang="en-US" sz="1400" dirty="0" err="1"/>
              <a:t>MarkeTrak</a:t>
            </a:r>
            <a:r>
              <a:rPr lang="en-US" sz="1400" dirty="0"/>
              <a:t> Enhancements for Texas SET 4.0</a:t>
            </a:r>
          </a:p>
          <a:p>
            <a:pPr lvl="2" eaLnBrk="1" hangingPunct="1"/>
            <a:r>
              <a:rPr lang="en-US" sz="1200" dirty="0"/>
              <a:t>Portions of SCR756 needed for Texas SET 4.0 </a:t>
            </a:r>
            <a:r>
              <a:rPr lang="en-US" sz="1200" dirty="0" smtClean="0"/>
              <a:t>implementation</a:t>
            </a:r>
            <a:endParaRPr lang="en-US" sz="1400" dirty="0" smtClean="0"/>
          </a:p>
          <a:p>
            <a:pPr lvl="2" eaLnBrk="1" hangingPunct="1"/>
            <a:endParaRPr lang="en-US" sz="12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June Release (6/24</a:t>
            </a:r>
            <a:r>
              <a:rPr lang="en-US" sz="1600" dirty="0"/>
              <a:t> – </a:t>
            </a:r>
            <a:r>
              <a:rPr lang="en-US" sz="1600" dirty="0" smtClean="0"/>
              <a:t>6/27)</a:t>
            </a:r>
          </a:p>
          <a:p>
            <a:pPr lvl="1" eaLnBrk="1" hangingPunct="1"/>
            <a:r>
              <a:rPr lang="en-US" sz="1400" dirty="0" smtClean="0"/>
              <a:t>NPRR351 </a:t>
            </a:r>
            <a:r>
              <a:rPr lang="en-US" sz="1400" dirty="0"/>
              <a:t>– </a:t>
            </a:r>
            <a:r>
              <a:rPr lang="en-US" sz="1400" dirty="0" smtClean="0"/>
              <a:t>Look-Ahead SCED Phase 1</a:t>
            </a:r>
          </a:p>
          <a:p>
            <a:pPr lvl="1" eaLnBrk="1" hangingPunct="1"/>
            <a:r>
              <a:rPr lang="en-US" sz="1400" dirty="0" smtClean="0"/>
              <a:t>NPRR354</a:t>
            </a:r>
            <a:r>
              <a:rPr lang="en-US" sz="1200" dirty="0" smtClean="0"/>
              <a:t>(a)</a:t>
            </a:r>
            <a:r>
              <a:rPr lang="en-US" sz="1400" dirty="0" smtClean="0"/>
              <a:t> – Revisions to Non-Spin Performance Criteria Language and Provision for ICCP Telemetry of Non-Spin Deployment</a:t>
            </a:r>
          </a:p>
          <a:p>
            <a:pPr lvl="2" eaLnBrk="1" hangingPunct="1"/>
            <a:r>
              <a:rPr lang="en-US" sz="1200" dirty="0" smtClean="0"/>
              <a:t>EMS portion</a:t>
            </a:r>
            <a:endParaRPr lang="en-US" sz="1200" dirty="0"/>
          </a:p>
          <a:p>
            <a:pPr lvl="1" eaLnBrk="1" hangingPunct="1"/>
            <a:r>
              <a:rPr lang="en-US" sz="1400" dirty="0"/>
              <a:t>NPRR360 – </a:t>
            </a:r>
            <a:r>
              <a:rPr lang="en-US" sz="1400" dirty="0" smtClean="0"/>
              <a:t>Summary Report of HDL and LDL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NPRR379 </a:t>
            </a:r>
            <a:r>
              <a:rPr lang="en-US" sz="1400" dirty="0"/>
              <a:t>– </a:t>
            </a:r>
            <a:r>
              <a:rPr lang="en-US" sz="1400" dirty="0" smtClean="0"/>
              <a:t>EILS Dispatch Sequence and Performance Criteria Upgrades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NPRR437 – Aggregation of Multiple Generators Into a Single Resource for </a:t>
            </a:r>
            <a:r>
              <a:rPr lang="en-US" sz="1400" dirty="0" err="1" smtClean="0"/>
              <a:t>Mkt</a:t>
            </a:r>
            <a:r>
              <a:rPr lang="en-US" sz="1400" dirty="0" smtClean="0"/>
              <a:t> and </a:t>
            </a:r>
            <a:r>
              <a:rPr lang="en-US" sz="1400" dirty="0" err="1" smtClean="0"/>
              <a:t>Eng</a:t>
            </a:r>
            <a:r>
              <a:rPr lang="en-US" sz="1400" dirty="0" smtClean="0"/>
              <a:t> Modeling</a:t>
            </a:r>
          </a:p>
          <a:p>
            <a:pPr lvl="1" eaLnBrk="1" hangingPunct="1"/>
            <a:r>
              <a:rPr lang="en-US" sz="1400" dirty="0" smtClean="0"/>
              <a:t>SCR760</a:t>
            </a:r>
            <a:r>
              <a:rPr lang="en-US" sz="1200" dirty="0" smtClean="0"/>
              <a:t>(c)</a:t>
            </a:r>
            <a:r>
              <a:rPr lang="en-US" sz="1400" dirty="0" smtClean="0"/>
              <a:t> </a:t>
            </a:r>
            <a:r>
              <a:rPr lang="en-US" sz="1400" dirty="0"/>
              <a:t>– Recommended Changes Needed for Information Model </a:t>
            </a:r>
            <a:r>
              <a:rPr lang="en-US" sz="1400" dirty="0" err="1"/>
              <a:t>Mgr</a:t>
            </a:r>
            <a:r>
              <a:rPr lang="en-US" sz="1400" dirty="0"/>
              <a:t> and Topology Processor</a:t>
            </a:r>
          </a:p>
          <a:p>
            <a:pPr lvl="2" eaLnBrk="1" hangingPunct="1"/>
            <a:r>
              <a:rPr lang="en-US" sz="1200" dirty="0" smtClean="0"/>
              <a:t>Deliverable #5  (Additional Transformer Data for Planning)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RARF Upgrade for Wind, Solar, and Storage Resources</a:t>
            </a:r>
            <a:endParaRPr lang="en-US" sz="1400" dirty="0"/>
          </a:p>
          <a:p>
            <a:pPr eaLnBrk="1" hangingPunct="1"/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24314788"/>
              </p:ext>
            </p:extLst>
          </p:nvPr>
        </p:nvGraphicFramePr>
        <p:xfrm>
          <a:off x="152400" y="762000"/>
          <a:ext cx="8839200" cy="4759759"/>
        </p:xfrm>
        <a:graphic>
          <a:graphicData uri="http://schemas.openxmlformats.org/drawingml/2006/table">
            <a:tbl>
              <a:tblPr/>
              <a:tblGrid>
                <a:gridCol w="1152650"/>
                <a:gridCol w="1133350"/>
                <a:gridCol w="1066800"/>
                <a:gridCol w="1137332"/>
                <a:gridCol w="1148668"/>
                <a:gridCol w="1066800"/>
                <a:gridCol w="1066800"/>
                <a:gridCol w="1066800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42762" y="3531443"/>
            <a:ext cx="108203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November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438400" y="3531443"/>
            <a:ext cx="1060704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48202" y="3531443"/>
            <a:ext cx="11429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5200" y="3531443"/>
            <a:ext cx="113385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June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312333" y="3531443"/>
            <a:ext cx="112471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791200" y="3531443"/>
            <a:ext cx="106984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Oct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147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05851560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486401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486400"/>
            <a:ext cx="3657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/>
              <a:t>2</a:t>
            </a:r>
            <a:r>
              <a:rPr lang="en-US" sz="1100" b="0" dirty="0" smtClean="0"/>
              <a:t>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715001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Release </a:t>
            </a:r>
            <a:r>
              <a:rPr lang="en-US" sz="1100" b="0" dirty="0"/>
              <a:t>targets are subject to </a:t>
            </a:r>
            <a:r>
              <a:rPr lang="en-US" sz="1100" b="0" dirty="0" smtClean="0"/>
              <a:t>change – Please watch for </a:t>
            </a:r>
            <a:r>
              <a:rPr lang="en-US" sz="1100" b="0" dirty="0"/>
              <a:t>m</a:t>
            </a:r>
            <a:r>
              <a:rPr lang="en-US" sz="1100" b="0" dirty="0" smtClean="0"/>
              <a:t>arket notices as effective dates approach</a:t>
            </a:r>
            <a:endParaRPr lang="en-US" sz="1100" b="0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2534" y="3276600"/>
            <a:ext cx="112606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3276600"/>
            <a:ext cx="1193801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5000" y="3276600"/>
            <a:ext cx="1227663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03602" y="3276600"/>
            <a:ext cx="10413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3276600"/>
            <a:ext cx="10668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2664" y="3276600"/>
            <a:ext cx="1049869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941913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Go-live dates can differ from Protocol effective dates – Please refer to market notices for more details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36848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Prioritization Discussion at June PRS Meeting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6868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At the May PRS meeting, a recommendation was made to hold a review of upcoming revision request project efforts in order to get stakeholder input on the priority of various items in the project queue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ERCOT will facilitate this discussion at the June PRS meeting and plan to hold similar reviews every 3 to 6 months</a:t>
            </a:r>
          </a:p>
          <a:p>
            <a:pPr lvl="1" eaLnBrk="1" hangingPunct="1"/>
            <a:r>
              <a:rPr lang="en-US" sz="1400" dirty="0" smtClean="0"/>
              <a:t>The conclusion of several large projects in June makes the timing of this review appropriate</a:t>
            </a:r>
            <a:endParaRPr lang="en-US" sz="12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/>
              <a:t>The discussion will center on the timing of </a:t>
            </a:r>
            <a:r>
              <a:rPr lang="en-US" sz="1600" dirty="0" smtClean="0"/>
              <a:t>30 </a:t>
            </a:r>
            <a:r>
              <a:rPr lang="en-US" sz="1600" dirty="0" smtClean="0"/>
              <a:t>upcoming efforts</a:t>
            </a:r>
          </a:p>
          <a:p>
            <a:pPr lvl="1" eaLnBrk="1" hangingPunct="1"/>
            <a:r>
              <a:rPr lang="en-US" sz="1400" dirty="0" smtClean="0"/>
              <a:t>23 </a:t>
            </a:r>
            <a:r>
              <a:rPr lang="en-US" sz="1400" dirty="0" smtClean="0"/>
              <a:t>NPRRs, SCRs and NOGRRs that are Board-approved </a:t>
            </a:r>
            <a:r>
              <a:rPr lang="en-US" sz="1400" dirty="0" smtClean="0"/>
              <a:t>with projects that have </a:t>
            </a:r>
            <a:r>
              <a:rPr lang="en-US" sz="1400" dirty="0" smtClean="0"/>
              <a:t>not yet started</a:t>
            </a:r>
          </a:p>
          <a:p>
            <a:pPr lvl="1" eaLnBrk="1" hangingPunct="1"/>
            <a:r>
              <a:rPr lang="en-US" sz="1400" dirty="0"/>
              <a:t>7 NPRRs, SCRs and NOGRRs that </a:t>
            </a:r>
            <a:r>
              <a:rPr lang="en-US" sz="1400" dirty="0" smtClean="0"/>
              <a:t>require additional analysis before seeking final Board approval</a:t>
            </a:r>
          </a:p>
          <a:p>
            <a:pPr lvl="2" eaLnBrk="1" hangingPunct="1"/>
            <a:r>
              <a:rPr lang="en-US" sz="1200" dirty="0" smtClean="0"/>
              <a:t>These are the remaining Parking Deck items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/>
              <a:t>ERCOT will present an initial recommendation for undertaking these efforts and request stakeholder input on the proposed schedule of activities</a:t>
            </a:r>
          </a:p>
        </p:txBody>
      </p:sp>
    </p:spTree>
    <p:extLst>
      <p:ext uri="{BB962C8B-B14F-4D97-AF65-F5344CB8AC3E}">
        <p14:creationId xmlns:p14="http://schemas.microsoft.com/office/powerpoint/2010/main" val="11109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 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Project Spending Update – 4/30/2012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6/1/2012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In-flight items sorted by Project </a:t>
            </a:r>
            <a:r>
              <a:rPr lang="en-US" sz="1600" dirty="0"/>
              <a:t>E</a:t>
            </a:r>
            <a:r>
              <a:rPr lang="en-US" sz="1600" dirty="0" smtClean="0"/>
              <a:t>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“Not Started” </a:t>
            </a:r>
            <a:r>
              <a:rPr lang="en-US" sz="1600" dirty="0"/>
              <a:t>items </a:t>
            </a:r>
            <a:r>
              <a:rPr lang="en-US" sz="1600" dirty="0" smtClean="0"/>
              <a:t>sorted </a:t>
            </a:r>
            <a:r>
              <a:rPr lang="en-US" sz="1600" dirty="0"/>
              <a:t>by Project Start Date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</a:t>
            </a:r>
            <a:r>
              <a:rPr lang="en-US" sz="1800" dirty="0" smtClean="0"/>
              <a:t>Update</a:t>
            </a:r>
            <a:endParaRPr lang="en-US" sz="1800" dirty="0" smtClean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97244390"/>
              </p:ext>
            </p:extLst>
          </p:nvPr>
        </p:nvGraphicFramePr>
        <p:xfrm>
          <a:off x="186268" y="1042922"/>
          <a:ext cx="8763000" cy="2919478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Stretch Target Spend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5/31/2012)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5/31/2012)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4/30/2012)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6,148,230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7,364,267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$ 1,924,864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 947,198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975,240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302,260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2,385,588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2,464,745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720,287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7,980,498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8,499,231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$ 2,163,694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17,461,514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19,303,483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$ 5,111,105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6/1/2012</a:t>
            </a:r>
            <a:endParaRPr lang="en-US" sz="1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4" y="685800"/>
            <a:ext cx="8863566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37887</TotalTime>
  <Words>773</Words>
  <Application>Microsoft Office PowerPoint</Application>
  <PresentationFormat>On-screen Show (4:3)</PresentationFormat>
  <Paragraphs>237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Prioritization Discussion at June PRS Meeting</vt:lpstr>
      <vt:lpstr>Business Integration Update – Appendix</vt:lpstr>
      <vt:lpstr>Project Spending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1099</cp:revision>
  <cp:lastPrinted>2012-03-19T18:42:14Z</cp:lastPrinted>
  <dcterms:created xsi:type="dcterms:W3CDTF">2005-04-21T14:28:35Z</dcterms:created>
  <dcterms:modified xsi:type="dcterms:W3CDTF">2012-06-04T22:08:52Z</dcterms:modified>
</cp:coreProperties>
</file>