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8" r:id="rId2"/>
    <p:sldId id="374" r:id="rId3"/>
    <p:sldId id="380" r:id="rId4"/>
    <p:sldId id="377" r:id="rId5"/>
    <p:sldId id="378" r:id="rId6"/>
    <p:sldId id="382" r:id="rId7"/>
    <p:sldId id="383" r:id="rId8"/>
    <p:sldId id="384" r:id="rId9"/>
    <p:sldId id="381" r:id="rId10"/>
    <p:sldId id="379" r:id="rId11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0E692"/>
    <a:srgbClr val="FFFF00"/>
    <a:srgbClr val="CC0000"/>
    <a:srgbClr val="40949A"/>
    <a:srgbClr val="0000CC"/>
    <a:srgbClr val="FF3300"/>
    <a:srgbClr val="FF9900"/>
    <a:srgbClr val="5469A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86" autoAdjust="0"/>
    <p:restoredTop sz="83871" autoAdjust="0"/>
  </p:normalViewPr>
  <p:slideViewPr>
    <p:cSldViewPr>
      <p:cViewPr>
        <p:scale>
          <a:sx n="100" d="100"/>
          <a:sy n="100" d="100"/>
        </p:scale>
        <p:origin x="-402" y="-21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50" y="-84"/>
      </p:cViewPr>
      <p:guideLst>
        <p:guide orient="horz" pos="2892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E23CE7C-5961-4286-983D-690D5BF25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863"/>
            <a:ext cx="54864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7C306E-7BC9-4D7E-A411-04A3AA7C8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May 9, 2012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BB028-AC08-4B90-BC0F-C1CAF352B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0871F-B5B5-46C1-B075-B31CDF07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A79B-346B-4FDD-949A-BD7C6F619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9114-39F5-4756-80C1-99CB1DBD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D7920-99D4-4C49-A2C4-1A9DAAC1C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D5D3E-45D8-4898-8CD8-6E57A79F3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B6DB7-7047-44F9-8F8F-870D3242E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454D6-92DE-41D3-897A-7F4B8823B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A77B8-F36C-48F0-9E45-7365249E9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96046-2330-47CB-BEFD-7A0B55788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FA887-BAAC-401F-B6DB-A57853D3B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C64-E304-4CDF-A514-902C94516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27, 2012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5030532-4672-4483-8231-F5D773096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May 9, 2012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886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3C113C-5CCD-47F9-B35A-341C2A6C3692}" type="slidenum">
              <a:rPr lang="en-US" sz="1400"/>
              <a:pPr algn="ctr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pilo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0" y="2266950"/>
            <a:ext cx="7362825" cy="1238250"/>
          </a:xfrm>
        </p:spPr>
        <p:txBody>
          <a:bodyPr/>
          <a:lstStyle/>
          <a:p>
            <a:pPr eaLnBrk="1" hangingPunct="1"/>
            <a:r>
              <a:rPr lang="en-US" sz="2400" u="sng" smtClean="0"/>
              <a:t>Pilot Project Concept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30-Minute Emergency Response Service (ERS) 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5363" name="Text Box 21"/>
          <p:cNvSpPr txBox="1">
            <a:spLocks noChangeArrowheads="1"/>
          </p:cNvSpPr>
          <p:nvPr/>
        </p:nvSpPr>
        <p:spPr bwMode="auto">
          <a:xfrm>
            <a:off x="2362200" y="4140200"/>
            <a:ext cx="640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Mark Patterson, ERCOT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Technical Advisory Committee (TAC)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June 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3"/>
          <p:cNvGrpSpPr>
            <a:grpSpLocks/>
          </p:cNvGrpSpPr>
          <p:nvPr/>
        </p:nvGrpSpPr>
        <p:grpSpPr bwMode="auto">
          <a:xfrm>
            <a:off x="3733800" y="2119313"/>
            <a:ext cx="1447800" cy="2452687"/>
            <a:chOff x="1968" y="672"/>
            <a:chExt cx="1416" cy="2400"/>
          </a:xfrm>
        </p:grpSpPr>
        <p:pic>
          <p:nvPicPr>
            <p:cNvPr id="24583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4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Britannic Bold" pitchFamily="34" charset="0"/>
                </a:rPr>
                <a:t>ON</a:t>
              </a:r>
            </a:p>
          </p:txBody>
        </p:sp>
        <p:sp>
          <p:nvSpPr>
            <p:cNvPr id="24585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576" cy="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Britannic Bold" pitchFamily="34" charset="0"/>
                </a:rPr>
                <a:t>OFF</a:t>
              </a:r>
            </a:p>
          </p:txBody>
        </p:sp>
      </p:grp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609600" y="5526088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pilotprojects@ercot.com</a:t>
            </a:r>
          </a:p>
        </p:txBody>
      </p:sp>
      <p:sp>
        <p:nvSpPr>
          <p:cNvPr id="24581" name="Date Placeholder 2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  <p:sp>
        <p:nvSpPr>
          <p:cNvPr id="245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Project  No. 40150, PUC Rulemaking Proceeding Concerning an ERCOT Pilot Project:</a:t>
            </a:r>
          </a:p>
          <a:p>
            <a:pPr lvl="1" algn="just">
              <a:defRPr/>
            </a:pPr>
            <a:r>
              <a:rPr lang="en-US" dirty="0" smtClean="0"/>
              <a:t>Amends PUC Subst. Rule § 25.361, Electric Reliability Council of Texas (ERCOT).</a:t>
            </a:r>
          </a:p>
          <a:p>
            <a:pPr lvl="1" algn="just">
              <a:defRPr/>
            </a:pPr>
            <a:r>
              <a:rPr lang="en-US" dirty="0" smtClean="0"/>
              <a:t>Creates new Section (k) – Pilot Projects.</a:t>
            </a:r>
          </a:p>
          <a:p>
            <a:pPr algn="just">
              <a:defRPr/>
            </a:pPr>
            <a:r>
              <a:rPr lang="en-US" dirty="0" smtClean="0"/>
              <a:t>Proposed rule as published would require ERCOT to:</a:t>
            </a:r>
          </a:p>
          <a:p>
            <a:pPr lvl="1" algn="just">
              <a:defRPr/>
            </a:pPr>
            <a:r>
              <a:rPr lang="en-US" dirty="0" smtClean="0"/>
              <a:t>Designate which ERCOT rules will be subject to temporary exceptions</a:t>
            </a:r>
          </a:p>
          <a:p>
            <a:pPr lvl="1" algn="just">
              <a:defRPr/>
            </a:pPr>
            <a:r>
              <a:rPr lang="en-US" dirty="0" smtClean="0"/>
              <a:t>Estimate costs of the pilot project</a:t>
            </a:r>
          </a:p>
          <a:p>
            <a:pPr lvl="1" algn="just">
              <a:defRPr/>
            </a:pPr>
            <a:r>
              <a:rPr lang="en-US" dirty="0" smtClean="0"/>
              <a:t>Estimate completion date for the pilot project</a:t>
            </a:r>
          </a:p>
          <a:p>
            <a:pPr algn="just">
              <a:defRPr/>
            </a:pPr>
            <a:r>
              <a:rPr lang="en-US" dirty="0" smtClean="0">
                <a:solidFill>
                  <a:schemeClr val="accent4"/>
                </a:solidFill>
              </a:rPr>
              <a:t>Rule approved for adoption at May 18, 2012 Open Meeting.</a:t>
            </a:r>
          </a:p>
          <a:p>
            <a:pPr algn="just">
              <a:defRPr/>
            </a:pPr>
            <a:r>
              <a:rPr lang="en-US" dirty="0" smtClean="0"/>
              <a:t>ERCOT staff would seek ERCOT Board of Directors approval of pilot project for 30-Minute Emergency Response Service (ERS) at its June 19, 2012 meeting.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1638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30-Minute ERS Pilot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10200"/>
          </a:xfrm>
        </p:spPr>
        <p:txBody>
          <a:bodyPr/>
          <a:lstStyle/>
          <a:p>
            <a:pPr algn="just">
              <a:defRPr/>
            </a:pPr>
            <a:r>
              <a:rPr lang="en-US" sz="1800" dirty="0" smtClean="0"/>
              <a:t>Assess the operational benefits and challenges of deploying an ERS product with a 30-minute ramp period.</a:t>
            </a:r>
          </a:p>
          <a:p>
            <a:pPr algn="just">
              <a:defRPr/>
            </a:pPr>
            <a:endParaRPr lang="en-US" sz="1800" dirty="0" smtClean="0"/>
          </a:p>
          <a:p>
            <a:pPr algn="just">
              <a:defRPr/>
            </a:pPr>
            <a:r>
              <a:rPr lang="en-US" sz="1800" dirty="0"/>
              <a:t>Study the optimal means of deploying 30-Minute </a:t>
            </a:r>
            <a:r>
              <a:rPr lang="en-US" sz="1800" dirty="0" smtClean="0"/>
              <a:t>ERS within an Energy Emergency Alert (EEA).</a:t>
            </a:r>
          </a:p>
          <a:p>
            <a:pPr algn="just">
              <a:defRPr/>
            </a:pPr>
            <a:endParaRPr lang="en-US" sz="1800" dirty="0"/>
          </a:p>
          <a:p>
            <a:pPr algn="just">
              <a:defRPr/>
            </a:pPr>
            <a:r>
              <a:rPr lang="en-US" sz="1800" dirty="0" smtClean="0"/>
              <a:t>Gather data to analyze </a:t>
            </a:r>
            <a:r>
              <a:rPr lang="en-US" sz="1800" dirty="0"/>
              <a:t>the operation and benefits of a clearing price mechanism</a:t>
            </a:r>
            <a:r>
              <a:rPr lang="en-US" sz="1800" dirty="0" smtClean="0"/>
              <a:t>.</a:t>
            </a:r>
          </a:p>
          <a:p>
            <a:pPr algn="just">
              <a:defRPr/>
            </a:pPr>
            <a:endParaRPr lang="en-US" sz="1800" dirty="0"/>
          </a:p>
          <a:p>
            <a:pPr algn="just">
              <a:defRPr/>
            </a:pPr>
            <a:r>
              <a:rPr lang="en-US" sz="1800" dirty="0"/>
              <a:t>Gather </a:t>
            </a:r>
            <a:r>
              <a:rPr lang="en-US" sz="1800" dirty="0" smtClean="0"/>
              <a:t>data </a:t>
            </a:r>
            <a:r>
              <a:rPr lang="en-US" sz="1800" dirty="0"/>
              <a:t>to assist ERCOT in determining the appropriate </a:t>
            </a:r>
            <a:r>
              <a:rPr lang="en-US" sz="1800" dirty="0" smtClean="0"/>
              <a:t>price </a:t>
            </a:r>
            <a:r>
              <a:rPr lang="en-US" sz="1800" dirty="0"/>
              <a:t>to pay for </a:t>
            </a:r>
            <a:r>
              <a:rPr lang="en-US" sz="1800" dirty="0" smtClean="0"/>
              <a:t>30-Minute </a:t>
            </a:r>
            <a:r>
              <a:rPr lang="en-US" sz="1800" dirty="0"/>
              <a:t>ERS</a:t>
            </a:r>
            <a:r>
              <a:rPr lang="en-US" sz="1800" dirty="0" smtClean="0"/>
              <a:t>.</a:t>
            </a:r>
          </a:p>
          <a:p>
            <a:pPr algn="just">
              <a:defRPr/>
            </a:pPr>
            <a:endParaRPr lang="en-US" sz="1800" dirty="0"/>
          </a:p>
          <a:p>
            <a:pPr algn="just">
              <a:defRPr/>
            </a:pPr>
            <a:r>
              <a:rPr lang="en-US" sz="1800" dirty="0" smtClean="0"/>
              <a:t>Gather data to compare costs and benefits relative to 10-Minute </a:t>
            </a:r>
            <a:r>
              <a:rPr lang="en-US" sz="1800" dirty="0"/>
              <a:t>ERS</a:t>
            </a:r>
            <a:r>
              <a:rPr lang="en-US" sz="18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en-US" sz="1800" dirty="0" smtClean="0"/>
          </a:p>
          <a:p>
            <a:pPr algn="just">
              <a:defRPr/>
            </a:pPr>
            <a:r>
              <a:rPr lang="en-US" sz="1800" dirty="0" smtClean="0"/>
              <a:t>Determine overall market interest in 30-Minute ERS before making appropriate ERCOT rule changes.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17413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30-Minute ERS Features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r>
              <a:rPr lang="en-US" smtClean="0"/>
              <a:t>Open to Loads (demand response) only</a:t>
            </a:r>
          </a:p>
          <a:p>
            <a:r>
              <a:rPr lang="en-US" smtClean="0"/>
              <a:t>30-minute ramp period following Dispatch Instruction</a:t>
            </a:r>
          </a:p>
          <a:p>
            <a:r>
              <a:rPr lang="en-US" smtClean="0"/>
              <a:t>Dispatched as early as EEA Level 1</a:t>
            </a:r>
          </a:p>
          <a:p>
            <a:r>
              <a:rPr lang="en-US" smtClean="0"/>
              <a:t>Procured via market clearing price mechanism</a:t>
            </a:r>
          </a:p>
          <a:p>
            <a:r>
              <a:rPr lang="en-US" smtClean="0"/>
              <a:t>Tests will be designed to gain knowledge of fleet-wide Load performance</a:t>
            </a:r>
          </a:p>
          <a:p>
            <a:pPr lvl="1"/>
            <a:r>
              <a:rPr lang="en-US" smtClean="0"/>
              <a:t>Number of tests will depend on number of EEA events.</a:t>
            </a:r>
          </a:p>
          <a:p>
            <a:r>
              <a:rPr lang="en-US" smtClean="0"/>
              <a:t>Maximum of 8 hours of obligation, including tests</a:t>
            </a:r>
          </a:p>
          <a:p>
            <a:r>
              <a:rPr lang="en-US" smtClean="0"/>
              <a:t>No renewal Contract Periods</a:t>
            </a:r>
          </a:p>
          <a:p>
            <a:r>
              <a:rPr lang="en-US" smtClean="0"/>
              <a:t>150 MW ceiling on procurement from competitive offers</a:t>
            </a:r>
          </a:p>
          <a:p>
            <a:pPr lvl="1"/>
            <a:r>
              <a:rPr lang="en-US" smtClean="0"/>
              <a:t>May be exceeded only by self-provided MW</a:t>
            </a:r>
          </a:p>
          <a:p>
            <a:r>
              <a:rPr lang="en-US" smtClean="0"/>
              <a:t>Consequence of non-compliance will be financial only</a:t>
            </a:r>
          </a:p>
          <a:p>
            <a:pPr lvl="1"/>
            <a:r>
              <a:rPr lang="en-US" smtClean="0"/>
              <a:t>No suspensions</a:t>
            </a:r>
          </a:p>
          <a:p>
            <a:endParaRPr lang="en-US" smtClean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18437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30-Minute ERS Additional Information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pPr algn="just"/>
            <a:r>
              <a:rPr lang="en-US" smtClean="0"/>
              <a:t>At the end of a deployment event, ERCOT operators will have discretion on whether to recall 30-Minute ERS or 10-Minute ERS first or at same time.</a:t>
            </a:r>
          </a:p>
          <a:p>
            <a:pPr algn="just"/>
            <a:endParaRPr lang="en-US" smtClean="0"/>
          </a:p>
          <a:p>
            <a:pPr algn="just"/>
            <a:r>
              <a:rPr lang="en-US" smtClean="0"/>
              <a:t>ERCOT will procure 30-Minute ERS under the $50 million ERS cost cap.</a:t>
            </a:r>
          </a:p>
          <a:p>
            <a:pPr algn="just"/>
            <a:endParaRPr lang="en-US" smtClean="0"/>
          </a:p>
          <a:p>
            <a:pPr algn="just"/>
            <a:r>
              <a:rPr lang="en-US" smtClean="0"/>
              <a:t>ERCOT will conduct the 30-Minute ERS pilot according to the following schedule:</a:t>
            </a:r>
          </a:p>
          <a:p>
            <a:pPr lvl="1" algn="just"/>
            <a:r>
              <a:rPr lang="en-US" smtClean="0"/>
              <a:t>Initial Contract Period:	   		07/15/12 – 09/30/12</a:t>
            </a:r>
          </a:p>
          <a:p>
            <a:pPr lvl="1" algn="just"/>
            <a:r>
              <a:rPr lang="en-US" smtClean="0"/>
              <a:t>Second Contract Period:  			10/01/12 – 01/31/13</a:t>
            </a:r>
          </a:p>
          <a:p>
            <a:pPr lvl="1" algn="just"/>
            <a:r>
              <a:rPr lang="en-US" smtClean="0"/>
              <a:t>Third Contract Period (if necessary): 	02/01/13 – 05/31/13</a:t>
            </a:r>
          </a:p>
          <a:p>
            <a:pPr lvl="1" algn="just"/>
            <a:endParaRPr lang="en-US" smtClean="0"/>
          </a:p>
          <a:p>
            <a:pPr algn="just"/>
            <a:r>
              <a:rPr lang="en-US" smtClean="0"/>
              <a:t>Contract Periods will ensure bridge between pilot and implementation of appropriate ERCOT rules.</a:t>
            </a:r>
          </a:p>
          <a:p>
            <a:endParaRPr lang="en-US" smtClean="0"/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19461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ERCOT Response to Comments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486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Eligibility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ERS Resources will be allowed to participate in both 10-Minute ERS  and 30-Minute ERS during the same Pilot Contract Period but not during the same Time Period.</a:t>
            </a:r>
          </a:p>
          <a:p>
            <a:pPr lvl="1">
              <a:buFont typeface="Arial" charset="0"/>
              <a:buChar char="•"/>
            </a:pPr>
            <a:endParaRPr lang="en-US" smtClean="0"/>
          </a:p>
          <a:p>
            <a:pPr lvl="1">
              <a:buFont typeface="Arial" charset="0"/>
              <a:buChar char="•"/>
            </a:pPr>
            <a:r>
              <a:rPr lang="en-US" smtClean="0"/>
              <a:t>Separately metered ESI-IDs and submetered Loads behind the same meter or Point of Interconnection will be allowed to offer some of these ERS Resources into 10-Minute ERS and others into 30-Minute ERS.</a:t>
            </a:r>
          </a:p>
          <a:p>
            <a:pPr lvl="1">
              <a:buFont typeface="Arial" charset="0"/>
              <a:buChar char="•"/>
            </a:pPr>
            <a:endParaRPr lang="en-US" smtClean="0"/>
          </a:p>
          <a:p>
            <a:pPr lvl="1">
              <a:buFont typeface="Arial" charset="0"/>
              <a:buChar char="•"/>
            </a:pPr>
            <a:r>
              <a:rPr lang="en-US" smtClean="0"/>
              <a:t>ERS Resources can be offered into both 10-Minute ERS and 30-Minute ERS. ERCOT will develop a selection process to use during procurement.</a:t>
            </a:r>
          </a:p>
          <a:p>
            <a:pPr lvl="1">
              <a:buFont typeface="Arial" charset="0"/>
              <a:buChar char="•"/>
            </a:pPr>
            <a:endParaRPr lang="en-US" smtClean="0"/>
          </a:p>
          <a:p>
            <a:pPr lvl="1">
              <a:buFont typeface="Arial" charset="0"/>
              <a:buChar char="•"/>
            </a:pPr>
            <a:r>
              <a:rPr lang="en-US" smtClean="0"/>
              <a:t>ERS Resources that are suspended due to 10-Minute ERS ramp violations may participate in Pilot upon successful completion of a 30-Minute reinstatement test.</a:t>
            </a:r>
          </a:p>
          <a:p>
            <a:pPr lvl="1">
              <a:buFont typeface="Arial" charset="0"/>
              <a:buChar char="•"/>
            </a:pPr>
            <a:endParaRPr lang="en-US" smtClean="0"/>
          </a:p>
          <a:p>
            <a:pPr lvl="1">
              <a:buFont typeface="Arial" charset="0"/>
              <a:buChar char="•"/>
            </a:pPr>
            <a:endParaRPr lang="en-US" smtClean="0"/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20485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562600"/>
          </a:xfrm>
        </p:spPr>
        <p:txBody>
          <a:bodyPr/>
          <a:lstStyle/>
          <a:p>
            <a:r>
              <a:rPr lang="en-US" smtClean="0"/>
              <a:t>Posting of Settlement Extracts and Issuance of Invoices</a:t>
            </a:r>
          </a:p>
          <a:p>
            <a:pPr lvl="1"/>
            <a:r>
              <a:rPr lang="en-US" smtClean="0"/>
              <a:t>Payments and charges associated with the 30-Minute ERS pilot will be listed separately from 10-Minute ERS</a:t>
            </a:r>
          </a:p>
          <a:p>
            <a:pPr lvl="1"/>
            <a:endParaRPr lang="en-US" smtClean="0"/>
          </a:p>
          <a:p>
            <a:r>
              <a:rPr lang="en-US" smtClean="0"/>
              <a:t>Size of Pilot</a:t>
            </a:r>
          </a:p>
          <a:p>
            <a:pPr lvl="1"/>
            <a:r>
              <a:rPr lang="en-US" smtClean="0"/>
              <a:t>The pilot will remain with a maximum of 150 MWs</a:t>
            </a:r>
          </a:p>
          <a:p>
            <a:pPr lvl="2"/>
            <a:r>
              <a:rPr lang="en-US" smtClean="0"/>
              <a:t>Size necessary to demonstrate deployment behavior</a:t>
            </a:r>
          </a:p>
          <a:p>
            <a:pPr lvl="2"/>
            <a:r>
              <a:rPr lang="en-US" smtClean="0"/>
              <a:t>Significantly smaller pilot would reduce the statistical reliability of performance data</a:t>
            </a:r>
          </a:p>
          <a:p>
            <a:pPr lvl="2"/>
            <a:r>
              <a:rPr lang="en-US" smtClean="0"/>
              <a:t>Size of pilot should not restrict QSE’s ability to recruit participants</a:t>
            </a:r>
          </a:p>
          <a:p>
            <a:pPr lvl="2"/>
            <a:endParaRPr lang="en-US" smtClean="0"/>
          </a:p>
          <a:p>
            <a:r>
              <a:rPr lang="en-US" smtClean="0"/>
              <a:t>Estimated Cost of Pilot per Contract Period</a:t>
            </a:r>
          </a:p>
          <a:p>
            <a:pPr lvl="1"/>
            <a:r>
              <a:rPr lang="en-US" smtClean="0"/>
              <a:t>July 15 - Sept ≈ $2.5 million</a:t>
            </a:r>
          </a:p>
          <a:p>
            <a:pPr lvl="1"/>
            <a:r>
              <a:rPr lang="en-US" smtClean="0"/>
              <a:t>Oct-Jan ≈ $3.2 million</a:t>
            </a:r>
          </a:p>
          <a:p>
            <a:pPr lvl="1"/>
            <a:r>
              <a:rPr lang="en-US" smtClean="0"/>
              <a:t>Feb-May ≈ $3.2 million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21508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  <p:sp>
        <p:nvSpPr>
          <p:cNvPr id="2150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ERCOT Response to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ERCOT Response to Comments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/>
          <a:lstStyle/>
          <a:p>
            <a:r>
              <a:rPr lang="en-US" dirty="0" smtClean="0"/>
              <a:t>Potential for Price Reversal</a:t>
            </a:r>
          </a:p>
          <a:p>
            <a:pPr lvl="1"/>
            <a:r>
              <a:rPr lang="en-US" dirty="0" smtClean="0"/>
              <a:t>30-minute ERS will only be deployed during EEA</a:t>
            </a:r>
          </a:p>
          <a:p>
            <a:pPr lvl="1"/>
            <a:r>
              <a:rPr lang="en-US" dirty="0" smtClean="0"/>
              <a:t>Various solutions under stakeholder discussions concerning impacts to scarcity prices during deployment of out-of-market resources</a:t>
            </a:r>
          </a:p>
          <a:p>
            <a:pPr lvl="1"/>
            <a:r>
              <a:rPr lang="en-US" dirty="0" smtClean="0"/>
              <a:t>During non-scarcity conditions (test deployments) the impact should be minimal</a:t>
            </a:r>
          </a:p>
          <a:p>
            <a:pPr lvl="1"/>
            <a:r>
              <a:rPr lang="en-US" dirty="0" smtClean="0"/>
              <a:t>ERCOT reviewed some of the unannounced testing results for 2012  and found pricing impacts to be minimal during these tests which ranged from 120 – 340 MWs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Timing of Procurement</a:t>
            </a:r>
          </a:p>
          <a:p>
            <a:pPr lvl="1"/>
            <a:r>
              <a:rPr lang="en-US" dirty="0" smtClean="0"/>
              <a:t>No adjustment to the pilot start date (July 15, 2012)</a:t>
            </a:r>
          </a:p>
          <a:p>
            <a:pPr lvl="1"/>
            <a:r>
              <a:rPr lang="en-US" dirty="0" smtClean="0"/>
              <a:t>Some additional time for QSE’s since ERID process will begin on June 8</a:t>
            </a:r>
            <a:r>
              <a:rPr lang="en-US" baseline="30000" dirty="0" smtClean="0"/>
              <a:t>th</a:t>
            </a:r>
            <a:endParaRPr lang="en-US" dirty="0" smtClean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22533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30-Minute ERS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 algn="just"/>
            <a:r>
              <a:rPr lang="en-US" smtClean="0"/>
              <a:t>All documents pertaining to 30-Minute ERS can be located at</a:t>
            </a:r>
          </a:p>
          <a:p>
            <a:pPr marL="742950" lvl="2" indent="-342900" algn="just">
              <a:buFontTx/>
              <a:buNone/>
            </a:pPr>
            <a:r>
              <a:rPr lang="en-US" sz="2000" u="sng" smtClean="0">
                <a:hlinkClick r:id="rId2"/>
              </a:rPr>
              <a:t>http://www.ercot.com/mktrules/pilots/</a:t>
            </a:r>
            <a:r>
              <a:rPr lang="en-US" sz="2000" smtClean="0"/>
              <a:t> </a:t>
            </a:r>
          </a:p>
          <a:p>
            <a:pPr algn="just"/>
            <a:endParaRPr lang="en-US" smtClean="0"/>
          </a:p>
          <a:p>
            <a:pPr algn="just"/>
            <a:r>
              <a:rPr lang="en-US" smtClean="0"/>
              <a:t>June 19, 2012 – Anticipated ERCOT Board approval of 30-Minute ERS pilot.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Public</a:t>
            </a:r>
          </a:p>
        </p:txBody>
      </p:sp>
      <p:sp>
        <p:nvSpPr>
          <p:cNvPr id="23557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7, 2012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10963</TotalTime>
  <Words>773</Words>
  <Application>Microsoft Office PowerPoint</Application>
  <PresentationFormat>On-screen Show (4:3)</PresentationFormat>
  <Paragraphs>113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Britannic Bold</vt:lpstr>
      <vt:lpstr>Custom Design</vt:lpstr>
      <vt:lpstr>Pilot Project Concept 30-Minute Emergency Response Service (ERS)  </vt:lpstr>
      <vt:lpstr>Background</vt:lpstr>
      <vt:lpstr>Purpose of 30-Minute ERS Pilot Project</vt:lpstr>
      <vt:lpstr>30-Minute ERS Features</vt:lpstr>
      <vt:lpstr>30-Minute ERS Additional Information</vt:lpstr>
      <vt:lpstr>ERCOT Response to Comments</vt:lpstr>
      <vt:lpstr>ERCOT Response to Comments</vt:lpstr>
      <vt:lpstr>ERCOT Response to Comments</vt:lpstr>
      <vt:lpstr>30-Minute ERS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jdumas</cp:lastModifiedBy>
  <cp:revision>416</cp:revision>
  <dcterms:created xsi:type="dcterms:W3CDTF">2005-04-21T14:28:35Z</dcterms:created>
  <dcterms:modified xsi:type="dcterms:W3CDTF">2012-06-05T16:21:57Z</dcterms:modified>
</cp:coreProperties>
</file>