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382" r:id="rId4"/>
    <p:sldId id="417" r:id="rId5"/>
    <p:sldId id="418" r:id="rId6"/>
    <p:sldId id="401" r:id="rId7"/>
    <p:sldId id="400" r:id="rId8"/>
    <p:sldId id="406" r:id="rId9"/>
    <p:sldId id="395" r:id="rId10"/>
    <p:sldId id="396" r:id="rId11"/>
    <p:sldId id="397" r:id="rId12"/>
    <p:sldId id="398" r:id="rId13"/>
    <p:sldId id="399" r:id="rId14"/>
    <p:sldId id="414" r:id="rId15"/>
    <p:sldId id="415" r:id="rId16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May 17,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5/11/2012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863383" cy="5584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5/11/2012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6" y="662978"/>
            <a:ext cx="8914944" cy="560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5/11/2012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7" y="646044"/>
            <a:ext cx="8914945" cy="560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5/11/2012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5" y="662978"/>
            <a:ext cx="8919392" cy="560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5/11/2012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2" y="646044"/>
            <a:ext cx="8907432" cy="5602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/>
              <a:t>5/11/2012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4" y="646043"/>
            <a:ext cx="8949267" cy="561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</a:t>
            </a:r>
            <a:r>
              <a:rPr lang="en-US" sz="1600" dirty="0" smtClean="0"/>
              <a:t>Targets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ERCOT FTE Tracking	</a:t>
            </a:r>
            <a:r>
              <a:rPr lang="en-US" sz="1600" dirty="0"/>
              <a:t>p. </a:t>
            </a:r>
            <a:r>
              <a:rPr lang="en-US" sz="1600" dirty="0" smtClean="0"/>
              <a:t>7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9-15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772400" cy="575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800" b="0" dirty="0" smtClean="0"/>
          </a:p>
          <a:p>
            <a:r>
              <a:rPr lang="en-US" b="0" dirty="0" smtClean="0"/>
              <a:t>Location of Project </a:t>
            </a:r>
            <a:r>
              <a:rPr lang="en-US" b="0" dirty="0"/>
              <a:t>Priority List (PPL): </a:t>
            </a:r>
            <a:r>
              <a:rPr lang="en-US" b="0" dirty="0" smtClean="0"/>
              <a:t>  </a:t>
            </a:r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www.ercot.com/services/projects/index</a:t>
            </a:r>
            <a:endParaRPr lang="en-US" b="0" dirty="0" smtClean="0"/>
          </a:p>
          <a:p>
            <a:endParaRPr lang="en-US" sz="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</a:t>
            </a:r>
            <a:r>
              <a:rPr lang="en-US" sz="1600" dirty="0"/>
              <a:t>in </a:t>
            </a:r>
            <a:r>
              <a:rPr lang="en-US" sz="1600" dirty="0" smtClean="0"/>
              <a:t>May   </a:t>
            </a:r>
            <a:r>
              <a:rPr lang="en-US" sz="1600" i="1" dirty="0" smtClean="0"/>
              <a:t>(no </a:t>
            </a:r>
            <a:r>
              <a:rPr lang="en-US" sz="1600" i="1" dirty="0"/>
              <a:t>integrated software release)</a:t>
            </a:r>
          </a:p>
          <a:p>
            <a:pPr lvl="1" eaLnBrk="1" hangingPunct="1"/>
            <a:r>
              <a:rPr lang="en-US" sz="1400" dirty="0" smtClean="0"/>
              <a:t>Quality </a:t>
            </a:r>
            <a:r>
              <a:rPr lang="en-US" sz="1400" dirty="0" smtClean="0"/>
              <a:t>Training Database</a:t>
            </a:r>
          </a:p>
          <a:p>
            <a:pPr lvl="1" eaLnBrk="1" hangingPunct="1"/>
            <a:endParaRPr lang="en-US" sz="1400" dirty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June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NPRR294 – Texas SET 4.0</a:t>
            </a:r>
          </a:p>
          <a:p>
            <a:pPr lvl="2" eaLnBrk="1" hangingPunct="1"/>
            <a:r>
              <a:rPr lang="en-US" sz="1200" dirty="0" smtClean="0"/>
              <a:t>Also includes NPRR403 and RMGRR100</a:t>
            </a:r>
          </a:p>
          <a:p>
            <a:pPr lvl="1" eaLnBrk="1" hangingPunct="1"/>
            <a:r>
              <a:rPr lang="en-US" sz="1400" dirty="0" smtClean="0"/>
              <a:t>NPRR351 </a:t>
            </a:r>
            <a:r>
              <a:rPr lang="en-US" sz="1400" dirty="0"/>
              <a:t>– </a:t>
            </a:r>
            <a:r>
              <a:rPr lang="en-US" sz="1400" dirty="0" smtClean="0"/>
              <a:t>Look-Ahead SCED Phase 1</a:t>
            </a:r>
          </a:p>
          <a:p>
            <a:pPr lvl="1" eaLnBrk="1" hangingPunct="1"/>
            <a:r>
              <a:rPr lang="en-US" sz="1400" dirty="0" smtClean="0"/>
              <a:t>NPRR354 – Revisions to Non-Spin Performance Criteria Language and Provision for ICCP Telemetry of Non-Spin Deployment</a:t>
            </a:r>
          </a:p>
          <a:p>
            <a:pPr lvl="2" eaLnBrk="1" hangingPunct="1"/>
            <a:r>
              <a:rPr lang="en-US" sz="1200" dirty="0" smtClean="0"/>
              <a:t>EMS portion</a:t>
            </a:r>
            <a:endParaRPr lang="en-US" sz="1200" dirty="0"/>
          </a:p>
          <a:p>
            <a:pPr lvl="1" eaLnBrk="1" hangingPunct="1"/>
            <a:r>
              <a:rPr lang="en-US" sz="1400" dirty="0"/>
              <a:t>NPRR360 – </a:t>
            </a:r>
            <a:r>
              <a:rPr lang="en-US" sz="1400" dirty="0" smtClean="0"/>
              <a:t>Summary Report of HDL and LDL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NPRR379 </a:t>
            </a:r>
            <a:r>
              <a:rPr lang="en-US" sz="1400" dirty="0"/>
              <a:t>– </a:t>
            </a:r>
            <a:r>
              <a:rPr lang="en-US" sz="1400" dirty="0" smtClean="0"/>
              <a:t>EILS Dispatch Sequence and Performance Criteria Upgrades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NPRR437 – Aggregation of Multiple Generators Into a Single Resource for </a:t>
            </a:r>
            <a:r>
              <a:rPr lang="en-US" sz="1400" dirty="0" err="1" smtClean="0"/>
              <a:t>Mkt</a:t>
            </a:r>
            <a:r>
              <a:rPr lang="en-US" sz="1400" dirty="0" smtClean="0"/>
              <a:t> and </a:t>
            </a:r>
            <a:r>
              <a:rPr lang="en-US" sz="1400" dirty="0" err="1" smtClean="0"/>
              <a:t>Eng</a:t>
            </a:r>
            <a:r>
              <a:rPr lang="en-US" sz="1400" dirty="0" smtClean="0"/>
              <a:t> Modeling</a:t>
            </a:r>
          </a:p>
          <a:p>
            <a:pPr lvl="1" eaLnBrk="1" hangingPunct="1"/>
            <a:r>
              <a:rPr lang="en-US" sz="1400" dirty="0" smtClean="0"/>
              <a:t>SCR756 </a:t>
            </a:r>
            <a:r>
              <a:rPr lang="en-US" sz="1400" dirty="0"/>
              <a:t>– </a:t>
            </a:r>
            <a:r>
              <a:rPr lang="en-US" sz="1400" dirty="0" err="1" smtClean="0"/>
              <a:t>MarkeTrak</a:t>
            </a:r>
            <a:r>
              <a:rPr lang="en-US" sz="1400" dirty="0" smtClean="0"/>
              <a:t> </a:t>
            </a:r>
            <a:r>
              <a:rPr lang="en-US" sz="1400" dirty="0"/>
              <a:t>Enhancements for Texas SET </a:t>
            </a:r>
            <a:r>
              <a:rPr lang="en-US" sz="1400" dirty="0" smtClean="0"/>
              <a:t>4.0</a:t>
            </a:r>
          </a:p>
          <a:p>
            <a:pPr lvl="2" eaLnBrk="1" hangingPunct="1"/>
            <a:r>
              <a:rPr lang="en-US" sz="1200" dirty="0" smtClean="0"/>
              <a:t>Portions of SCR756 needed for Texas SET 4.0 implementation</a:t>
            </a:r>
            <a:endParaRPr lang="en-US" sz="1200" dirty="0"/>
          </a:p>
          <a:p>
            <a:pPr lvl="1" eaLnBrk="1" hangingPunct="1"/>
            <a:r>
              <a:rPr lang="en-US" sz="1400" dirty="0" smtClean="0"/>
              <a:t>SCR760 </a:t>
            </a:r>
            <a:r>
              <a:rPr lang="en-US" sz="1400" dirty="0"/>
              <a:t>– Recommended Changes Needed for Information Model </a:t>
            </a:r>
            <a:r>
              <a:rPr lang="en-US" sz="1400" dirty="0" err="1"/>
              <a:t>Mgr</a:t>
            </a:r>
            <a:r>
              <a:rPr lang="en-US" sz="1400" dirty="0"/>
              <a:t> and Topology Processor</a:t>
            </a:r>
          </a:p>
          <a:p>
            <a:pPr lvl="2" eaLnBrk="1" hangingPunct="1"/>
            <a:r>
              <a:rPr lang="en-US" sz="1200" dirty="0" smtClean="0"/>
              <a:t>Deliverable #5  (Additional Transformer Data for Planning)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RARF Upgrade for Wind, Solar, and Storage Resources</a:t>
            </a:r>
            <a:endParaRPr lang="en-US" sz="1400" dirty="0"/>
          </a:p>
          <a:p>
            <a:pPr eaLnBrk="1" hangingPunct="1"/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82069610"/>
              </p:ext>
            </p:extLst>
          </p:nvPr>
        </p:nvGraphicFramePr>
        <p:xfrm>
          <a:off x="152400" y="762000"/>
          <a:ext cx="8839200" cy="4759759"/>
        </p:xfrm>
        <a:graphic>
          <a:graphicData uri="http://schemas.openxmlformats.org/drawingml/2006/table">
            <a:tbl>
              <a:tblPr/>
              <a:tblGrid>
                <a:gridCol w="1152650"/>
                <a:gridCol w="1133350"/>
                <a:gridCol w="1066800"/>
                <a:gridCol w="1137332"/>
                <a:gridCol w="1148668"/>
                <a:gridCol w="1066800"/>
                <a:gridCol w="1134351"/>
                <a:gridCol w="99924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42762" y="3531443"/>
            <a:ext cx="113893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November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438400" y="3531443"/>
            <a:ext cx="1060704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48202" y="3531443"/>
            <a:ext cx="11429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5200" y="3531443"/>
            <a:ext cx="113385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June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312333" y="3531443"/>
            <a:ext cx="112471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791200" y="3531443"/>
            <a:ext cx="106984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Oct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20220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619836890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5486401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5486400"/>
            <a:ext cx="3657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/>
              <a:t>2</a:t>
            </a:r>
            <a:r>
              <a:rPr lang="en-US" sz="1100" b="0" dirty="0" smtClean="0"/>
              <a:t>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5715001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Release </a:t>
            </a:r>
            <a:r>
              <a:rPr lang="en-US" sz="1100" b="0" dirty="0"/>
              <a:t>targets are subject to </a:t>
            </a:r>
            <a:r>
              <a:rPr lang="en-US" sz="1100" b="0" dirty="0" smtClean="0"/>
              <a:t>change – Please watch for </a:t>
            </a:r>
            <a:r>
              <a:rPr lang="en-US" sz="1100" b="0" dirty="0"/>
              <a:t>m</a:t>
            </a:r>
            <a:r>
              <a:rPr lang="en-US" sz="1100" b="0" dirty="0" smtClean="0"/>
              <a:t>arket notices as effective dates approach</a:t>
            </a:r>
            <a:endParaRPr lang="en-US" sz="1100" b="0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22534" y="3276600"/>
            <a:ext cx="112606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3276600"/>
            <a:ext cx="1193801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5000" y="3276600"/>
            <a:ext cx="1227663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403602" y="3276600"/>
            <a:ext cx="10413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3276600"/>
            <a:ext cx="10668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672664" y="3276600"/>
            <a:ext cx="1049869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5941913"/>
            <a:ext cx="7391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Go-live dates can differ from Protocol effective dates – Please refer to market notices for more details</a:t>
            </a: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37686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</a:t>
            </a:r>
            <a:r>
              <a:rPr lang="en-US" sz="1800" dirty="0" smtClean="0"/>
              <a:t>4/30/2012</a:t>
            </a:r>
            <a:endParaRPr lang="en-US" sz="1800" dirty="0" smtClean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36917893"/>
              </p:ext>
            </p:extLst>
          </p:nvPr>
        </p:nvGraphicFramePr>
        <p:xfrm>
          <a:off x="228600" y="11430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7,488,202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1,924,864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 947,197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302,260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2,863,982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720,287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8,759,683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2,163,694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20,059,064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5,111,105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Tracking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523943"/>
              </p:ext>
            </p:extLst>
          </p:nvPr>
        </p:nvGraphicFramePr>
        <p:xfrm>
          <a:off x="152400" y="838200"/>
          <a:ext cx="8839200" cy="4998071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217617"/>
                <a:gridCol w="990600"/>
                <a:gridCol w="914400"/>
                <a:gridCol w="2362200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9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2/21/2012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Analysis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Wholesale Client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Svs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6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5/11/2012 </a:t>
            </a:r>
            <a:r>
              <a:rPr lang="en-US" dirty="0" smtClean="0"/>
              <a:t>Project 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Sorted </a:t>
            </a:r>
            <a:r>
              <a:rPr lang="en-US" sz="1600" dirty="0" smtClean="0"/>
              <a:t>by </a:t>
            </a:r>
            <a:r>
              <a:rPr lang="en-US" sz="1600" dirty="0" smtClean="0"/>
              <a:t>Project Start </a:t>
            </a:r>
            <a:r>
              <a:rPr lang="en-US" sz="1600" dirty="0" smtClean="0"/>
              <a:t>Date</a:t>
            </a: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5/11/2012</a:t>
            </a:r>
            <a:endParaRPr lang="en-US" sz="1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67" y="685800"/>
            <a:ext cx="8915401" cy="5622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37221</TotalTime>
  <Words>766</Words>
  <Application>Microsoft Office PowerPoint</Application>
  <PresentationFormat>On-screen Show (4:3)</PresentationFormat>
  <Paragraphs>310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 – 4/30/2012</vt:lpstr>
      <vt:lpstr>ERCOT FTE (Full Time Equivalent) Tracking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1075</cp:revision>
  <cp:lastPrinted>2012-03-19T18:42:14Z</cp:lastPrinted>
  <dcterms:created xsi:type="dcterms:W3CDTF">2005-04-21T14:28:35Z</dcterms:created>
  <dcterms:modified xsi:type="dcterms:W3CDTF">2012-05-16T20:20:30Z</dcterms:modified>
</cp:coreProperties>
</file>