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5" r:id="rId2"/>
    <p:sldId id="262" r:id="rId3"/>
    <p:sldId id="263" r:id="rId4"/>
    <p:sldId id="264" r:id="rId5"/>
    <p:sldId id="260" r:id="rId6"/>
    <p:sldId id="261" r:id="rId7"/>
    <p:sldId id="267" r:id="rId8"/>
    <p:sldId id="266"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99" d="100"/>
          <a:sy n="99" d="100"/>
        </p:scale>
        <p:origin x="-240" y="-10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0331314-163A-4429-A43E-56CB93169F9A}" type="datetimeFigureOut">
              <a:rPr lang="en-US" smtClean="0"/>
              <a:t>4/26/2012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411C59-DB3C-47C4-9885-04F52D50BF8C}" type="slidenum">
              <a:rPr lang="en-US" smtClean="0"/>
              <a:t>‹#›</a:t>
            </a:fld>
            <a:endParaRPr lang="en-US"/>
          </a:p>
        </p:txBody>
      </p:sp>
    </p:spTree>
    <p:extLst>
      <p:ext uri="{BB962C8B-B14F-4D97-AF65-F5344CB8AC3E}">
        <p14:creationId xmlns:p14="http://schemas.microsoft.com/office/powerpoint/2010/main" val="241397025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0331314-163A-4429-A43E-56CB93169F9A}" type="datetimeFigureOut">
              <a:rPr lang="en-US" smtClean="0"/>
              <a:t>4/26/2012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411C59-DB3C-47C4-9885-04F52D50BF8C}" type="slidenum">
              <a:rPr lang="en-US" smtClean="0"/>
              <a:t>‹#›</a:t>
            </a:fld>
            <a:endParaRPr lang="en-US"/>
          </a:p>
        </p:txBody>
      </p:sp>
    </p:spTree>
    <p:extLst>
      <p:ext uri="{BB962C8B-B14F-4D97-AF65-F5344CB8AC3E}">
        <p14:creationId xmlns:p14="http://schemas.microsoft.com/office/powerpoint/2010/main" val="20721046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0331314-163A-4429-A43E-56CB93169F9A}" type="datetimeFigureOut">
              <a:rPr lang="en-US" smtClean="0"/>
              <a:t>4/26/2012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411C59-DB3C-47C4-9885-04F52D50BF8C}" type="slidenum">
              <a:rPr lang="en-US" smtClean="0"/>
              <a:t>‹#›</a:t>
            </a:fld>
            <a:endParaRPr lang="en-US"/>
          </a:p>
        </p:txBody>
      </p:sp>
    </p:spTree>
    <p:extLst>
      <p:ext uri="{BB962C8B-B14F-4D97-AF65-F5344CB8AC3E}">
        <p14:creationId xmlns:p14="http://schemas.microsoft.com/office/powerpoint/2010/main" val="6514759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0331314-163A-4429-A43E-56CB93169F9A}" type="datetimeFigureOut">
              <a:rPr lang="en-US" smtClean="0"/>
              <a:t>4/26/2012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411C59-DB3C-47C4-9885-04F52D50BF8C}" type="slidenum">
              <a:rPr lang="en-US" smtClean="0"/>
              <a:t>‹#›</a:t>
            </a:fld>
            <a:endParaRPr lang="en-US"/>
          </a:p>
        </p:txBody>
      </p:sp>
    </p:spTree>
    <p:extLst>
      <p:ext uri="{BB962C8B-B14F-4D97-AF65-F5344CB8AC3E}">
        <p14:creationId xmlns:p14="http://schemas.microsoft.com/office/powerpoint/2010/main" val="238772120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0331314-163A-4429-A43E-56CB93169F9A}" type="datetimeFigureOut">
              <a:rPr lang="en-US" smtClean="0"/>
              <a:t>4/26/2012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411C59-DB3C-47C4-9885-04F52D50BF8C}" type="slidenum">
              <a:rPr lang="en-US" smtClean="0"/>
              <a:t>‹#›</a:t>
            </a:fld>
            <a:endParaRPr lang="en-US"/>
          </a:p>
        </p:txBody>
      </p:sp>
    </p:spTree>
    <p:extLst>
      <p:ext uri="{BB962C8B-B14F-4D97-AF65-F5344CB8AC3E}">
        <p14:creationId xmlns:p14="http://schemas.microsoft.com/office/powerpoint/2010/main" val="55514673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0331314-163A-4429-A43E-56CB93169F9A}" type="datetimeFigureOut">
              <a:rPr lang="en-US" smtClean="0"/>
              <a:t>4/26/2012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411C59-DB3C-47C4-9885-04F52D50BF8C}" type="slidenum">
              <a:rPr lang="en-US" smtClean="0"/>
              <a:t>‹#›</a:t>
            </a:fld>
            <a:endParaRPr lang="en-US"/>
          </a:p>
        </p:txBody>
      </p:sp>
    </p:spTree>
    <p:extLst>
      <p:ext uri="{BB962C8B-B14F-4D97-AF65-F5344CB8AC3E}">
        <p14:creationId xmlns:p14="http://schemas.microsoft.com/office/powerpoint/2010/main" val="421361607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0331314-163A-4429-A43E-56CB93169F9A}" type="datetimeFigureOut">
              <a:rPr lang="en-US" smtClean="0"/>
              <a:t>4/26/2012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E411C59-DB3C-47C4-9885-04F52D50BF8C}" type="slidenum">
              <a:rPr lang="en-US" smtClean="0"/>
              <a:t>‹#›</a:t>
            </a:fld>
            <a:endParaRPr lang="en-US"/>
          </a:p>
        </p:txBody>
      </p:sp>
    </p:spTree>
    <p:extLst>
      <p:ext uri="{BB962C8B-B14F-4D97-AF65-F5344CB8AC3E}">
        <p14:creationId xmlns:p14="http://schemas.microsoft.com/office/powerpoint/2010/main" val="18305977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0331314-163A-4429-A43E-56CB93169F9A}" type="datetimeFigureOut">
              <a:rPr lang="en-US" smtClean="0"/>
              <a:t>4/26/2012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E411C59-DB3C-47C4-9885-04F52D50BF8C}" type="slidenum">
              <a:rPr lang="en-US" smtClean="0"/>
              <a:t>‹#›</a:t>
            </a:fld>
            <a:endParaRPr lang="en-US"/>
          </a:p>
        </p:txBody>
      </p:sp>
    </p:spTree>
    <p:extLst>
      <p:ext uri="{BB962C8B-B14F-4D97-AF65-F5344CB8AC3E}">
        <p14:creationId xmlns:p14="http://schemas.microsoft.com/office/powerpoint/2010/main" val="34241540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0331314-163A-4429-A43E-56CB93169F9A}" type="datetimeFigureOut">
              <a:rPr lang="en-US" smtClean="0"/>
              <a:t>4/26/2012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E411C59-DB3C-47C4-9885-04F52D50BF8C}" type="slidenum">
              <a:rPr lang="en-US" smtClean="0"/>
              <a:t>‹#›</a:t>
            </a:fld>
            <a:endParaRPr lang="en-US"/>
          </a:p>
        </p:txBody>
      </p:sp>
    </p:spTree>
    <p:extLst>
      <p:ext uri="{BB962C8B-B14F-4D97-AF65-F5344CB8AC3E}">
        <p14:creationId xmlns:p14="http://schemas.microsoft.com/office/powerpoint/2010/main" val="19645841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0331314-163A-4429-A43E-56CB93169F9A}" type="datetimeFigureOut">
              <a:rPr lang="en-US" smtClean="0"/>
              <a:t>4/26/2012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411C59-DB3C-47C4-9885-04F52D50BF8C}" type="slidenum">
              <a:rPr lang="en-US" smtClean="0"/>
              <a:t>‹#›</a:t>
            </a:fld>
            <a:endParaRPr lang="en-US"/>
          </a:p>
        </p:txBody>
      </p:sp>
    </p:spTree>
    <p:extLst>
      <p:ext uri="{BB962C8B-B14F-4D97-AF65-F5344CB8AC3E}">
        <p14:creationId xmlns:p14="http://schemas.microsoft.com/office/powerpoint/2010/main" val="38333343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0331314-163A-4429-A43E-56CB93169F9A}" type="datetimeFigureOut">
              <a:rPr lang="en-US" smtClean="0"/>
              <a:t>4/26/2012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411C59-DB3C-47C4-9885-04F52D50BF8C}" type="slidenum">
              <a:rPr lang="en-US" smtClean="0"/>
              <a:t>‹#›</a:t>
            </a:fld>
            <a:endParaRPr lang="en-US"/>
          </a:p>
        </p:txBody>
      </p:sp>
    </p:spTree>
    <p:extLst>
      <p:ext uri="{BB962C8B-B14F-4D97-AF65-F5344CB8AC3E}">
        <p14:creationId xmlns:p14="http://schemas.microsoft.com/office/powerpoint/2010/main" val="29671845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0331314-163A-4429-A43E-56CB93169F9A}" type="datetimeFigureOut">
              <a:rPr lang="en-US" smtClean="0"/>
              <a:t>4/26/2012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E411C59-DB3C-47C4-9885-04F52D50BF8C}" type="slidenum">
              <a:rPr lang="en-US" smtClean="0"/>
              <a:t>‹#›</a:t>
            </a:fld>
            <a:endParaRPr lang="en-US"/>
          </a:p>
        </p:txBody>
      </p:sp>
    </p:spTree>
    <p:extLst>
      <p:ext uri="{BB962C8B-B14F-4D97-AF65-F5344CB8AC3E}">
        <p14:creationId xmlns:p14="http://schemas.microsoft.com/office/powerpoint/2010/main" val="349403674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b="1" dirty="0" smtClean="0">
                <a:effectLst/>
              </a:rPr>
              <a:t>ROS - NPRR425 Workshop </a:t>
            </a:r>
            <a:br>
              <a:rPr lang="en-US" b="1" dirty="0" smtClean="0">
                <a:effectLst/>
              </a:rPr>
            </a:br>
            <a:r>
              <a:rPr lang="en-US" sz="3600" b="1" dirty="0" smtClean="0"/>
              <a:t>SPWG RARF Modeling Changes</a:t>
            </a:r>
            <a:br>
              <a:rPr lang="en-US" sz="3600" b="1" dirty="0" smtClean="0"/>
            </a:br>
            <a:r>
              <a:rPr lang="en-US" sz="3600" b="1" dirty="0" smtClean="0"/>
              <a:t>April 30, 2012</a:t>
            </a:r>
            <a:r>
              <a:rPr lang="en-US" dirty="0" smtClean="0"/>
              <a:t/>
            </a:r>
            <a:br>
              <a:rPr lang="en-US" dirty="0" smtClean="0"/>
            </a:br>
            <a:endParaRPr lang="en-US" dirty="0"/>
          </a:p>
        </p:txBody>
      </p:sp>
      <p:sp>
        <p:nvSpPr>
          <p:cNvPr id="3" name="Subtitle 2"/>
          <p:cNvSpPr>
            <a:spLocks noGrp="1"/>
          </p:cNvSpPr>
          <p:nvPr>
            <p:ph type="subTitle" idx="1"/>
          </p:nvPr>
        </p:nvSpPr>
        <p:spPr/>
        <p:txBody>
          <a:bodyPr/>
          <a:lstStyle/>
          <a:p>
            <a:r>
              <a:rPr lang="en-US" dirty="0" smtClean="0"/>
              <a:t>James Teixeira</a:t>
            </a:r>
            <a:endParaRPr lang="en-US" dirty="0"/>
          </a:p>
        </p:txBody>
      </p:sp>
    </p:spTree>
    <p:extLst>
      <p:ext uri="{BB962C8B-B14F-4D97-AF65-F5344CB8AC3E}">
        <p14:creationId xmlns:p14="http://schemas.microsoft.com/office/powerpoint/2010/main" val="35001786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28600"/>
            <a:ext cx="7772400" cy="1470025"/>
          </a:xfrm>
        </p:spPr>
        <p:txBody>
          <a:bodyPr/>
          <a:lstStyle/>
          <a:p>
            <a:r>
              <a:rPr lang="en-US" dirty="0" smtClean="0"/>
              <a:t>Protocol References</a:t>
            </a:r>
            <a:endParaRPr lang="en-US" dirty="0"/>
          </a:p>
        </p:txBody>
      </p:sp>
      <p:sp>
        <p:nvSpPr>
          <p:cNvPr id="3" name="Subtitle 2"/>
          <p:cNvSpPr>
            <a:spLocks noGrp="1"/>
          </p:cNvSpPr>
          <p:nvPr>
            <p:ph type="subTitle" idx="1"/>
          </p:nvPr>
        </p:nvSpPr>
        <p:spPr>
          <a:xfrm>
            <a:off x="762000" y="1524000"/>
            <a:ext cx="7696200" cy="4267200"/>
          </a:xfrm>
        </p:spPr>
        <p:txBody>
          <a:bodyPr>
            <a:normAutofit/>
          </a:bodyPr>
          <a:lstStyle/>
          <a:p>
            <a:pPr marL="1028700" marR="0" indent="-1028700" algn="l">
              <a:spcBef>
                <a:spcPts val="1200"/>
              </a:spcBef>
              <a:spcAft>
                <a:spcPts val="1200"/>
              </a:spcAft>
              <a:tabLst>
                <a:tab pos="1028700" algn="l"/>
              </a:tabLst>
            </a:pPr>
            <a:r>
              <a:rPr lang="en-US" sz="2800" b="1" i="1" dirty="0" smtClean="0">
                <a:solidFill>
                  <a:schemeClr val="tx1"/>
                </a:solidFill>
                <a:effectLst/>
                <a:latin typeface="Times New Roman"/>
                <a:ea typeface="Times New Roman"/>
              </a:rPr>
              <a:t>3.10.7.1.4	Transmission and Generation Resource Step-Up Transformers</a:t>
            </a:r>
          </a:p>
          <a:p>
            <a:pPr marL="457200" marR="0" indent="-457200" algn="l">
              <a:spcBef>
                <a:spcPts val="0"/>
              </a:spcBef>
              <a:spcAft>
                <a:spcPts val="1200"/>
              </a:spcAft>
            </a:pPr>
            <a:r>
              <a:rPr lang="en-US" sz="2400" dirty="0" smtClean="0">
                <a:solidFill>
                  <a:schemeClr val="tx1"/>
                </a:solidFill>
                <a:effectLst/>
                <a:latin typeface="Times New Roman"/>
                <a:ea typeface="Times New Roman"/>
              </a:rPr>
              <a:t>(2)	ERCOT shall model all Generation Resource step-up transformers </a:t>
            </a:r>
            <a:r>
              <a:rPr lang="en-US" sz="2400" b="1" dirty="0" smtClean="0">
                <a:solidFill>
                  <a:schemeClr val="tx1"/>
                </a:solidFill>
                <a:effectLst/>
                <a:latin typeface="Times New Roman"/>
                <a:ea typeface="Times New Roman"/>
              </a:rPr>
              <a:t>greater than ten MVA </a:t>
            </a:r>
            <a:r>
              <a:rPr lang="en-US" sz="2400" dirty="0" smtClean="0">
                <a:solidFill>
                  <a:schemeClr val="tx1"/>
                </a:solidFill>
                <a:effectLst/>
                <a:latin typeface="Times New Roman"/>
                <a:ea typeface="Times New Roman"/>
              </a:rPr>
              <a:t>to provide for accurate representation of generator voltage control capability including the capability to accept a system operator entry of a specific no-load tap position, or if changeable under Load, accept telemetry of the current tap position</a:t>
            </a:r>
            <a:r>
              <a:rPr lang="en-US" dirty="0" smtClean="0">
                <a:solidFill>
                  <a:schemeClr val="tx1"/>
                </a:solidFill>
                <a:effectLst/>
                <a:latin typeface="Times New Roman"/>
                <a:ea typeface="Times New Roman"/>
              </a:rPr>
              <a:t>.</a:t>
            </a:r>
          </a:p>
          <a:p>
            <a:pPr algn="l"/>
            <a:endParaRPr lang="en-US" dirty="0"/>
          </a:p>
        </p:txBody>
      </p:sp>
    </p:spTree>
    <p:extLst>
      <p:ext uri="{BB962C8B-B14F-4D97-AF65-F5344CB8AC3E}">
        <p14:creationId xmlns:p14="http://schemas.microsoft.com/office/powerpoint/2010/main" val="114173632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Protocol References</a:t>
            </a:r>
            <a:endParaRPr lang="en-US" dirty="0"/>
          </a:p>
        </p:txBody>
      </p:sp>
      <p:sp>
        <p:nvSpPr>
          <p:cNvPr id="3" name="Content Placeholder 2"/>
          <p:cNvSpPr>
            <a:spLocks noGrp="1"/>
          </p:cNvSpPr>
          <p:nvPr>
            <p:ph idx="1"/>
          </p:nvPr>
        </p:nvSpPr>
        <p:spPr/>
        <p:txBody>
          <a:bodyPr>
            <a:normAutofit fontScale="62500" lnSpcReduction="20000"/>
          </a:bodyPr>
          <a:lstStyle/>
          <a:p>
            <a:pPr marL="0" marR="0" indent="0">
              <a:spcBef>
                <a:spcPts val="1200"/>
              </a:spcBef>
              <a:spcAft>
                <a:spcPts val="1200"/>
              </a:spcAft>
              <a:buNone/>
              <a:tabLst>
                <a:tab pos="800100" algn="l"/>
              </a:tabLst>
            </a:pPr>
            <a:r>
              <a:rPr lang="en-US" b="1" dirty="0" smtClean="0">
                <a:effectLst/>
                <a:latin typeface="Times New Roman"/>
                <a:ea typeface="Times New Roman"/>
              </a:rPr>
              <a:t>3.10.7.2	Modeling of Resources and Transmission Loads</a:t>
            </a:r>
          </a:p>
          <a:p>
            <a:pPr marL="914400" marR="0" indent="-914400">
              <a:spcBef>
                <a:spcPts val="0"/>
              </a:spcBef>
              <a:spcAft>
                <a:spcPts val="1200"/>
              </a:spcAft>
              <a:buNone/>
            </a:pPr>
            <a:r>
              <a:rPr lang="en-US" dirty="0" smtClean="0">
                <a:effectLst/>
                <a:latin typeface="Times New Roman"/>
                <a:ea typeface="Times New Roman"/>
              </a:rPr>
              <a:t>(1)	Each Resource Entity shall provide ERCOT and TSPs with information describing each of its Generation Resources and Load Resources connected to the transmission system.  All Resources greater than ten MW, Generation Resources less than ten MW but providing Ancillary Service, Split Generation Resources where the physical generator being split is greater than ten MW, Private Use Networks containing Resources greater than ten MW, Wind-powered Generation Resources (WGRs) or Aggregated Generation Resources (AGRs) with an aggregate interconnection to the ERCOT System greater than ten MW, Direct Current Tie (DC Tie) Resources, and the </a:t>
            </a:r>
            <a:r>
              <a:rPr lang="en-US" b="1" dirty="0" smtClean="0">
                <a:effectLst/>
                <a:latin typeface="Times New Roman"/>
                <a:ea typeface="Times New Roman"/>
              </a:rPr>
              <a:t>non-TSP owned step-up transformers greater than ten MVA</a:t>
            </a:r>
            <a:r>
              <a:rPr lang="en-US" dirty="0" smtClean="0">
                <a:effectLst/>
                <a:latin typeface="Times New Roman"/>
                <a:ea typeface="Times New Roman"/>
              </a:rPr>
              <a:t>, must be modeled to provide equivalent generation injections to the ERCOT Transmission Grid.  ERCOT shall coordinate the modeling of Generation Resources, Private Use Networks, DC Tie Resources and Load Resources with their owners to ensure consistency between TSP models and ERCOT models.</a:t>
            </a:r>
          </a:p>
        </p:txBody>
      </p:sp>
    </p:spTree>
    <p:extLst>
      <p:ext uri="{BB962C8B-B14F-4D97-AF65-F5344CB8AC3E}">
        <p14:creationId xmlns:p14="http://schemas.microsoft.com/office/powerpoint/2010/main" val="156831716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Protocol References</a:t>
            </a:r>
            <a:endParaRPr lang="en-US" dirty="0"/>
          </a:p>
        </p:txBody>
      </p:sp>
      <p:sp>
        <p:nvSpPr>
          <p:cNvPr id="3" name="Content Placeholder 2"/>
          <p:cNvSpPr>
            <a:spLocks noGrp="1"/>
          </p:cNvSpPr>
          <p:nvPr>
            <p:ph idx="1"/>
          </p:nvPr>
        </p:nvSpPr>
        <p:spPr/>
        <p:txBody>
          <a:bodyPr>
            <a:normAutofit fontScale="85000" lnSpcReduction="20000"/>
          </a:bodyPr>
          <a:lstStyle/>
          <a:p>
            <a:pPr marL="0" indent="0">
              <a:spcBef>
                <a:spcPts val="0"/>
              </a:spcBef>
              <a:spcAft>
                <a:spcPts val="1200"/>
              </a:spcAft>
              <a:buNone/>
            </a:pPr>
            <a:r>
              <a:rPr lang="en-US" b="1" dirty="0"/>
              <a:t>3.10	Network Operations Modeling and </a:t>
            </a:r>
            <a:r>
              <a:rPr lang="en-US" b="1" dirty="0" smtClean="0"/>
              <a:t>Telemetry</a:t>
            </a:r>
            <a:endParaRPr lang="en-US" dirty="0" smtClean="0">
              <a:effectLst/>
              <a:latin typeface="Times New Roman"/>
              <a:ea typeface="Times New Roman"/>
            </a:endParaRPr>
          </a:p>
          <a:p>
            <a:pPr marL="914400" marR="0" indent="-914400">
              <a:spcBef>
                <a:spcPts val="0"/>
              </a:spcBef>
              <a:spcAft>
                <a:spcPts val="1200"/>
              </a:spcAft>
              <a:buNone/>
            </a:pPr>
            <a:r>
              <a:rPr lang="en-US" dirty="0" smtClean="0">
                <a:effectLst/>
                <a:latin typeface="Times New Roman"/>
                <a:ea typeface="Times New Roman"/>
              </a:rPr>
              <a:t>(5)	ERCOT shall use </a:t>
            </a:r>
            <a:r>
              <a:rPr lang="en-US" b="1" dirty="0" smtClean="0">
                <a:effectLst/>
                <a:latin typeface="Times New Roman"/>
                <a:ea typeface="Times New Roman"/>
              </a:rPr>
              <a:t>consistent</a:t>
            </a:r>
            <a:r>
              <a:rPr lang="en-US" dirty="0" smtClean="0">
                <a:effectLst/>
                <a:latin typeface="Times New Roman"/>
                <a:ea typeface="Times New Roman"/>
              </a:rPr>
              <a:t> information within and between the various models used by </a:t>
            </a:r>
            <a:r>
              <a:rPr lang="en-US" b="1" dirty="0" smtClean="0">
                <a:effectLst/>
                <a:latin typeface="Times New Roman"/>
                <a:ea typeface="Times New Roman"/>
              </a:rPr>
              <a:t>ERCOT Operations, ERCOT Planning, and other workgroups</a:t>
            </a:r>
            <a:r>
              <a:rPr lang="en-US" dirty="0" smtClean="0">
                <a:effectLst/>
                <a:latin typeface="Times New Roman"/>
                <a:ea typeface="Times New Roman"/>
              </a:rPr>
              <a:t> in a manner that yields consistent results.  For operational and planning models that are intended to represent the same system state the results should be consistent and the naming should be identical.  An independent audit must be performed at least annually to confirm that consistent information is used in all ERCOT Operations models.  </a:t>
            </a:r>
          </a:p>
          <a:p>
            <a:endParaRPr lang="en-US" dirty="0"/>
          </a:p>
        </p:txBody>
      </p:sp>
    </p:spTree>
    <p:extLst>
      <p:ext uri="{BB962C8B-B14F-4D97-AF65-F5344CB8AC3E}">
        <p14:creationId xmlns:p14="http://schemas.microsoft.com/office/powerpoint/2010/main" val="147650780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152400"/>
            <a:ext cx="7772400" cy="1470025"/>
          </a:xfrm>
        </p:spPr>
        <p:txBody>
          <a:bodyPr/>
          <a:lstStyle/>
          <a:p>
            <a:r>
              <a:rPr lang="en-US" dirty="0" smtClean="0"/>
              <a:t>TSP Data Three Phase Fault</a:t>
            </a:r>
            <a:endParaRPr lang="en-US" dirty="0"/>
          </a:p>
        </p:txBody>
      </p:sp>
      <p:pic>
        <p:nvPicPr>
          <p:cNvPr id="5123"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09600" y="1905000"/>
            <a:ext cx="7608366" cy="3657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6358261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152400"/>
            <a:ext cx="7772400" cy="1470025"/>
          </a:xfrm>
        </p:spPr>
        <p:txBody>
          <a:bodyPr/>
          <a:lstStyle/>
          <a:p>
            <a:r>
              <a:rPr lang="en-US" dirty="0" smtClean="0"/>
              <a:t>RARF Data Three Phase Fault</a:t>
            </a:r>
            <a:endParaRPr lang="en-US" dirty="0"/>
          </a:p>
        </p:txBody>
      </p:sp>
      <p:pic>
        <p:nvPicPr>
          <p:cNvPr id="6147"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66800" y="1828800"/>
            <a:ext cx="6736080" cy="3657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58650877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152400"/>
            <a:ext cx="7772400" cy="1470025"/>
          </a:xfrm>
        </p:spPr>
        <p:txBody>
          <a:bodyPr/>
          <a:lstStyle/>
          <a:p>
            <a:r>
              <a:rPr lang="en-US" dirty="0" smtClean="0"/>
              <a:t>Properly Reduced from TSP </a:t>
            </a:r>
            <a:r>
              <a:rPr lang="en-US" dirty="0" smtClean="0"/>
              <a:t>Data Three Phase Fault</a:t>
            </a:r>
            <a:endParaRPr lang="en-US" dirty="0"/>
          </a:p>
        </p:txBody>
      </p:sp>
      <p:pic>
        <p:nvPicPr>
          <p:cNvPr id="1027"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219200" y="1678004"/>
            <a:ext cx="6958183" cy="4572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70540040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914400"/>
            <a:ext cx="8229600" cy="4525963"/>
          </a:xfrm>
        </p:spPr>
        <p:txBody>
          <a:bodyPr anchor="ctr">
            <a:normAutofit/>
          </a:bodyPr>
          <a:lstStyle/>
          <a:p>
            <a:pPr marL="0" indent="0" algn="ctr">
              <a:buNone/>
            </a:pPr>
            <a:r>
              <a:rPr lang="en-US" sz="4000" dirty="0" smtClean="0"/>
              <a:t>Questions?</a:t>
            </a:r>
            <a:endParaRPr lang="en-US" sz="4000" dirty="0"/>
          </a:p>
        </p:txBody>
      </p:sp>
    </p:spTree>
    <p:extLst>
      <p:ext uri="{BB962C8B-B14F-4D97-AF65-F5344CB8AC3E}">
        <p14:creationId xmlns:p14="http://schemas.microsoft.com/office/powerpoint/2010/main" val="415730712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4314</TotalTime>
  <Words>35</Words>
  <Application>Microsoft Office PowerPoint</Application>
  <PresentationFormat>On-screen Show (4:3)</PresentationFormat>
  <Paragraphs>15</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Office Theme</vt:lpstr>
      <vt:lpstr>ROS - NPRR425 Workshop  SPWG RARF Modeling Changes April 30, 2012 </vt:lpstr>
      <vt:lpstr>Protocol References</vt:lpstr>
      <vt:lpstr>Protocol References</vt:lpstr>
      <vt:lpstr>Protocol References</vt:lpstr>
      <vt:lpstr>TSP Data Three Phase Fault</vt:lpstr>
      <vt:lpstr>RARF Data Three Phase Fault</vt:lpstr>
      <vt:lpstr>Properly Reduced from TSP Data Three Phase Fault</vt:lpstr>
      <vt:lpstr>PowerPoint Presentation</vt:lpstr>
    </vt:vector>
  </TitlesOfParts>
  <Company>The Electric Reliability Council of Texas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RARF Three Phase Fault</dc:title>
  <dc:creator>Teixeira, Jay</dc:creator>
  <cp:lastModifiedBy>Teixeira, Jay</cp:lastModifiedBy>
  <cp:revision>15</cp:revision>
  <dcterms:created xsi:type="dcterms:W3CDTF">2012-04-24T16:45:35Z</dcterms:created>
  <dcterms:modified xsi:type="dcterms:W3CDTF">2012-04-27T19:06:25Z</dcterms:modified>
</cp:coreProperties>
</file>

<file path=docProps/thumbnail.jpeg>
</file>