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9"/>
  </p:notesMasterIdLst>
  <p:sldIdLst>
    <p:sldId id="372" r:id="rId2"/>
    <p:sldId id="302" r:id="rId3"/>
    <p:sldId id="382" r:id="rId4"/>
    <p:sldId id="412" r:id="rId5"/>
    <p:sldId id="416" r:id="rId6"/>
    <p:sldId id="401" r:id="rId7"/>
    <p:sldId id="400" r:id="rId8"/>
    <p:sldId id="409" r:id="rId9"/>
    <p:sldId id="411" r:id="rId10"/>
    <p:sldId id="406" r:id="rId11"/>
    <p:sldId id="395" r:id="rId12"/>
    <p:sldId id="396" r:id="rId13"/>
    <p:sldId id="397" r:id="rId14"/>
    <p:sldId id="398" r:id="rId15"/>
    <p:sldId id="399" r:id="rId16"/>
    <p:sldId id="414" r:id="rId17"/>
    <p:sldId id="415" r:id="rId18"/>
  </p:sldIdLst>
  <p:sldSz cx="9144000" cy="6858000" type="screen4x3"/>
  <p:notesSz cx="7010400" cy="9236075"/>
  <p:defaultTextStyle>
    <a:defPPr>
      <a:defRPr lang="en-US"/>
    </a:defPPr>
    <a:lvl1pPr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40949A"/>
    <a:srgbClr val="0000CC"/>
    <a:srgbClr val="FF3300"/>
    <a:srgbClr val="FF9900"/>
    <a:srgbClr val="5469A2"/>
    <a:srgbClr val="294171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8826" autoAdjust="0"/>
  </p:normalViewPr>
  <p:slideViewPr>
    <p:cSldViewPr>
      <p:cViewPr varScale="1">
        <p:scale>
          <a:sx n="113" d="100"/>
          <a:sy n="113" d="100"/>
        </p:scale>
        <p:origin x="-306" y="-11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9" y="0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53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387767"/>
            <a:ext cx="5607050" cy="4155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772378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9" y="8772378"/>
            <a:ext cx="3038475" cy="46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fld id="{4E03D523-1322-47BE-9BE1-B2B28F7D57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675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33091-8852-4C1C-AC0A-564769AB8A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AAB71-E940-4F1A-BF3A-FD70ED9C5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51B00-EA83-490E-AB34-D62C71039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146EC-F1A6-4A55-9DDC-528A842ED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AC688-4E33-4450-B075-DDB774931E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8AE77-A129-40AA-AEF8-9323B51A7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9D00A-D425-466F-8164-7485AA5B8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0C6F-2F00-4354-ABF8-C03CE149F4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14972-822C-43C5-8500-1E02D94DE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E700F-8700-4B37-ACB6-8BCF8AF4E1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6DCD2-B23A-4619-A8CB-007B7F2E4E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/>
            </a:lvl1pPr>
          </a:lstStyle>
          <a:p>
            <a:pPr>
              <a:defRPr/>
            </a:pPr>
            <a:fld id="{900526E4-0951-4CE7-A472-2878D838B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fld id="{A87F0BC0-9305-4FEC-9ED2-6D3023917AF5}" type="slidenum">
              <a:rPr lang="en-US" sz="1200" b="0"/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t>‹#›</a:t>
            </a:fld>
            <a:endParaRPr lang="en-US" sz="12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  <p:sldLayoutId id="2147484015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/inde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752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Business Integration Update to PRS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7010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000" kern="0" dirty="0"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April 19,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Business Integration Update – Appendix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8229600" cy="4267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2400" dirty="0" smtClean="0"/>
              <a:t>Appendix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24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dirty="0" smtClean="0"/>
              <a:t>4/13/2012 </a:t>
            </a:r>
            <a:r>
              <a:rPr lang="en-US" dirty="0" smtClean="0"/>
              <a:t>Project </a:t>
            </a:r>
            <a:r>
              <a:rPr lang="en-US" dirty="0" smtClean="0"/>
              <a:t>Gantt</a:t>
            </a:r>
          </a:p>
          <a:p>
            <a:pPr marL="1428750" lvl="3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Revision: Now sorted by Start Date</a:t>
            </a: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64268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 smtClean="0"/>
              <a:t>4/18/2012</a:t>
            </a:r>
            <a:endParaRPr lang="en-US" sz="1800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19" y="711197"/>
            <a:ext cx="8790380" cy="5528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10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 smtClean="0"/>
              <a:t>4/18/2012</a:t>
            </a:r>
            <a:endParaRPr lang="en-US" sz="1800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66" y="711201"/>
            <a:ext cx="8778605" cy="5528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985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 smtClean="0"/>
              <a:t>4/18/2012</a:t>
            </a:r>
            <a:endParaRPr lang="en-US" sz="18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34" y="711201"/>
            <a:ext cx="8803838" cy="5537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395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 smtClean="0"/>
              <a:t>4/18/2012</a:t>
            </a:r>
            <a:endParaRPr lang="en-US" sz="18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69" y="711200"/>
            <a:ext cx="8803837" cy="5537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944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 smtClean="0"/>
              <a:t>4/18/2012</a:t>
            </a:r>
            <a:endParaRPr lang="en-US" sz="18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67" y="711200"/>
            <a:ext cx="8815657" cy="5537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731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 smtClean="0"/>
              <a:t>4/18/2012</a:t>
            </a:r>
            <a:endParaRPr lang="en-US" sz="1800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18" y="711200"/>
            <a:ext cx="8803837" cy="5537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890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</a:t>
            </a:r>
            <a:r>
              <a:rPr lang="en-US" sz="1800" dirty="0" smtClean="0"/>
              <a:t>4/18/2012</a:t>
            </a:r>
            <a:endParaRPr lang="en-US" sz="1800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3" y="711198"/>
            <a:ext cx="8712200" cy="5479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890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Business Integration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66800"/>
            <a:ext cx="8229600" cy="5029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3-6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Upcoming </a:t>
            </a:r>
            <a:r>
              <a:rPr lang="en-US" sz="1600" dirty="0" smtClean="0"/>
              <a:t>Project Implementations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2012 Release </a:t>
            </a:r>
            <a:r>
              <a:rPr lang="en-US" sz="1600" dirty="0" smtClean="0"/>
              <a:t>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2013 Release Targets (draft)</a:t>
            </a:r>
            <a:endParaRPr lang="en-US" sz="1600" dirty="0" smtClean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Spending Update</a:t>
            </a:r>
            <a:endParaRPr lang="en-US" sz="1600" dirty="0"/>
          </a:p>
          <a:p>
            <a:pPr marL="342900" lvl="1" indent="0" eaLnBrk="1" hangingPunct="1"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/>
              <a:t>ERCOT FTE Tracking	</a:t>
            </a:r>
            <a:r>
              <a:rPr lang="en-US" sz="1600" dirty="0"/>
              <a:t>p. </a:t>
            </a:r>
            <a:r>
              <a:rPr lang="en-US" sz="1600" dirty="0" smtClean="0"/>
              <a:t>7</a:t>
            </a: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8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2013 Project </a:t>
            </a:r>
            <a:r>
              <a:rPr lang="en-US" sz="1800" dirty="0" smtClean="0"/>
              <a:t>Funding Approval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8-9</a:t>
            </a:r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Appendix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Portfolio Gantt Chart</a:t>
            </a:r>
            <a:r>
              <a:rPr lang="en-US" sz="1600" dirty="0"/>
              <a:t>	</a:t>
            </a:r>
            <a:r>
              <a:rPr lang="en-US" sz="1600" dirty="0" smtClean="0"/>
              <a:t>p</a:t>
            </a:r>
            <a:r>
              <a:rPr lang="en-US" sz="1600" dirty="0"/>
              <a:t>. </a:t>
            </a:r>
            <a:r>
              <a:rPr lang="en-US" sz="1600" dirty="0" smtClean="0"/>
              <a:t>10-17</a:t>
            </a:r>
            <a:endParaRPr lang="en-US" sz="1600" dirty="0"/>
          </a:p>
          <a:p>
            <a:pPr marL="342900" lvl="1" indent="0" eaLnBrk="1" hangingPunct="1"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85800" y="5562600"/>
            <a:ext cx="7772400" cy="5755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800" b="0" dirty="0" smtClean="0"/>
          </a:p>
          <a:p>
            <a:r>
              <a:rPr lang="en-US" b="0" dirty="0" smtClean="0"/>
              <a:t>Location of Project </a:t>
            </a:r>
            <a:r>
              <a:rPr lang="en-US" b="0" dirty="0"/>
              <a:t>Priority List (PPL): </a:t>
            </a:r>
            <a:r>
              <a:rPr lang="en-US" b="0" dirty="0" smtClean="0"/>
              <a:t>  </a:t>
            </a:r>
            <a:r>
              <a:rPr lang="en-US" b="0" dirty="0">
                <a:hlinkClick r:id="rId3"/>
              </a:rPr>
              <a:t>http://</a:t>
            </a:r>
            <a:r>
              <a:rPr lang="en-US" b="0" dirty="0" smtClean="0">
                <a:hlinkClick r:id="rId3"/>
              </a:rPr>
              <a:t>www.ercot.com/services/projects/index</a:t>
            </a:r>
            <a:endParaRPr lang="en-US" b="0" dirty="0" smtClean="0"/>
          </a:p>
          <a:p>
            <a:endParaRPr lang="en-US" sz="800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Upcoming </a:t>
            </a:r>
            <a:r>
              <a:rPr lang="en-US" sz="1800" dirty="0" smtClean="0"/>
              <a:t>Project Implementations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1816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Go-Lives </a:t>
            </a:r>
            <a:r>
              <a:rPr lang="en-US" sz="1600" dirty="0"/>
              <a:t>in </a:t>
            </a:r>
            <a:r>
              <a:rPr lang="en-US" sz="1600" dirty="0" smtClean="0"/>
              <a:t>April</a:t>
            </a:r>
            <a:endParaRPr lang="en-US" sz="1600" dirty="0"/>
          </a:p>
          <a:p>
            <a:pPr lvl="1" eaLnBrk="1" hangingPunct="1"/>
            <a:r>
              <a:rPr lang="en-US" sz="1400" dirty="0" smtClean="0"/>
              <a:t>NPRR314 </a:t>
            </a:r>
            <a:r>
              <a:rPr lang="en-US" sz="1400" dirty="0"/>
              <a:t>– </a:t>
            </a:r>
            <a:r>
              <a:rPr lang="en-US" sz="1400" dirty="0" smtClean="0"/>
              <a:t>Requirement to Post Generation Resources Temporal Constraints</a:t>
            </a:r>
            <a:endParaRPr lang="en-US" sz="1400" dirty="0"/>
          </a:p>
          <a:p>
            <a:pPr lvl="1" eaLnBrk="1" hangingPunct="1"/>
            <a:r>
              <a:rPr lang="en-US" sz="1400" dirty="0" smtClean="0"/>
              <a:t>NPRR359 </a:t>
            </a:r>
            <a:r>
              <a:rPr lang="en-US" sz="1400" dirty="0"/>
              <a:t>– </a:t>
            </a:r>
            <a:r>
              <a:rPr lang="en-US" sz="1400" dirty="0" smtClean="0"/>
              <a:t>Monthly TDSP Load Report</a:t>
            </a:r>
          </a:p>
          <a:p>
            <a:pPr lvl="1" eaLnBrk="1" hangingPunct="1"/>
            <a:r>
              <a:rPr lang="en-US" sz="1400" dirty="0" smtClean="0"/>
              <a:t>NPRR361 </a:t>
            </a:r>
            <a:r>
              <a:rPr lang="en-US" sz="1400" dirty="0"/>
              <a:t>– </a:t>
            </a:r>
            <a:r>
              <a:rPr lang="en-US" sz="1400" dirty="0" smtClean="0"/>
              <a:t>Real-Time Wind Power Production Data Transparency</a:t>
            </a:r>
          </a:p>
          <a:p>
            <a:pPr lvl="1" eaLnBrk="1" hangingPunct="1"/>
            <a:r>
              <a:rPr lang="en-US" sz="1400" dirty="0" smtClean="0"/>
              <a:t>NPRR395 </a:t>
            </a:r>
            <a:r>
              <a:rPr lang="en-US" sz="1400" dirty="0"/>
              <a:t>– </a:t>
            </a:r>
            <a:r>
              <a:rPr lang="en-US" sz="1400" dirty="0" smtClean="0"/>
              <a:t>CRR Auction Offer Award </a:t>
            </a:r>
            <a:r>
              <a:rPr lang="en-US" sz="1400" dirty="0" smtClean="0"/>
              <a:t>Disclosure</a:t>
            </a:r>
          </a:p>
          <a:p>
            <a:pPr lvl="1" eaLnBrk="1" hangingPunct="1"/>
            <a:r>
              <a:rPr lang="en-US" sz="1400" dirty="0"/>
              <a:t>NPRR434 – Increase the Capacity Limitation of a Generation Resource Providing </a:t>
            </a:r>
            <a:r>
              <a:rPr lang="en-US" sz="1400" dirty="0" smtClean="0"/>
              <a:t>RRS</a:t>
            </a:r>
            <a:endParaRPr lang="en-US" sz="1400" dirty="0" smtClean="0"/>
          </a:p>
          <a:p>
            <a:pPr lvl="1" eaLnBrk="1" hangingPunct="1"/>
            <a:r>
              <a:rPr lang="en-US" sz="1400" dirty="0" smtClean="0"/>
              <a:t>Outage Capacity Calculation Tool</a:t>
            </a:r>
            <a:endParaRPr lang="en-US" sz="1400" dirty="0"/>
          </a:p>
          <a:p>
            <a:pPr lvl="1" eaLnBrk="1" hangingPunct="1"/>
            <a:r>
              <a:rPr lang="en-US" sz="1400" dirty="0" smtClean="0"/>
              <a:t>EDW Platform Transition</a:t>
            </a:r>
          </a:p>
          <a:p>
            <a:pPr lvl="1" eaLnBrk="1" hangingPunct="1"/>
            <a:r>
              <a:rPr lang="en-US" sz="1400" dirty="0" smtClean="0"/>
              <a:t>Cyber </a:t>
            </a:r>
            <a:r>
              <a:rPr lang="en-US" sz="1400" dirty="0"/>
              <a:t>Security Project </a:t>
            </a:r>
            <a:r>
              <a:rPr lang="en-US" sz="1400" dirty="0" smtClean="0"/>
              <a:t>#2</a:t>
            </a:r>
            <a:endParaRPr lang="en-US" sz="1400" dirty="0"/>
          </a:p>
          <a:p>
            <a:pPr lvl="1" eaLnBrk="1" hangingPunct="1"/>
            <a:endParaRPr lang="en-US" sz="1400" dirty="0" smtClean="0"/>
          </a:p>
          <a:p>
            <a:pPr eaLnBrk="1" hangingPunct="1"/>
            <a:r>
              <a:rPr lang="en-US" sz="1600" dirty="0"/>
              <a:t>Go-Lives in </a:t>
            </a:r>
            <a:r>
              <a:rPr lang="en-US" sz="1600" dirty="0" smtClean="0"/>
              <a:t>May   </a:t>
            </a:r>
            <a:r>
              <a:rPr lang="en-US" sz="1600" i="1" dirty="0" smtClean="0"/>
              <a:t>(no </a:t>
            </a:r>
            <a:r>
              <a:rPr lang="en-US" sz="1600" i="1" dirty="0"/>
              <a:t>integrated software release)</a:t>
            </a:r>
          </a:p>
          <a:p>
            <a:pPr lvl="1" eaLnBrk="1" hangingPunct="1"/>
            <a:r>
              <a:rPr lang="en-US" sz="1400" dirty="0" smtClean="0"/>
              <a:t>Quality </a:t>
            </a:r>
            <a:r>
              <a:rPr lang="en-US" sz="1400" dirty="0"/>
              <a:t>T</a:t>
            </a:r>
            <a:r>
              <a:rPr lang="en-US" sz="1400" dirty="0" smtClean="0"/>
              <a:t>raining Database</a:t>
            </a:r>
            <a:endParaRPr lang="en-US" sz="1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752600" y="6248400"/>
            <a:ext cx="6172200" cy="4370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Note:  Projected Go-Live dates are subject to change.</a:t>
            </a:r>
            <a:br>
              <a:rPr lang="en-US" sz="1400" b="0" dirty="0" smtClean="0"/>
            </a:br>
            <a:r>
              <a:rPr lang="en-US" sz="1400" b="0" dirty="0" smtClean="0"/>
              <a:t>Please watch for market notices as the effective dates approach.</a:t>
            </a:r>
            <a:endParaRPr lang="en-US" sz="1400" b="0" dirty="0"/>
          </a:p>
        </p:txBody>
      </p:sp>
    </p:spTree>
    <p:extLst>
      <p:ext uri="{BB962C8B-B14F-4D97-AF65-F5344CB8AC3E}">
        <p14:creationId xmlns:p14="http://schemas.microsoft.com/office/powerpoint/2010/main" val="69038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2012 Release Targets – Board-Approved NPRRs/SCRs/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949597061"/>
              </p:ext>
            </p:extLst>
          </p:nvPr>
        </p:nvGraphicFramePr>
        <p:xfrm>
          <a:off x="190500" y="762000"/>
          <a:ext cx="8801100" cy="4851199"/>
        </p:xfrm>
        <a:graphic>
          <a:graphicData uri="http://schemas.openxmlformats.org/drawingml/2006/table">
            <a:tbl>
              <a:tblPr/>
              <a:tblGrid>
                <a:gridCol w="1114550"/>
                <a:gridCol w="1133350"/>
                <a:gridCol w="1066800"/>
                <a:gridCol w="1137332"/>
                <a:gridCol w="1148668"/>
                <a:gridCol w="1066800"/>
                <a:gridCol w="1134351"/>
                <a:gridCol w="999249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Approach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(e)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NPRR434</a:t>
                      </a:r>
                      <a:endParaRPr kumimoji="0" lang="en-US" sz="1400" b="0" i="0" u="sng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NPRR354</a:t>
                      </a:r>
                      <a:r>
                        <a:rPr kumimoji="0" lang="en-US" sz="9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NPRR379</a:t>
                      </a: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NPRR437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RMGRR100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(c)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NPRR382</a:t>
                      </a: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NPRR397</a:t>
                      </a: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NPRR419</a:t>
                      </a:r>
                      <a:endParaRPr kumimoji="0" lang="en-US" sz="14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</a:t>
                      </a:r>
                      <a:r>
                        <a:rPr kumimoji="0" lang="en-US" sz="9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sng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SCR768</a:t>
                      </a:r>
                      <a:endParaRPr kumimoji="0" lang="en-US" sz="1400" b="1" i="0" u="sng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NPRR354</a:t>
                      </a:r>
                      <a:r>
                        <a:rPr kumimoji="0" lang="en-US" sz="9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NPRR357</a:t>
                      </a: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10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9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8600" y="5707378"/>
            <a:ext cx="48006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1:  Bold indicates inclusion in the original Board-approved 2012 PPL</a:t>
            </a:r>
            <a:endParaRPr lang="en-US" sz="11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5932134"/>
            <a:ext cx="48006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2:  Underline indicates new/revised release targets</a:t>
            </a:r>
            <a:endParaRPr lang="en-US" sz="1100" b="0" dirty="0"/>
          </a:p>
        </p:txBody>
      </p:sp>
      <p:sp>
        <p:nvSpPr>
          <p:cNvPr id="9" name="TextBox 8"/>
          <p:cNvSpPr txBox="1"/>
          <p:nvPr/>
        </p:nvSpPr>
        <p:spPr>
          <a:xfrm>
            <a:off x="5181600" y="5715845"/>
            <a:ext cx="37338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3:  (a), (b), etc. indicates multiple release phases</a:t>
            </a:r>
            <a:endParaRPr lang="en-US" sz="1100" b="0" dirty="0"/>
          </a:p>
        </p:txBody>
      </p:sp>
      <p:sp>
        <p:nvSpPr>
          <p:cNvPr id="10" name="TextBox 9"/>
          <p:cNvSpPr txBox="1"/>
          <p:nvPr/>
        </p:nvSpPr>
        <p:spPr>
          <a:xfrm>
            <a:off x="5181600" y="5944445"/>
            <a:ext cx="37338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4:  Release </a:t>
            </a:r>
            <a:r>
              <a:rPr lang="en-US" sz="1100" b="0" dirty="0"/>
              <a:t>targets are subject to change</a:t>
            </a:r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ERCOT Public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842762" y="3760043"/>
            <a:ext cx="1138932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November</a:t>
            </a:r>
            <a:endParaRPr lang="en-US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2438400" y="3760043"/>
            <a:ext cx="1060704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/>
              <a:t>None</a:t>
            </a:r>
            <a:endParaRPr lang="en-US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4648202" y="3760043"/>
            <a:ext cx="1142998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Late July</a:t>
            </a:r>
            <a:endParaRPr lang="en-US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3505200" y="3760043"/>
            <a:ext cx="1133856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Early June</a:t>
            </a:r>
            <a:endParaRPr lang="en-US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1312333" y="3760043"/>
            <a:ext cx="1124712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None</a:t>
            </a:r>
            <a:endParaRPr lang="en-US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5791200" y="3760043"/>
            <a:ext cx="1069848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Early Oct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27320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0772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Release Targets – Board-Approved NPRRs/SCRs/</a:t>
            </a:r>
            <a:r>
              <a:rPr lang="en-US" sz="1800" dirty="0" err="1" smtClean="0"/>
              <a:t>xGRRs</a:t>
            </a:r>
            <a:endParaRPr lang="en-US" sz="1800" dirty="0" smtClean="0"/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8375084"/>
              </p:ext>
            </p:extLst>
          </p:nvPr>
        </p:nvGraphicFramePr>
        <p:xfrm>
          <a:off x="76200" y="762000"/>
          <a:ext cx="8915399" cy="3959660"/>
        </p:xfrm>
        <a:graphic>
          <a:graphicData uri="http://schemas.openxmlformats.org/drawingml/2006/table">
            <a:tbl>
              <a:tblPr/>
              <a:tblGrid>
                <a:gridCol w="1066800"/>
                <a:gridCol w="1066800"/>
                <a:gridCol w="1185964"/>
                <a:gridCol w="1043291"/>
                <a:gridCol w="1232981"/>
                <a:gridCol w="1043291"/>
                <a:gridCol w="1138136"/>
                <a:gridCol w="1138136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2013 TBD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19123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On-Cycle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(d)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NPRR327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SCR769</a:t>
                      </a:r>
                      <a:endParaRPr kumimoji="0" lang="en-US" sz="1400" b="0" i="0" u="sng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Off-Cycle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= </a:t>
                      </a:r>
                      <a:r>
                        <a:rPr kumimoji="0" lang="en-US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667000" y="5488090"/>
            <a:ext cx="37338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</a:t>
            </a:r>
            <a:r>
              <a:rPr lang="en-US" sz="1100" b="0" dirty="0" smtClean="0"/>
              <a:t>1:  </a:t>
            </a:r>
            <a:r>
              <a:rPr lang="en-US" sz="1100" b="0" dirty="0" smtClean="0"/>
              <a:t>Underline indicates new/revised release targets</a:t>
            </a:r>
            <a:endParaRPr lang="en-US" sz="1100" b="0" dirty="0"/>
          </a:p>
        </p:txBody>
      </p:sp>
      <p:sp>
        <p:nvSpPr>
          <p:cNvPr id="9" name="TextBox 8"/>
          <p:cNvSpPr txBox="1"/>
          <p:nvPr/>
        </p:nvSpPr>
        <p:spPr>
          <a:xfrm>
            <a:off x="2667000" y="5715845"/>
            <a:ext cx="37338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</a:t>
            </a:r>
            <a:r>
              <a:rPr lang="en-US" sz="1100" b="0" dirty="0" smtClean="0"/>
              <a:t>2:  </a:t>
            </a:r>
            <a:r>
              <a:rPr lang="en-US" sz="1100" b="0" dirty="0" smtClean="0"/>
              <a:t>(a), (b), etc. indicates multiple release phases</a:t>
            </a:r>
            <a:endParaRPr lang="en-US" sz="1100" b="0" dirty="0"/>
          </a:p>
        </p:txBody>
      </p:sp>
      <p:sp>
        <p:nvSpPr>
          <p:cNvPr id="10" name="TextBox 9"/>
          <p:cNvSpPr txBox="1"/>
          <p:nvPr/>
        </p:nvSpPr>
        <p:spPr>
          <a:xfrm>
            <a:off x="2667000" y="5944445"/>
            <a:ext cx="37338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</a:t>
            </a:r>
            <a:r>
              <a:rPr lang="en-US" sz="1100" b="0" dirty="0" smtClean="0"/>
              <a:t>3:  </a:t>
            </a:r>
            <a:r>
              <a:rPr lang="en-US" sz="1100" b="0" dirty="0" smtClean="0"/>
              <a:t>Release </a:t>
            </a:r>
            <a:r>
              <a:rPr lang="en-US" sz="1100" b="0" dirty="0"/>
              <a:t>targets are subject to change</a:t>
            </a:r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ERCOT Public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722534" y="3276600"/>
            <a:ext cx="1126066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2209800" y="3276600"/>
            <a:ext cx="1193801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4445000" y="3276600"/>
            <a:ext cx="1227663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19" name="TextBox 18"/>
          <p:cNvSpPr txBox="1"/>
          <p:nvPr/>
        </p:nvSpPr>
        <p:spPr>
          <a:xfrm>
            <a:off x="3403602" y="3276600"/>
            <a:ext cx="1041398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1143000" y="3276600"/>
            <a:ext cx="1066800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5672664" y="3276600"/>
            <a:ext cx="1049869" cy="227755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37866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5867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Project Spending Update – 3/31/2012</a:t>
            </a:r>
          </a:p>
        </p:txBody>
      </p:sp>
      <p:graphicFrame>
        <p:nvGraphicFramePr>
          <p:cNvPr id="8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655803776"/>
              </p:ext>
            </p:extLst>
          </p:nvPr>
        </p:nvGraphicFramePr>
        <p:xfrm>
          <a:off x="228600" y="1143000"/>
          <a:ext cx="8763000" cy="2700022"/>
        </p:xfrm>
        <a:graphic>
          <a:graphicData uri="http://schemas.openxmlformats.org/drawingml/2006/table">
            <a:tbl>
              <a:tblPr/>
              <a:tblGrid>
                <a:gridCol w="2217553"/>
                <a:gridCol w="1676400"/>
                <a:gridCol w="1676400"/>
                <a:gridCol w="1676400"/>
                <a:gridCol w="1516247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PPL – 2012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Portfolio 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Initial Target Funding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Forecast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 YTD Actual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Business Strategy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5,950,000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7,753,950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1,375,150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Regulatory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1,600,000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1,056,195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339,035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Efficiencies/Enhancements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2,050,000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2,906,530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467,628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Technical Foundation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6,500,000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8,583,718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1,368,469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$ 15,000,000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$ 16,100,000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20,300,393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</a:t>
                      </a: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3,550,282</a:t>
                      </a: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11" name="Footer Placeholder 7"/>
          <p:cNvSpPr txBox="1">
            <a:spLocks/>
          </p:cNvSpPr>
          <p:nvPr/>
        </p:nvSpPr>
        <p:spPr bwMode="auto">
          <a:xfrm>
            <a:off x="6248400" y="63246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79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68580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ERCOT FTE (Full Time Equivalent) Tracking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71600" y="6247555"/>
            <a:ext cx="66294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0" dirty="0" smtClean="0"/>
              <a:t>This slide documents additional staff required to support ongoing ERCOT operations activities</a:t>
            </a:r>
          </a:p>
        </p:txBody>
      </p:sp>
      <p:sp>
        <p:nvSpPr>
          <p:cNvPr id="6" name="Footer Placeholder 7"/>
          <p:cNvSpPr txBox="1">
            <a:spLocks/>
          </p:cNvSpPr>
          <p:nvPr/>
        </p:nvSpPr>
        <p:spPr bwMode="auto">
          <a:xfrm>
            <a:off x="6248400" y="6553200"/>
            <a:ext cx="2514600" cy="21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ERCOT Public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0523943"/>
              </p:ext>
            </p:extLst>
          </p:nvPr>
        </p:nvGraphicFramePr>
        <p:xfrm>
          <a:off x="152400" y="838200"/>
          <a:ext cx="8839200" cy="4998071"/>
        </p:xfrm>
        <a:graphic>
          <a:graphicData uri="http://schemas.openxmlformats.org/drawingml/2006/table">
            <a:tbl>
              <a:tblPr/>
              <a:tblGrid>
                <a:gridCol w="963859"/>
                <a:gridCol w="887363"/>
                <a:gridCol w="1503161"/>
                <a:gridCol w="1217617"/>
                <a:gridCol w="990600"/>
                <a:gridCol w="914400"/>
                <a:gridCol w="2362200"/>
              </a:tblGrid>
              <a:tr h="35879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Summary of FTE Impact of Revision Requests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By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Department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7981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--- Board Approved ---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Incremental Labor Impact of Change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Net ERCOT Staffing Impact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Revision Request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Division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Department Name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Labor Effort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(in FTEs)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Additional FTEs Required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Budget Impact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Status / Comments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SCR760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Network Modeling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2.20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Absorbed in 2012 budget and staffing plan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NPRR286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Corporate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Credit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0.50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Absorbed in 2012 budget and staffing plan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NPRR327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 Support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$120k-$130k 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 approved - 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4/17/2012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NPRR365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Outage Coordination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2.00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$240k-$260k 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 approved - 9/20/2011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NPRR393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 Support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$120k-$130k 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 approved - 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4/17/2012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NPRR408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Resource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Integration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 approved - 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2/21/2012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1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NPRR421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 Analysis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$120k-$130k 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 approved - 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4/17/2012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13">
                <a:tc vMerge="1"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Wholesale Client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Svs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0.25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0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NOGRR054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Compliance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Compliance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Absorbed in 2012 budget and staffing plan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Board-Approved Items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9.05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024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92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--- In-Flight at </a:t>
                      </a:r>
                      <a:r>
                        <a:rPr lang="en-US" sz="18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Board/TAC </a:t>
                      </a:r>
                      <a:r>
                        <a:rPr lang="en-US" sz="18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---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056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In-Flight  at TAC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0.00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32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Total of All Items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9.05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662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</a:t>
            </a:r>
            <a:r>
              <a:rPr lang="en-US" sz="1800" dirty="0" smtClean="0"/>
              <a:t>Funding Approval </a:t>
            </a:r>
            <a:r>
              <a:rPr lang="en-US" sz="1800" dirty="0" smtClean="0"/>
              <a:t>– Schedule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762000" y="838200"/>
            <a:ext cx="7315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28600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2000" b="1" kern="0" dirty="0" smtClean="0">
                <a:latin typeface="+mn-lt"/>
              </a:rPr>
              <a:t>Februar</a:t>
            </a:r>
            <a:r>
              <a:rPr lang="en-US" sz="2000" kern="0" dirty="0" smtClean="0">
                <a:latin typeface="+mn-lt"/>
              </a:rPr>
              <a:t>y </a:t>
            </a:r>
            <a:r>
              <a:rPr lang="en-US" sz="2000" b="1" kern="0" dirty="0" smtClean="0">
                <a:latin typeface="+mn-lt"/>
              </a:rPr>
              <a:t>2012</a:t>
            </a:r>
            <a:endParaRPr lang="en-US" sz="2000" b="1" kern="0" dirty="0">
              <a:latin typeface="+mn-lt"/>
            </a:endParaRPr>
          </a:p>
          <a:p>
            <a:pPr marL="1143000" lvl="2" indent="-228600" algn="l">
              <a:lnSpc>
                <a:spcPct val="90000"/>
              </a:lnSpc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>
                <a:latin typeface="+mn-lt"/>
              </a:rPr>
              <a:t>Initial review at PRS	(February 23)</a:t>
            </a:r>
          </a:p>
          <a:p>
            <a:pPr lvl="2" algn="l">
              <a:lnSpc>
                <a:spcPct val="90000"/>
              </a:lnSpc>
              <a:spcBef>
                <a:spcPct val="20000"/>
              </a:spcBef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endParaRPr lang="en-US" sz="1400" b="0" kern="0" dirty="0">
              <a:latin typeface="+mn-lt"/>
            </a:endParaRPr>
          </a:p>
          <a:p>
            <a:pPr marL="228600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2000" b="1" kern="0" dirty="0" smtClean="0">
                <a:latin typeface="+mn-lt"/>
              </a:rPr>
              <a:t>March 2012</a:t>
            </a:r>
            <a:endParaRPr lang="en-US" sz="2000" b="1" kern="0" dirty="0">
              <a:latin typeface="+mn-lt"/>
            </a:endParaRPr>
          </a:p>
          <a:p>
            <a:pPr marL="571500" lvl="1" indent="-228600" algn="l">
              <a:lnSpc>
                <a:spcPct val="90000"/>
              </a:lnSpc>
              <a:spcBef>
                <a:spcPct val="20000"/>
              </a:spcBef>
              <a:buFontTx/>
              <a:buChar char="–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>
                <a:latin typeface="+mn-lt"/>
              </a:rPr>
              <a:t>R</a:t>
            </a:r>
            <a:r>
              <a:rPr lang="en-US" sz="1800" b="0" kern="0" dirty="0" smtClean="0">
                <a:latin typeface="+mn-lt"/>
              </a:rPr>
              <a:t>eview </a:t>
            </a:r>
            <a:r>
              <a:rPr lang="en-US" sz="1800" b="0" kern="0" dirty="0">
                <a:latin typeface="+mn-lt"/>
              </a:rPr>
              <a:t>at market subcommittee meetings</a:t>
            </a:r>
          </a:p>
          <a:p>
            <a:pPr marL="1143000" lvl="2" indent="-228600" algn="l">
              <a:lnSpc>
                <a:spcPct val="90000"/>
              </a:lnSpc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 smtClean="0">
                <a:latin typeface="+mn-lt"/>
              </a:rPr>
              <a:t>WMS</a:t>
            </a:r>
            <a:r>
              <a:rPr lang="en-US" sz="1800" b="0" kern="0" dirty="0">
                <a:latin typeface="+mn-lt"/>
              </a:rPr>
              <a:t>	</a:t>
            </a:r>
            <a:r>
              <a:rPr lang="en-US" sz="1800" b="0" kern="0" dirty="0" smtClean="0">
                <a:latin typeface="+mn-lt"/>
              </a:rPr>
              <a:t>		(</a:t>
            </a:r>
            <a:r>
              <a:rPr lang="en-US" sz="1800" b="0" kern="0" dirty="0"/>
              <a:t>March </a:t>
            </a:r>
            <a:r>
              <a:rPr lang="en-US" sz="1800" b="0" kern="0" dirty="0">
                <a:latin typeface="+mn-lt"/>
              </a:rPr>
              <a:t>7</a:t>
            </a:r>
            <a:r>
              <a:rPr lang="en-US" sz="1800" b="0" kern="0" dirty="0" smtClean="0">
                <a:latin typeface="+mn-lt"/>
              </a:rPr>
              <a:t>)</a:t>
            </a:r>
            <a:endParaRPr lang="en-US" sz="1800" b="0" kern="0" dirty="0">
              <a:latin typeface="+mn-lt"/>
            </a:endParaRPr>
          </a:p>
          <a:p>
            <a:pPr marL="1143000" lvl="2" indent="-228600" algn="l">
              <a:lnSpc>
                <a:spcPct val="90000"/>
              </a:lnSpc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>
                <a:latin typeface="+mn-lt"/>
              </a:rPr>
              <a:t>ROS	</a:t>
            </a:r>
            <a:r>
              <a:rPr lang="en-US" sz="1800" b="0" kern="0" dirty="0" smtClean="0">
                <a:latin typeface="+mn-lt"/>
              </a:rPr>
              <a:t>		(</a:t>
            </a:r>
            <a:r>
              <a:rPr lang="en-US" sz="1800" b="0" kern="0" dirty="0"/>
              <a:t>March </a:t>
            </a:r>
            <a:r>
              <a:rPr lang="en-US" sz="1800" b="0" kern="0" dirty="0">
                <a:latin typeface="+mn-lt"/>
              </a:rPr>
              <a:t>8</a:t>
            </a:r>
            <a:r>
              <a:rPr lang="en-US" sz="1800" b="0" kern="0" dirty="0" smtClean="0">
                <a:latin typeface="+mn-lt"/>
              </a:rPr>
              <a:t>)</a:t>
            </a:r>
            <a:endParaRPr lang="en-US" sz="1800" b="0" kern="0" dirty="0">
              <a:latin typeface="+mn-lt"/>
            </a:endParaRPr>
          </a:p>
          <a:p>
            <a:pPr marL="1143000" lvl="2" indent="-228600" algn="l">
              <a:lnSpc>
                <a:spcPct val="90000"/>
              </a:lnSpc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>
                <a:latin typeface="+mn-lt"/>
              </a:rPr>
              <a:t>RMS	</a:t>
            </a:r>
            <a:r>
              <a:rPr lang="en-US" sz="1800" b="0" kern="0" dirty="0" smtClean="0">
                <a:latin typeface="+mn-lt"/>
              </a:rPr>
              <a:t>		(</a:t>
            </a:r>
            <a:r>
              <a:rPr lang="en-US" sz="1800" b="0" kern="0" dirty="0"/>
              <a:t>March </a:t>
            </a:r>
            <a:r>
              <a:rPr lang="en-US" sz="1800" b="0" kern="0" dirty="0" smtClean="0"/>
              <a:t>2</a:t>
            </a:r>
            <a:r>
              <a:rPr lang="en-US" sz="1800" b="0" kern="0" dirty="0" smtClean="0">
                <a:latin typeface="+mn-lt"/>
              </a:rPr>
              <a:t>1)</a:t>
            </a: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 smtClean="0">
                <a:latin typeface="+mn-lt"/>
              </a:rPr>
              <a:t>PRS			(March 22)</a:t>
            </a:r>
          </a:p>
          <a:p>
            <a:pPr marL="1143000" lvl="2" indent="-228600" algn="l">
              <a:lnSpc>
                <a:spcPct val="90000"/>
              </a:lnSpc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/>
              <a:t>COPS	</a:t>
            </a:r>
            <a:r>
              <a:rPr lang="en-US" sz="1800" b="0" kern="0" dirty="0" smtClean="0"/>
              <a:t>		</a:t>
            </a:r>
            <a:r>
              <a:rPr lang="en-US" sz="1800" b="0" kern="0" dirty="0" smtClean="0"/>
              <a:t>(TBD)</a:t>
            </a:r>
            <a:endParaRPr lang="en-US" sz="1800" b="0" kern="0" dirty="0" smtClean="0">
              <a:latin typeface="+mn-lt"/>
            </a:endParaRPr>
          </a:p>
          <a:p>
            <a:pPr lvl="2" algn="l">
              <a:lnSpc>
                <a:spcPct val="90000"/>
              </a:lnSpc>
              <a:spcBef>
                <a:spcPct val="20000"/>
              </a:spcBef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endParaRPr lang="en-US" sz="1400" b="0" kern="0" dirty="0">
              <a:solidFill>
                <a:srgbClr val="0000CC"/>
              </a:solidFill>
              <a:latin typeface="+mn-lt"/>
            </a:endParaRPr>
          </a:p>
          <a:p>
            <a:pPr marL="228600" indent="-228600" algn="l">
              <a:lnSpc>
                <a:spcPct val="90000"/>
              </a:lnSpc>
              <a:spcBef>
                <a:spcPct val="20000"/>
              </a:spcBef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2000" b="1" kern="0" dirty="0" smtClean="0">
                <a:latin typeface="+mn-lt"/>
              </a:rPr>
              <a:t>April 2012</a:t>
            </a:r>
            <a:endParaRPr lang="en-US" sz="2000" b="1" kern="0" dirty="0">
              <a:latin typeface="+mn-lt"/>
            </a:endParaRPr>
          </a:p>
          <a:p>
            <a:pPr marL="1143000" lvl="2" indent="-228600" algn="l">
              <a:lnSpc>
                <a:spcPct val="90000"/>
              </a:lnSpc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>
                <a:latin typeface="+mn-lt"/>
              </a:rPr>
              <a:t>Review at TAC</a:t>
            </a:r>
            <a:r>
              <a:rPr lang="en-US" sz="1800" b="0" kern="0" dirty="0">
                <a:latin typeface="+mn-lt"/>
              </a:rPr>
              <a:t>	</a:t>
            </a:r>
            <a:r>
              <a:rPr lang="en-US" sz="1800" b="0" kern="0" dirty="0">
                <a:latin typeface="+mn-lt"/>
              </a:rPr>
              <a:t>	(April 5)</a:t>
            </a:r>
            <a:endParaRPr lang="en-US" sz="1800" b="0" kern="0" dirty="0">
              <a:latin typeface="+mn-lt"/>
            </a:endParaRPr>
          </a:p>
          <a:p>
            <a:pPr marL="1143000" lvl="2" indent="-228600" algn="l">
              <a:lnSpc>
                <a:spcPct val="90000"/>
              </a:lnSpc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>
                <a:latin typeface="+mn-lt"/>
              </a:rPr>
              <a:t>Available for F&amp;A and Board review	</a:t>
            </a:r>
            <a:r>
              <a:rPr lang="en-US" sz="1800" b="0" kern="0" dirty="0">
                <a:latin typeface="+mn-lt"/>
              </a:rPr>
              <a:t>(April 16/17)</a:t>
            </a:r>
            <a:endParaRPr lang="en-US" sz="1800" b="0" kern="0" dirty="0">
              <a:latin typeface="+mn-lt"/>
            </a:endParaRPr>
          </a:p>
          <a:p>
            <a:pPr marL="1143000" lvl="2" indent="-228600" algn="l">
              <a:lnSpc>
                <a:spcPct val="90000"/>
              </a:lnSpc>
              <a:spcBef>
                <a:spcPct val="20000"/>
              </a:spcBef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endParaRPr lang="en-US" sz="1400" kern="0" dirty="0" smtClean="0">
              <a:latin typeface="+mn-lt"/>
            </a:endParaRPr>
          </a:p>
          <a:p>
            <a:pPr marL="228600" indent="-228600" algn="l">
              <a:lnSpc>
                <a:spcPct val="90000"/>
              </a:lnSpc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2000" kern="0" dirty="0" smtClean="0"/>
              <a:t>June / July </a:t>
            </a:r>
            <a:r>
              <a:rPr lang="en-US" sz="2000" kern="0" dirty="0" smtClean="0"/>
              <a:t>2012</a:t>
            </a:r>
            <a:endParaRPr lang="en-US" sz="2000" kern="0" dirty="0"/>
          </a:p>
          <a:p>
            <a:pPr marL="1143000" lvl="2" indent="-228600" algn="l">
              <a:lnSpc>
                <a:spcPct val="90000"/>
              </a:lnSpc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>
                <a:latin typeface="+mn-lt"/>
              </a:rPr>
              <a:t>Approval at Board  (no F&amp;A meeting in May)</a:t>
            </a:r>
          </a:p>
          <a:p>
            <a:pPr marL="1143000" lvl="2" indent="-228600" algn="l">
              <a:lnSpc>
                <a:spcPct val="90000"/>
              </a:lnSpc>
              <a:buFontTx/>
              <a:buChar char="•"/>
              <a:tabLst>
                <a:tab pos="1143000" algn="l"/>
                <a:tab pos="2514600" algn="l"/>
                <a:tab pos="2743200" algn="l"/>
                <a:tab pos="4800600" algn="l"/>
              </a:tabLst>
              <a:defRPr/>
            </a:pPr>
            <a:r>
              <a:rPr lang="en-US" sz="1800" b="0" kern="0" dirty="0">
                <a:latin typeface="+mn-lt"/>
              </a:rPr>
              <a:t>Review at PUCT</a:t>
            </a:r>
            <a:endParaRPr lang="en-US" sz="1800" b="0" kern="0" dirty="0"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95400" y="2362200"/>
            <a:ext cx="533400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Wingdings"/>
              </a:rPr>
              <a:t>ü</a:t>
            </a:r>
            <a:endParaRPr lang="en-US" sz="900" dirty="0">
              <a:latin typeface="MS Shell Dlg 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95400" y="2669165"/>
            <a:ext cx="533400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Wingdings"/>
              </a:rPr>
              <a:t>ü</a:t>
            </a:r>
            <a:endParaRPr lang="en-US" sz="900" dirty="0">
              <a:latin typeface="MS Shell Dlg 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5400" y="2987290"/>
            <a:ext cx="533400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Wingdings"/>
              </a:rPr>
              <a:t>ü</a:t>
            </a:r>
            <a:endParaRPr lang="en-US" sz="900" dirty="0">
              <a:latin typeface="MS Shell Dlg 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95400" y="3273141"/>
            <a:ext cx="533400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Wingdings"/>
              </a:rPr>
              <a:t>ü</a:t>
            </a:r>
            <a:endParaRPr lang="en-US" sz="900" dirty="0">
              <a:latin typeface="MS Shell Dlg 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95400" y="4773755"/>
            <a:ext cx="533400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Wingdings"/>
              </a:rPr>
              <a:t>ü</a:t>
            </a:r>
            <a:endParaRPr lang="en-US" sz="900" dirty="0">
              <a:latin typeface="MS Shell Dlg 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86954" y="4470357"/>
            <a:ext cx="533400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Wingdings"/>
              </a:rPr>
              <a:t>ü</a:t>
            </a:r>
            <a:endParaRPr lang="en-US" sz="900" dirty="0">
              <a:latin typeface="MS Shell Dlg 2"/>
            </a:endParaRPr>
          </a:p>
        </p:txBody>
      </p:sp>
    </p:spTree>
    <p:extLst>
      <p:ext uri="{BB962C8B-B14F-4D97-AF65-F5344CB8AC3E}">
        <p14:creationId xmlns:p14="http://schemas.microsoft.com/office/powerpoint/2010/main" val="278541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543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2013 Project </a:t>
            </a:r>
            <a:r>
              <a:rPr lang="en-US" sz="1800" dirty="0" smtClean="0"/>
              <a:t>Funding Approval </a:t>
            </a:r>
            <a:r>
              <a:rPr lang="en-US" sz="1800" dirty="0" smtClean="0"/>
              <a:t>– Additional Information</a:t>
            </a:r>
          </a:p>
        </p:txBody>
      </p:sp>
      <p:sp>
        <p:nvSpPr>
          <p:cNvPr id="15363" name="Content Placeholder 16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373688"/>
          </a:xfrm>
        </p:spPr>
        <p:txBody>
          <a:bodyPr/>
          <a:lstStyle/>
          <a:p>
            <a:pPr eaLnBrk="1" hangingPunct="1"/>
            <a:r>
              <a:rPr lang="en-US" dirty="0" smtClean="0"/>
              <a:t>TAC endorsed </a:t>
            </a:r>
            <a:r>
              <a:rPr lang="en-US" dirty="0"/>
              <a:t>the NPRR/SCR funding concept and </a:t>
            </a:r>
            <a:r>
              <a:rPr lang="en-US" dirty="0" smtClean="0"/>
              <a:t>amount</a:t>
            </a:r>
          </a:p>
          <a:p>
            <a:pPr eaLnBrk="1" hangingPunct="1"/>
            <a:r>
              <a:rPr lang="en-US" dirty="0" smtClean="0"/>
              <a:t>The ERCOT F&amp;A and Board reviewed the preliminary budget</a:t>
            </a:r>
          </a:p>
          <a:p>
            <a:pPr eaLnBrk="1" hangingPunct="1"/>
            <a:r>
              <a:rPr lang="en-US" dirty="0" smtClean="0"/>
              <a:t>The Board will reconsider the budget in June</a:t>
            </a:r>
          </a:p>
          <a:p>
            <a:pPr eaLnBrk="1" hangingPunct="1"/>
            <a:r>
              <a:rPr lang="en-US" dirty="0" smtClean="0"/>
              <a:t>After Board approval, the budget will be filed with the PUCT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08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37079</TotalTime>
  <Words>733</Words>
  <Application>Microsoft Office PowerPoint</Application>
  <PresentationFormat>On-screen Show (4:3)</PresentationFormat>
  <Paragraphs>332</Paragraphs>
  <Slides>17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Custom Design</vt:lpstr>
      <vt:lpstr>PowerPoint Presentation</vt:lpstr>
      <vt:lpstr>Business Integration Update – Agenda</vt:lpstr>
      <vt:lpstr>Upcoming Project Implementations</vt:lpstr>
      <vt:lpstr>2012 Release Targets – Board-Approved NPRRs/SCRs/xGRRs</vt:lpstr>
      <vt:lpstr>2013 Release Targets – Board-Approved NPRRs/SCRs/xGRRs</vt:lpstr>
      <vt:lpstr>Project Spending Update – 3/31/2012</vt:lpstr>
      <vt:lpstr>ERCOT FTE (Full Time Equivalent) Tracking</vt:lpstr>
      <vt:lpstr>2013 Project Funding Approval – Schedule</vt:lpstr>
      <vt:lpstr>2013 Project Funding Approval – Additional Information</vt:lpstr>
      <vt:lpstr>Business Integration Update – Appendix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1066</cp:revision>
  <cp:lastPrinted>2012-03-19T18:42:14Z</cp:lastPrinted>
  <dcterms:created xsi:type="dcterms:W3CDTF">2005-04-21T14:28:35Z</dcterms:created>
  <dcterms:modified xsi:type="dcterms:W3CDTF">2012-04-18T19:58:42Z</dcterms:modified>
</cp:coreProperties>
</file>