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372" r:id="rId2"/>
    <p:sldId id="302" r:id="rId3"/>
    <p:sldId id="382" r:id="rId4"/>
    <p:sldId id="407" r:id="rId5"/>
    <p:sldId id="401" r:id="rId6"/>
    <p:sldId id="400" r:id="rId7"/>
    <p:sldId id="408" r:id="rId8"/>
    <p:sldId id="409" r:id="rId9"/>
    <p:sldId id="410" r:id="rId10"/>
    <p:sldId id="411" r:id="rId11"/>
    <p:sldId id="406" r:id="rId12"/>
    <p:sldId id="395" r:id="rId13"/>
    <p:sldId id="396" r:id="rId14"/>
    <p:sldId id="397" r:id="rId15"/>
    <p:sldId id="398" r:id="rId16"/>
    <p:sldId id="399" r:id="rId17"/>
  </p:sldIdLst>
  <p:sldSz cx="9144000" cy="6858000" type="screen4x3"/>
  <p:notesSz cx="7010400" cy="923607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March 22,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Additional Information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88"/>
          </a:xfrm>
        </p:spPr>
        <p:txBody>
          <a:bodyPr/>
          <a:lstStyle/>
          <a:p>
            <a:pPr eaLnBrk="1" hangingPunct="1"/>
            <a:r>
              <a:rPr lang="en-US" dirty="0" smtClean="0"/>
              <a:t>The current 2013 spending forecast on the Multi-Year PPL is &gt;$20M</a:t>
            </a:r>
          </a:p>
          <a:p>
            <a:pPr lvl="1" eaLnBrk="1" hangingPunct="1"/>
            <a:r>
              <a:rPr lang="en-US" sz="1800" dirty="0" smtClean="0"/>
              <a:t>This estimate includes the proposed $3M funding for NPRR/SCR work</a:t>
            </a:r>
          </a:p>
          <a:p>
            <a:pPr lvl="1" eaLnBrk="1" hangingPunct="1"/>
            <a:r>
              <a:rPr lang="en-US" sz="1800" dirty="0" smtClean="0"/>
              <a:t>ERCOT staff is working to reconsider and reprioritize internal project efforts to get the forecast closer to the $15M budget level</a:t>
            </a:r>
          </a:p>
          <a:p>
            <a:pPr lvl="1" eaLnBrk="1" hangingPunct="1"/>
            <a:r>
              <a:rPr lang="en-US" sz="1800" dirty="0" smtClean="0"/>
              <a:t>Reminder: In the 2012 project budget approval process, we had a $16.1M spending forecast for a $15M budget</a:t>
            </a:r>
          </a:p>
          <a:p>
            <a:pPr lvl="2" eaLnBrk="1" hangingPunct="1"/>
            <a:r>
              <a:rPr lang="en-US" sz="1600" dirty="0" smtClean="0"/>
              <a:t>We expect to take a similar approach for the 2013 project proposal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dirty="0" smtClean="0"/>
              <a:t>ERCOT will be visiting WMS, ROS and RMS in March to review the new approach  (COPS in April)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dirty="0" smtClean="0"/>
              <a:t>In March, ERCOT will ask PRS to endorse the NPRR/SCR funding concept and amount</a:t>
            </a:r>
          </a:p>
          <a:p>
            <a:pPr eaLnBrk="1" hangingPunct="1"/>
            <a:endParaRPr lang="en-US" sz="1400" dirty="0"/>
          </a:p>
          <a:p>
            <a:pPr eaLnBrk="1" hangingPunct="1"/>
            <a:r>
              <a:rPr lang="en-US" dirty="0"/>
              <a:t>In </a:t>
            </a:r>
            <a:r>
              <a:rPr lang="en-US" dirty="0" smtClean="0"/>
              <a:t>April, </a:t>
            </a:r>
            <a:r>
              <a:rPr lang="en-US" dirty="0"/>
              <a:t>ERCOT will ask </a:t>
            </a:r>
            <a:r>
              <a:rPr lang="en-US" dirty="0" smtClean="0"/>
              <a:t>TAC to </a:t>
            </a:r>
            <a:r>
              <a:rPr lang="en-US" dirty="0"/>
              <a:t>endorse the NPRR/SCR funding concept and amount</a:t>
            </a:r>
          </a:p>
        </p:txBody>
      </p:sp>
    </p:spTree>
    <p:extLst>
      <p:ext uri="{BB962C8B-B14F-4D97-AF65-F5344CB8AC3E}">
        <p14:creationId xmlns:p14="http://schemas.microsoft.com/office/powerpoint/2010/main" val="22570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3/16/2012 Project Gantt</a:t>
            </a:r>
            <a:endParaRPr lang="en-US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42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3/16/2012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1" y="711330"/>
            <a:ext cx="8803632" cy="553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3/16/2012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35" y="711330"/>
            <a:ext cx="8803631" cy="5537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8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3/16/2012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33" y="719668"/>
            <a:ext cx="8771202" cy="5528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9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3/16/2012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68" y="707682"/>
            <a:ext cx="8809431" cy="5540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4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3/16/2012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29" y="719664"/>
            <a:ext cx="8809604" cy="5528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3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3-5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Recent and 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ERCOT FTE Tracking	</a:t>
            </a:r>
            <a:r>
              <a:rPr lang="en-US" sz="1600" dirty="0"/>
              <a:t>p. 6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8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2013 Project Funding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7-10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12-16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 and Upcoming Project 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</a:t>
            </a:r>
            <a:r>
              <a:rPr lang="en-US" sz="1600" dirty="0"/>
              <a:t>in </a:t>
            </a:r>
            <a:r>
              <a:rPr lang="en-US" sz="1600" dirty="0" smtClean="0"/>
              <a:t>March  </a:t>
            </a:r>
            <a:r>
              <a:rPr lang="en-US" sz="1600" i="1" dirty="0" smtClean="0"/>
              <a:t>(no integrated software release</a:t>
            </a:r>
            <a:r>
              <a:rPr lang="en-US" sz="1600" dirty="0"/>
              <a:t>)</a:t>
            </a:r>
          </a:p>
          <a:p>
            <a:pPr lvl="1" eaLnBrk="1" hangingPunct="1"/>
            <a:r>
              <a:rPr lang="en-US" sz="1400" dirty="0" smtClean="0"/>
              <a:t>Compliance Software Purchase and Installation</a:t>
            </a:r>
          </a:p>
          <a:p>
            <a:pPr lvl="1" eaLnBrk="1" hangingPunct="1"/>
            <a:r>
              <a:rPr lang="en-US" sz="1400" dirty="0" smtClean="0"/>
              <a:t>Cyber Security Project #3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April</a:t>
            </a:r>
            <a:endParaRPr lang="en-US" sz="1600" dirty="0"/>
          </a:p>
          <a:p>
            <a:pPr lvl="1" eaLnBrk="1" hangingPunct="1"/>
            <a:r>
              <a:rPr lang="en-US" sz="1400" dirty="0" smtClean="0"/>
              <a:t>NPRR314 </a:t>
            </a:r>
            <a:r>
              <a:rPr lang="en-US" sz="1400" dirty="0"/>
              <a:t>– </a:t>
            </a:r>
            <a:r>
              <a:rPr lang="en-US" sz="1400" dirty="0" smtClean="0"/>
              <a:t>Requirement to Post Generation Resources Temporal Constraints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NPRR359 </a:t>
            </a:r>
            <a:r>
              <a:rPr lang="en-US" sz="1400" dirty="0"/>
              <a:t>– </a:t>
            </a:r>
            <a:r>
              <a:rPr lang="en-US" sz="1400" dirty="0" smtClean="0"/>
              <a:t>Monthly TDSP Load Report</a:t>
            </a:r>
          </a:p>
          <a:p>
            <a:pPr lvl="1" eaLnBrk="1" hangingPunct="1"/>
            <a:r>
              <a:rPr lang="en-US" sz="1400" dirty="0" smtClean="0"/>
              <a:t>NPRR361 </a:t>
            </a:r>
            <a:r>
              <a:rPr lang="en-US" sz="1400" dirty="0"/>
              <a:t>– </a:t>
            </a:r>
            <a:r>
              <a:rPr lang="en-US" sz="1400" dirty="0" smtClean="0"/>
              <a:t>Real-Time Wind Power Production Data Transparency</a:t>
            </a:r>
          </a:p>
          <a:p>
            <a:pPr lvl="1" eaLnBrk="1" hangingPunct="1"/>
            <a:r>
              <a:rPr lang="en-US" sz="1400" dirty="0" smtClean="0"/>
              <a:t>NPRR395 </a:t>
            </a:r>
            <a:r>
              <a:rPr lang="en-US" sz="1400" dirty="0"/>
              <a:t>– </a:t>
            </a:r>
            <a:r>
              <a:rPr lang="en-US" sz="1400" dirty="0" smtClean="0"/>
              <a:t>CRR Auction Offer Award Disclosure</a:t>
            </a:r>
          </a:p>
          <a:p>
            <a:pPr lvl="1" eaLnBrk="1" hangingPunct="1"/>
            <a:r>
              <a:rPr lang="en-US" sz="1400" dirty="0" smtClean="0"/>
              <a:t>Outage Capacity Calculation Tool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EDW Platform Transition</a:t>
            </a:r>
          </a:p>
          <a:p>
            <a:pPr lvl="1" eaLnBrk="1" hangingPunct="1"/>
            <a:r>
              <a:rPr lang="en-US" sz="1400" dirty="0" smtClean="0"/>
              <a:t>RARF Upgrade for Wind, Solar, and Storage Resources</a:t>
            </a:r>
            <a:endParaRPr lang="en-US" sz="1400" dirty="0"/>
          </a:p>
          <a:p>
            <a:pPr lvl="1" eaLnBrk="1" hangingPunct="1"/>
            <a:r>
              <a:rPr lang="en-US" sz="1400" dirty="0"/>
              <a:t>Cyber Security Project </a:t>
            </a:r>
            <a:r>
              <a:rPr lang="en-US" sz="1400" dirty="0" smtClean="0"/>
              <a:t>#2</a:t>
            </a:r>
            <a:endParaRPr lang="en-US" sz="1400" dirty="0"/>
          </a:p>
          <a:p>
            <a:pPr lvl="1" eaLnBrk="1" hangingPunct="1"/>
            <a:endParaRPr lang="en-US" sz="1400" dirty="0" smtClean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May   </a:t>
            </a:r>
            <a:r>
              <a:rPr lang="en-US" sz="1600" i="1" dirty="0" smtClean="0"/>
              <a:t>(no </a:t>
            </a:r>
            <a:r>
              <a:rPr lang="en-US" sz="1600" i="1" dirty="0"/>
              <a:t>integrated software release)</a:t>
            </a:r>
          </a:p>
          <a:p>
            <a:pPr lvl="1" eaLnBrk="1" hangingPunct="1"/>
            <a:r>
              <a:rPr lang="en-US" sz="1400" dirty="0"/>
              <a:t>NPRR434 – </a:t>
            </a:r>
            <a:r>
              <a:rPr lang="en-US" sz="1400" dirty="0" smtClean="0"/>
              <a:t>Increase </a:t>
            </a:r>
            <a:r>
              <a:rPr lang="en-US" sz="1400" dirty="0"/>
              <a:t>the Capacity Limitation of a Generation Resource Providing </a:t>
            </a:r>
            <a:r>
              <a:rPr lang="en-US" sz="1400" dirty="0" smtClean="0"/>
              <a:t>RRS</a:t>
            </a:r>
          </a:p>
          <a:p>
            <a:pPr lvl="2" eaLnBrk="1" hangingPunct="1"/>
            <a:r>
              <a:rPr lang="en-US" sz="1200" dirty="0" smtClean="0"/>
              <a:t>Current target is to deliver this in May as an off-cycle release</a:t>
            </a:r>
          </a:p>
          <a:p>
            <a:pPr lvl="2" eaLnBrk="1" hangingPunct="1"/>
            <a:r>
              <a:rPr lang="en-US" sz="1200" dirty="0" smtClean="0"/>
              <a:t>The project team is evaluating whether it can be included in the April release to leverage deployment resources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438400" y="2895600"/>
            <a:ext cx="1066800" cy="100642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Off-cycle May Release or Release </a:t>
            </a:r>
            <a:r>
              <a:rPr lang="en-US" sz="1100" dirty="0" smtClean="0"/>
              <a:t>2</a:t>
            </a:r>
          </a:p>
          <a:p>
            <a:endParaRPr lang="en-US" sz="1100" dirty="0"/>
          </a:p>
          <a:p>
            <a:endParaRPr lang="en-US" sz="1100" dirty="0" smtClean="0"/>
          </a:p>
          <a:p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3564469" y="1422402"/>
            <a:ext cx="973666" cy="107414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Off-cycle</a:t>
            </a:r>
          </a:p>
          <a:p>
            <a:endParaRPr lang="en-US" sz="1100" dirty="0"/>
          </a:p>
          <a:p>
            <a:endParaRPr lang="en-US" sz="1100" dirty="0" smtClean="0"/>
          </a:p>
          <a:p>
            <a:endParaRPr lang="en-US" sz="1100" dirty="0"/>
          </a:p>
          <a:p>
            <a:endParaRPr lang="en-US" sz="1100" dirty="0" smtClean="0"/>
          </a:p>
          <a:p>
            <a:endParaRPr lang="en-US" sz="1100" dirty="0"/>
          </a:p>
        </p:txBody>
      </p:sp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157907801"/>
              </p:ext>
            </p:extLst>
          </p:nvPr>
        </p:nvGraphicFramePr>
        <p:xfrm>
          <a:off x="190500" y="762000"/>
          <a:ext cx="8724897" cy="4683867"/>
        </p:xfrm>
        <a:graphic>
          <a:graphicData uri="http://schemas.openxmlformats.org/drawingml/2006/table">
            <a:tbl>
              <a:tblPr/>
              <a:tblGrid>
                <a:gridCol w="1104900"/>
                <a:gridCol w="1143000"/>
                <a:gridCol w="1066800"/>
                <a:gridCol w="1098785"/>
                <a:gridCol w="1000997"/>
                <a:gridCol w="1100618"/>
                <a:gridCol w="1066800"/>
                <a:gridCol w="1142997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234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  <a:endParaRPr kumimoji="0" lang="en-US" sz="14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36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3564469" y="1642535"/>
            <a:ext cx="973666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438400" y="3407282"/>
            <a:ext cx="106680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8273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</a:t>
            </a:r>
            <a:r>
              <a:rPr lang="en-US" sz="1800" dirty="0"/>
              <a:t>2</a:t>
            </a:r>
            <a:r>
              <a:rPr lang="en-US" sz="1800" dirty="0" smtClean="0"/>
              <a:t>/29/2012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63938549"/>
              </p:ext>
            </p:extLst>
          </p:nvPr>
        </p:nvGraphicFramePr>
        <p:xfrm>
          <a:off x="228600" y="1143000"/>
          <a:ext cx="8763000" cy="2700022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Target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7,650,167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872,368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1,600,000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891,940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173,427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2,802,148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324,138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7,540,189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877,846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$ 18,884,444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$ 2,247,779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(Full Time Equivalent) Tracking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6247555"/>
            <a:ext cx="6629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0" dirty="0" smtClean="0"/>
              <a:t>This slide documents additional staff required to support ongoing ERCOT operations activities</a:t>
            </a: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6248400" y="6553200"/>
            <a:ext cx="2514600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346947"/>
              </p:ext>
            </p:extLst>
          </p:nvPr>
        </p:nvGraphicFramePr>
        <p:xfrm>
          <a:off x="152400" y="838200"/>
          <a:ext cx="8839200" cy="4737406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217617"/>
                <a:gridCol w="990600"/>
                <a:gridCol w="914400"/>
                <a:gridCol w="2362200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By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798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Resource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Integration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2/21/2012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5.80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2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Board/TAC </a:t>
                      </a:r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 be considered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at 4/17/2012 Board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 be considered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at 4/17/2012 Board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Analysis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 be considered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at 4/17/2012 Board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7231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Wholesale Client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Svs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3.25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6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162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Introductory Comments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410200"/>
          </a:xfrm>
        </p:spPr>
        <p:txBody>
          <a:bodyPr/>
          <a:lstStyle/>
          <a:p>
            <a:pPr eaLnBrk="1" hangingPunct="1"/>
            <a:r>
              <a:rPr lang="en-US" dirty="0" smtClean="0"/>
              <a:t>Accelerated review and approval schedule for ERCOT’s budget filing</a:t>
            </a:r>
          </a:p>
          <a:p>
            <a:pPr lvl="1" eaLnBrk="1" hangingPunct="1"/>
            <a:r>
              <a:rPr lang="en-US" sz="1800" dirty="0" smtClean="0"/>
              <a:t>April Board Review</a:t>
            </a:r>
          </a:p>
          <a:p>
            <a:pPr lvl="1" eaLnBrk="1" hangingPunct="1"/>
            <a:r>
              <a:rPr lang="en-US" sz="1800" dirty="0" smtClean="0"/>
              <a:t>May PUCT Review</a:t>
            </a:r>
          </a:p>
          <a:p>
            <a:pPr eaLnBrk="1" hangingPunct="1"/>
            <a:endParaRPr lang="en-US" sz="1200" dirty="0"/>
          </a:p>
          <a:p>
            <a:pPr eaLnBrk="1" hangingPunct="1"/>
            <a:r>
              <a:rPr lang="en-US" dirty="0" smtClean="0"/>
              <a:t>$15M is expected to be allocated for capital projects in 2013</a:t>
            </a:r>
          </a:p>
          <a:p>
            <a:pPr lvl="1" eaLnBrk="1" hangingPunct="1"/>
            <a:r>
              <a:rPr lang="en-US" sz="1800" dirty="0" smtClean="0"/>
              <a:t>No change from 2012</a:t>
            </a:r>
          </a:p>
          <a:p>
            <a:pPr eaLnBrk="1" hangingPunct="1"/>
            <a:endParaRPr lang="en-US" sz="1200" dirty="0" smtClean="0"/>
          </a:p>
          <a:p>
            <a:pPr eaLnBrk="1" hangingPunct="1"/>
            <a:r>
              <a:rPr lang="en-US" dirty="0" smtClean="0"/>
              <a:t>Multi-Year PPL will be used to forecast projects expected in 2013</a:t>
            </a:r>
          </a:p>
          <a:p>
            <a:pPr lvl="1" eaLnBrk="1" hangingPunct="1"/>
            <a:r>
              <a:rPr lang="en-US" sz="1800" dirty="0" smtClean="0"/>
              <a:t>No need for extensive bottom-up PPL effort</a:t>
            </a:r>
          </a:p>
          <a:p>
            <a:pPr eaLnBrk="1" hangingPunct="1"/>
            <a:endParaRPr lang="en-US" sz="1200" dirty="0"/>
          </a:p>
          <a:p>
            <a:pPr eaLnBrk="1" hangingPunct="1"/>
            <a:r>
              <a:rPr lang="en-US" dirty="0" smtClean="0"/>
              <a:t>In order to reserve funds for NPRRs and SCRs that will be filed and approved over the next 18 months, ERCOT proposes $3M in PPL funding for 2013 NPRR/SCR activity</a:t>
            </a:r>
          </a:p>
          <a:p>
            <a:pPr lvl="1" eaLnBrk="1" hangingPunct="1"/>
            <a:r>
              <a:rPr lang="en-US" sz="1800" dirty="0" smtClean="0"/>
              <a:t>This is not a cap on NPRR/SCR funding</a:t>
            </a:r>
          </a:p>
          <a:p>
            <a:pPr lvl="1" eaLnBrk="1" hangingPunct="1"/>
            <a:r>
              <a:rPr lang="en-US" sz="1800" dirty="0" smtClean="0"/>
              <a:t>If the Board directs NPRR/SCR spending in excess of $3M, priorities will be reassessed and/or a request for additional funding will be considered</a:t>
            </a:r>
          </a:p>
          <a:p>
            <a:pPr lvl="1" eaLnBrk="1" hangingPunct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63461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Schedule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57200" y="838200"/>
            <a:ext cx="7315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Februar</a:t>
            </a:r>
            <a:r>
              <a:rPr lang="en-US" sz="2000" kern="0" dirty="0" smtClean="0">
                <a:latin typeface="+mn-lt"/>
              </a:rPr>
              <a:t>y </a:t>
            </a:r>
            <a:r>
              <a:rPr lang="en-US" sz="2000" b="1" kern="0" dirty="0" smtClean="0">
                <a:latin typeface="+mn-lt"/>
              </a:rPr>
              <a:t>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Initial review at PRS		(February 23)</a:t>
            </a: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800" b="0" kern="0" dirty="0"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March 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</a:t>
            </a:r>
            <a:r>
              <a:rPr lang="en-US" sz="1800" b="0" kern="0" dirty="0" smtClean="0">
                <a:latin typeface="+mn-lt"/>
              </a:rPr>
              <a:t>eview </a:t>
            </a:r>
            <a:r>
              <a:rPr lang="en-US" sz="1800" b="0" kern="0" dirty="0">
                <a:latin typeface="+mn-lt"/>
              </a:rPr>
              <a:t>at market subcommittee meetings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WMS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7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ROS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8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RMS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 smtClean="0"/>
              <a:t>2</a:t>
            </a:r>
            <a:r>
              <a:rPr lang="en-US" sz="1800" b="0" kern="0" dirty="0" smtClean="0">
                <a:latin typeface="+mn-lt"/>
              </a:rPr>
              <a:t>1)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PRS			(March 22)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/>
              <a:t>COPS	</a:t>
            </a:r>
            <a:r>
              <a:rPr lang="en-US" sz="1800" b="0" kern="0" dirty="0" smtClean="0"/>
              <a:t>		(April 10)</a:t>
            </a:r>
            <a:endParaRPr lang="en-US" sz="1800" b="0" kern="0" dirty="0" smtClean="0">
              <a:latin typeface="+mn-lt"/>
            </a:endParaRP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800" b="0" kern="0" dirty="0">
              <a:solidFill>
                <a:srgbClr val="0000CC"/>
              </a:solidFill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April 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Review at TAC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 smtClean="0">
                <a:latin typeface="+mn-lt"/>
              </a:rPr>
              <a:t>		(April 5)</a:t>
            </a:r>
            <a:endParaRPr lang="en-US" sz="1800" b="0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Available for F&amp;A and Board review	</a:t>
            </a:r>
            <a:r>
              <a:rPr lang="en-US" sz="1800" b="0" kern="0" dirty="0" smtClean="0">
                <a:latin typeface="+mn-lt"/>
              </a:rPr>
              <a:t>(April 16)</a:t>
            </a:r>
            <a:endParaRPr lang="en-US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400" kern="0" dirty="0" smtClean="0">
              <a:latin typeface="+mn-lt"/>
            </a:endParaRPr>
          </a:p>
          <a:p>
            <a:pPr marL="228600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kern="0" dirty="0" smtClean="0"/>
              <a:t>May 2012</a:t>
            </a:r>
            <a:endParaRPr lang="en-US" sz="2000" kern="0" dirty="0"/>
          </a:p>
          <a:p>
            <a:pPr marL="571500" lvl="1" indent="-228600" algn="l">
              <a:lnSpc>
                <a:spcPct val="90000"/>
              </a:lnSpc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/>
              <a:t>Review at </a:t>
            </a:r>
            <a:r>
              <a:rPr lang="en-US" sz="1800" b="0" kern="0" dirty="0" smtClean="0"/>
              <a:t>PUCT</a:t>
            </a:r>
            <a:r>
              <a:rPr lang="en-US" sz="1800" b="0" kern="0" dirty="0"/>
              <a:t>			</a:t>
            </a:r>
            <a:r>
              <a:rPr lang="en-US" sz="1800" b="0" kern="0" dirty="0" smtClean="0"/>
              <a:t>(May 1)</a:t>
            </a:r>
            <a:endParaRPr lang="en-US" sz="1800" b="0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2438400"/>
            <a:ext cx="5334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Wingdings"/>
              </a:rPr>
              <a:t>ü</a:t>
            </a:r>
            <a:endParaRPr lang="en-US" sz="900" dirty="0">
              <a:latin typeface="MS Shell Dlg 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2745365"/>
            <a:ext cx="5334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Wingdings"/>
              </a:rPr>
              <a:t>ü</a:t>
            </a:r>
            <a:endParaRPr lang="en-US" sz="900" dirty="0">
              <a:latin typeface="MS Shell Dlg 2"/>
            </a:endParaRPr>
          </a:p>
        </p:txBody>
      </p:sp>
    </p:spTree>
    <p:extLst>
      <p:ext uri="{BB962C8B-B14F-4D97-AF65-F5344CB8AC3E}">
        <p14:creationId xmlns:p14="http://schemas.microsoft.com/office/powerpoint/2010/main" val="278541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Funding – Introductory Comments  (cont’d)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88"/>
          </a:xfrm>
        </p:spPr>
        <p:txBody>
          <a:bodyPr/>
          <a:lstStyle/>
          <a:p>
            <a:pPr eaLnBrk="1" hangingPunct="1"/>
            <a:r>
              <a:rPr lang="en-US" dirty="0" smtClean="0"/>
              <a:t>Is $</a:t>
            </a:r>
            <a:r>
              <a:rPr lang="en-US" dirty="0"/>
              <a:t>3</a:t>
            </a:r>
            <a:r>
              <a:rPr lang="en-US" dirty="0" smtClean="0"/>
              <a:t>M sufficient for 2013 NPRRs and SCRs?</a:t>
            </a:r>
          </a:p>
          <a:p>
            <a:pPr lvl="1" eaLnBrk="1" hangingPunct="1"/>
            <a:r>
              <a:rPr lang="en-US" sz="1800" dirty="0" smtClean="0"/>
              <a:t>Answer: Most Likely  (in ERCOT’s opinion)</a:t>
            </a:r>
          </a:p>
          <a:p>
            <a:pPr lvl="1" eaLnBrk="1" hangingPunct="1"/>
            <a:r>
              <a:rPr lang="en-US" sz="1800" dirty="0" smtClean="0"/>
              <a:t>2011 activity was reviewed to assist in formulating this estimate</a:t>
            </a:r>
          </a:p>
          <a:p>
            <a:pPr lvl="2" eaLnBrk="1" hangingPunct="1"/>
            <a:r>
              <a:rPr lang="en-US" sz="1600" dirty="0" smtClean="0"/>
              <a:t>In 2011, $3.4M was spent on nearly 40 NPRRs and SCRs</a:t>
            </a:r>
          </a:p>
          <a:p>
            <a:pPr lvl="3" eaLnBrk="1" hangingPunct="1"/>
            <a:r>
              <a:rPr lang="en-US" sz="1600" dirty="0" smtClean="0"/>
              <a:t>Funded by both the PPL and Nodal Stabilization</a:t>
            </a:r>
          </a:p>
          <a:p>
            <a:pPr lvl="3" eaLnBrk="1" hangingPunct="1"/>
            <a:r>
              <a:rPr lang="en-US" sz="1600" dirty="0"/>
              <a:t>I</a:t>
            </a:r>
            <a:r>
              <a:rPr lang="en-US" sz="1600" dirty="0" smtClean="0"/>
              <a:t>ncludes $0.9M spent on the Texas SET 4.0 project</a:t>
            </a:r>
          </a:p>
          <a:p>
            <a:pPr lvl="1" eaLnBrk="1" hangingPunct="1"/>
            <a:r>
              <a:rPr lang="en-US" sz="1800" dirty="0" smtClean="0"/>
              <a:t>The $3M funding would include NPRRs already on the PPL and targeted for 2013 delivery</a:t>
            </a:r>
          </a:p>
          <a:p>
            <a:pPr lvl="2" eaLnBrk="1" hangingPunct="1"/>
            <a:r>
              <a:rPr lang="en-US" sz="1600" dirty="0" smtClean="0"/>
              <a:t>NPRR181, NPRR210, NPRR240, NPRR241, NPRR256</a:t>
            </a:r>
          </a:p>
          <a:p>
            <a:pPr lvl="3" eaLnBrk="1" hangingPunct="1"/>
            <a:r>
              <a:rPr lang="en-US" sz="1600" dirty="0" smtClean="0"/>
              <a:t>Sum of the forecasts for these items is $550k</a:t>
            </a:r>
          </a:p>
          <a:p>
            <a:pPr lvl="2" eaLnBrk="1" hangingPunct="1"/>
            <a:r>
              <a:rPr lang="en-US" sz="1600" dirty="0" smtClean="0"/>
              <a:t>Remaining $2.45M in funding would be held in an NPRR/SCR placeholder</a:t>
            </a:r>
          </a:p>
          <a:p>
            <a:pPr marL="914400" lvl="2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Management of the NPRR/SCR placeholder</a:t>
            </a:r>
          </a:p>
          <a:p>
            <a:pPr lvl="1" eaLnBrk="1" hangingPunct="1"/>
            <a:r>
              <a:rPr lang="en-US" sz="1800" dirty="0" smtClean="0"/>
              <a:t>As new NPRRs and SCRs targeted for 2013 are approved by the Board, the appropriate amount will be deducted from the placeholder</a:t>
            </a:r>
          </a:p>
        </p:txBody>
      </p:sp>
    </p:spTree>
    <p:extLst>
      <p:ext uri="{BB962C8B-B14F-4D97-AF65-F5344CB8AC3E}">
        <p14:creationId xmlns:p14="http://schemas.microsoft.com/office/powerpoint/2010/main" val="189522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36640</TotalTime>
  <Words>1029</Words>
  <Application>Microsoft Office PowerPoint</Application>
  <PresentationFormat>On-screen Show (4:3)</PresentationFormat>
  <Paragraphs>323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PowerPoint Presentation</vt:lpstr>
      <vt:lpstr>Business Integration Update – Agenda</vt:lpstr>
      <vt:lpstr>Recent and Upcoming Project Implementations</vt:lpstr>
      <vt:lpstr>2012 Release Targets – Board-Approved NPRRs/SCRs</vt:lpstr>
      <vt:lpstr>Project Spending Update – 2/29/2012</vt:lpstr>
      <vt:lpstr>ERCOT FTE (Full Time Equivalent) Tracking</vt:lpstr>
      <vt:lpstr>2013 Project Funding – Introductory Comments</vt:lpstr>
      <vt:lpstr>2013 Project Funding – Schedule</vt:lpstr>
      <vt:lpstr>2013 Project Funding – Introductory Comments  (cont’d)</vt:lpstr>
      <vt:lpstr>2013 Project Funding – Additional Information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1047</cp:revision>
  <cp:lastPrinted>2012-03-19T18:42:14Z</cp:lastPrinted>
  <dcterms:created xsi:type="dcterms:W3CDTF">2005-04-21T14:28:35Z</dcterms:created>
  <dcterms:modified xsi:type="dcterms:W3CDTF">2012-03-20T16:16:55Z</dcterms:modified>
</cp:coreProperties>
</file>