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11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AF6AE-9737-4858-9339-9FD5ECA5CB6A}" type="datetimeFigureOut">
              <a:rPr lang="en-US" smtClean="0"/>
              <a:pPr/>
              <a:t>2/29/2012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A6F64-5B37-4796-ABA7-DB7BFC30F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AF6AE-9737-4858-9339-9FD5ECA5CB6A}" type="datetimeFigureOut">
              <a:rPr lang="en-US" smtClean="0"/>
              <a:pPr/>
              <a:t>2/29/2012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A6F64-5B37-4796-ABA7-DB7BFC30F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AF6AE-9737-4858-9339-9FD5ECA5CB6A}" type="datetimeFigureOut">
              <a:rPr lang="en-US" smtClean="0"/>
              <a:pPr/>
              <a:t>2/29/2012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A6F64-5B37-4796-ABA7-DB7BFC30F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AF6AE-9737-4858-9339-9FD5ECA5CB6A}" type="datetimeFigureOut">
              <a:rPr lang="en-US" smtClean="0"/>
              <a:pPr/>
              <a:t>2/29/2012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A6F64-5B37-4796-ABA7-DB7BFC30F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AF6AE-9737-4858-9339-9FD5ECA5CB6A}" type="datetimeFigureOut">
              <a:rPr lang="en-US" smtClean="0"/>
              <a:pPr/>
              <a:t>2/29/2012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A6F64-5B37-4796-ABA7-DB7BFC30F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AF6AE-9737-4858-9339-9FD5ECA5CB6A}" type="datetimeFigureOut">
              <a:rPr lang="en-US" smtClean="0"/>
              <a:pPr/>
              <a:t>2/29/2012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A6F64-5B37-4796-ABA7-DB7BFC30F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AF6AE-9737-4858-9339-9FD5ECA5CB6A}" type="datetimeFigureOut">
              <a:rPr lang="en-US" smtClean="0"/>
              <a:pPr/>
              <a:t>2/29/2012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A6F64-5B37-4796-ABA7-DB7BFC30F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AF6AE-9737-4858-9339-9FD5ECA5CB6A}" type="datetimeFigureOut">
              <a:rPr lang="en-US" smtClean="0"/>
              <a:pPr/>
              <a:t>2/29/2012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A6F64-5B37-4796-ABA7-DB7BFC30F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AF6AE-9737-4858-9339-9FD5ECA5CB6A}" type="datetimeFigureOut">
              <a:rPr lang="en-US" smtClean="0"/>
              <a:pPr/>
              <a:t>2/29/2012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A6F64-5B37-4796-ABA7-DB7BFC30F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AF6AE-9737-4858-9339-9FD5ECA5CB6A}" type="datetimeFigureOut">
              <a:rPr lang="en-US" smtClean="0"/>
              <a:pPr/>
              <a:t>2/29/2012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A6F64-5B37-4796-ABA7-DB7BFC30F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AF6AE-9737-4858-9339-9FD5ECA5CB6A}" type="datetimeFigureOut">
              <a:rPr lang="en-US" smtClean="0"/>
              <a:pPr/>
              <a:t>2/29/2012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A6F64-5B37-4796-ABA7-DB7BFC30F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7AF6AE-9737-4858-9339-9FD5ECA5CB6A}" type="datetimeFigureOut">
              <a:rPr lang="en-US" smtClean="0"/>
              <a:pPr/>
              <a:t>2/29/2012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2A6F64-5B37-4796-ABA7-DB7BFC30F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Reliability and Operations Subcommittee Report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572000"/>
            <a:ext cx="6400800" cy="10668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3/1/2012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715962"/>
          </a:xfrm>
        </p:spPr>
        <p:txBody>
          <a:bodyPr>
            <a:normAutofit/>
          </a:bodyPr>
          <a:lstStyle/>
          <a:p>
            <a:r>
              <a:rPr lang="en-US" sz="3600" u="sng" dirty="0" smtClean="0"/>
              <a:t>Planning Guide and Nodal Operating Guides</a:t>
            </a:r>
            <a:endParaRPr lang="en-US" sz="3600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638800"/>
          </a:xfrm>
        </p:spPr>
        <p:txBody>
          <a:bodyPr>
            <a:normAutofit/>
          </a:bodyPr>
          <a:lstStyle/>
          <a:p>
            <a:pPr lvl="0" hangingPunct="0">
              <a:buNone/>
            </a:pPr>
            <a:r>
              <a:rPr lang="en-US" dirty="0" smtClean="0"/>
              <a:t>ROS Recommendation for Approval (unopposed):</a:t>
            </a:r>
          </a:p>
          <a:p>
            <a:pPr marL="365760" lvl="0" hangingPunct="0">
              <a:spcBef>
                <a:spcPts val="2400"/>
              </a:spcBef>
              <a:spcAft>
                <a:spcPts val="600"/>
              </a:spcAft>
            </a:pPr>
            <a:r>
              <a:rPr lang="en-US" sz="2800" dirty="0" smtClean="0"/>
              <a:t>NOGRR085, Replace TML References with MIS </a:t>
            </a:r>
          </a:p>
          <a:p>
            <a:pPr marL="1087438" lvl="1" indent="-4763" hangingPunct="0">
              <a:spcBef>
                <a:spcPts val="2400"/>
              </a:spcBef>
              <a:spcAft>
                <a:spcPts val="600"/>
              </a:spcAft>
              <a:buNone/>
            </a:pPr>
            <a:r>
              <a:rPr lang="en-US" sz="2400" dirty="0" smtClean="0"/>
              <a:t>“Texas Market Link”  =&gt;  “MIS Certified Area”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u="sng" dirty="0" smtClean="0"/>
              <a:t>Status Update on SCR760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000" dirty="0" smtClean="0"/>
              <a:t>Changes Needed for Information Model Manager and Topology Processor for Planning Models</a:t>
            </a:r>
            <a:endParaRPr lang="en-US" sz="20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52400" y="1313428"/>
          <a:ext cx="8839201" cy="5406715"/>
        </p:xfrm>
        <a:graphic>
          <a:graphicData uri="http://schemas.openxmlformats.org/drawingml/2006/table">
            <a:tbl>
              <a:tblPr/>
              <a:tblGrid>
                <a:gridCol w="1295399"/>
                <a:gridCol w="5181600"/>
                <a:gridCol w="953053"/>
                <a:gridCol w="1409149"/>
              </a:tblGrid>
              <a:tr h="3345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SCR Sub Part</a:t>
                      </a: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SCR Description</a:t>
                      </a: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Bundle</a:t>
                      </a:r>
                      <a:endParaRPr lang="en-US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Status</a:t>
                      </a: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</a:tr>
              <a:tr h="19881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45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SCR760-3  </a:t>
                      </a: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Zero Impedance Line Ratings</a:t>
                      </a: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Production</a:t>
                      </a: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45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SCR760-7  </a:t>
                      </a: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Assign valid PSSE IDs to </a:t>
                      </a:r>
                      <a:r>
                        <a:rPr lang="en-US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Breakers/Switches</a:t>
                      </a:r>
                      <a:r>
                        <a:rPr lang="en-US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/ Series Devices</a:t>
                      </a: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Arial"/>
                        <a:ea typeface="Times New Roman"/>
                      </a:endParaRP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Production</a:t>
                      </a: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45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SCR760-8  </a:t>
                      </a: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Phase shift of Autos for short circuit studies</a:t>
                      </a: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Arial"/>
                        <a:ea typeface="Times New Roman"/>
                      </a:endParaRP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Production</a:t>
                      </a: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81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45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SCR760-2  </a:t>
                      </a: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Distribution Capacitor banks</a:t>
                      </a: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</a:t>
                      </a:r>
                      <a:endParaRPr lang="en-US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Production</a:t>
                      </a:r>
                      <a:endParaRPr lang="en-US" sz="1400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45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SCR760-4  </a:t>
                      </a: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Associate Loads and Capacitor banks with the correct CNG</a:t>
                      </a: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Arial"/>
                        <a:ea typeface="Times New Roman"/>
                      </a:endParaRP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Production</a:t>
                      </a:r>
                      <a:endParaRPr lang="en-US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45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SCR760-9  </a:t>
                      </a: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Multi-section </a:t>
                      </a:r>
                      <a:r>
                        <a:rPr lang="en-US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Line Grouping</a:t>
                      </a: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Arial"/>
                        <a:ea typeface="Times New Roman"/>
                      </a:endParaRP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Production</a:t>
                      </a:r>
                      <a:endParaRPr lang="en-US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171">
                <a:tc gridSpan="4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Bundle 2 went into production on February</a:t>
                      </a:r>
                      <a:r>
                        <a:rPr lang="en-US" sz="1200" baseline="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 23, 2012</a:t>
                      </a:r>
                      <a:r>
                        <a:rPr lang="en-US" sz="120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.</a:t>
                      </a:r>
                      <a:r>
                        <a:rPr lang="en-US" sz="120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n-US" sz="1200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Arial"/>
                        <a:ea typeface="Times New Roman"/>
                      </a:endParaRPr>
                    </a:p>
                  </a:txBody>
                  <a:tcPr marL="67483" marR="674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Arial"/>
                        <a:ea typeface="Times New Roman"/>
                      </a:endParaRPr>
                    </a:p>
                  </a:txBody>
                  <a:tcPr marL="67483" marR="674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Arial"/>
                        <a:ea typeface="Times New Roman"/>
                      </a:endParaRPr>
                    </a:p>
                  </a:txBody>
                  <a:tcPr marL="67483" marR="674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81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45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SCR760-1  </a:t>
                      </a: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Upgrade to PSS/E v32</a:t>
                      </a: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</a:t>
                      </a:r>
                      <a:endParaRPr lang="en-US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Planning</a:t>
                      </a: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45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SCR760-6  </a:t>
                      </a: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FACTS Devices</a:t>
                      </a: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Arial"/>
                        <a:ea typeface="Times New Roman"/>
                      </a:endParaRP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Submitted</a:t>
                      </a: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7634">
                <a:tc gridSpan="4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Arial" pitchFamily="34" charset="0"/>
                          <a:cs typeface="Arial" pitchFamily="34" charset="0"/>
                        </a:rPr>
                        <a:t>ERCOT and TSPs have identified new fields or records added between version 33 and version 30 of the PSS/E RAWD format.</a:t>
                      </a:r>
                      <a:r>
                        <a:rPr lang="en-US" sz="12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200" dirty="0" smtClean="0">
                          <a:latin typeface="Arial" pitchFamily="34" charset="0"/>
                          <a:cs typeface="Arial" pitchFamily="34" charset="0"/>
                        </a:rPr>
                        <a:t>The evaluation process for Item 1 has been added to the SSWG Procedure Manual currently being updated</a:t>
                      </a:r>
                      <a:r>
                        <a:rPr lang="en-US" sz="1200" dirty="0" smtClean="0">
                          <a:latin typeface="Arial" pitchFamily="34" charset="0"/>
                          <a:cs typeface="Arial" pitchFamily="34" charset="0"/>
                        </a:rPr>
                        <a:t>.  </a:t>
                      </a:r>
                      <a:r>
                        <a:rPr lang="en-US" sz="120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Planned for production early 2013</a:t>
                      </a:r>
                      <a:r>
                        <a:rPr lang="en-US" sz="1200" dirty="0" smtClean="0">
                          <a:latin typeface="Arial" pitchFamily="34" charset="0"/>
                          <a:cs typeface="Arial" pitchFamily="34" charset="0"/>
                        </a:rPr>
                        <a:t>.</a:t>
                      </a:r>
                      <a:endParaRPr lang="en-US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Arial"/>
                        <a:ea typeface="Times New Roman"/>
                      </a:endParaRPr>
                    </a:p>
                  </a:txBody>
                  <a:tcPr marL="67483" marR="674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Arial"/>
                        <a:ea typeface="Times New Roman"/>
                      </a:endParaRPr>
                    </a:p>
                  </a:txBody>
                  <a:tcPr marL="67483" marR="674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Arial"/>
                        <a:ea typeface="Times New Roman"/>
                      </a:endParaRPr>
                    </a:p>
                  </a:txBody>
                  <a:tcPr marL="67483" marR="674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81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45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SCR760-5  </a:t>
                      </a: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Additional Transformer Data for Planning</a:t>
                      </a: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Planning</a:t>
                      </a: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7634">
                <a:tc gridSpan="4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Arial" pitchFamily="34" charset="0"/>
                          <a:cs typeface="Arial" pitchFamily="34" charset="0"/>
                        </a:rPr>
                        <a:t>Requirements completed by ERCOT and TSPs and agreed upon with vendor.  Awaiting vendor estimate on cost for implementation so that SOW can be prepared</a:t>
                      </a:r>
                      <a:r>
                        <a:rPr lang="en-US" sz="1200" dirty="0" smtClean="0">
                          <a:latin typeface="Arial" pitchFamily="34" charset="0"/>
                          <a:cs typeface="Arial" pitchFamily="34" charset="0"/>
                        </a:rPr>
                        <a:t>.  </a:t>
                      </a:r>
                      <a:r>
                        <a:rPr lang="en-US" sz="120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Planned for production prior to DSB</a:t>
                      </a:r>
                      <a:r>
                        <a:rPr lang="en-US" sz="1200" dirty="0" smtClean="0">
                          <a:latin typeface="Arial" pitchFamily="34" charset="0"/>
                          <a:cs typeface="Arial" pitchFamily="34" charset="0"/>
                        </a:rPr>
                        <a:t>.</a:t>
                      </a:r>
                      <a:endParaRPr lang="en-US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Arial"/>
                        <a:ea typeface="Times New Roman"/>
                      </a:endParaRPr>
                    </a:p>
                  </a:txBody>
                  <a:tcPr marL="67483" marR="674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Arial"/>
                        <a:ea typeface="Times New Roman"/>
                      </a:endParaRPr>
                    </a:p>
                  </a:txBody>
                  <a:tcPr marL="67483" marR="674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Arial"/>
                        <a:ea typeface="Times New Roman"/>
                      </a:endParaRPr>
                    </a:p>
                  </a:txBody>
                  <a:tcPr marL="67483" marR="674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</TotalTime>
  <Words>185</Words>
  <Application>Microsoft Office PowerPoint</Application>
  <PresentationFormat>On-screen Show (4:3)</PresentationFormat>
  <Paragraphs>44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Reliability and Operations Subcommittee Report</vt:lpstr>
      <vt:lpstr>Planning Guide and Nodal Operating Guides</vt:lpstr>
      <vt:lpstr>Status Update on SCR760 Changes Needed for Information Model Manager and Topology Processor for Planning Models</vt:lpstr>
    </vt:vector>
  </TitlesOfParts>
  <Company>CPS Energy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Reliability and Operations Subcommittee Report</dc:title>
  <dc:creator>bawilliams</dc:creator>
  <cp:lastModifiedBy>bawilliams</cp:lastModifiedBy>
  <cp:revision>19</cp:revision>
  <dcterms:created xsi:type="dcterms:W3CDTF">2012-01-23T16:48:56Z</dcterms:created>
  <dcterms:modified xsi:type="dcterms:W3CDTF">2012-02-29T19:07:52Z</dcterms:modified>
</cp:coreProperties>
</file>