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2" r:id="rId2"/>
    <p:sldId id="402" r:id="rId3"/>
    <p:sldId id="404" r:id="rId4"/>
    <p:sldId id="403" r:id="rId5"/>
    <p:sldId id="405" r:id="rId6"/>
    <p:sldId id="406" r:id="rId7"/>
    <p:sldId id="394" r:id="rId8"/>
    <p:sldId id="401" r:id="rId9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2013 Project Funding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b="0" kern="0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b="0" kern="0" dirty="0" smtClean="0">
              <a:latin typeface="+mj-lt"/>
              <a:ea typeface="+mj-ea"/>
              <a:cs typeface="+mj-cs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000" b="0" kern="0" dirty="0" smtClean="0"/>
              <a:t>Troy Anderson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000" b="0" kern="0" dirty="0" smtClean="0"/>
              <a:t>ERCOT Business Integration</a:t>
            </a:r>
            <a:endParaRPr lang="en-US" sz="2000" b="0" kern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March 1,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Introductory Comments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Accelerated review and approval schedule for ERCOT’s budget filing</a:t>
            </a:r>
          </a:p>
          <a:p>
            <a:pPr lvl="1" eaLnBrk="1" hangingPunct="1"/>
            <a:r>
              <a:rPr lang="en-US" dirty="0" smtClean="0"/>
              <a:t>April Board Review</a:t>
            </a:r>
          </a:p>
          <a:p>
            <a:pPr lvl="1" eaLnBrk="1" hangingPunct="1"/>
            <a:r>
              <a:rPr lang="en-US" dirty="0" smtClean="0"/>
              <a:t>May PUCT Review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$15M is expected to be allocated for capital projects in 2013</a:t>
            </a:r>
          </a:p>
          <a:p>
            <a:pPr lvl="1" eaLnBrk="1" hangingPunct="1"/>
            <a:r>
              <a:rPr lang="en-US" dirty="0" smtClean="0"/>
              <a:t>No change from 2012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Multi-Year PPL will be used to forecast projects expected in 2013</a:t>
            </a:r>
          </a:p>
          <a:p>
            <a:pPr lvl="1" eaLnBrk="1" hangingPunct="1"/>
            <a:r>
              <a:rPr lang="en-US" dirty="0" smtClean="0"/>
              <a:t>No need for extensive bottom-up PPL effort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In order to reserve funds for NPRRs and SCRs that will be filed and approved over the next 18 months, ERCOT proposes $3M in PPL funding for 2013 NPRR/SCR activity</a:t>
            </a:r>
          </a:p>
          <a:p>
            <a:pPr lvl="1"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1123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Schedule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838200"/>
            <a:ext cx="7315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Februar</a:t>
            </a:r>
            <a:r>
              <a:rPr lang="en-US" sz="2000" kern="0" dirty="0" smtClean="0">
                <a:latin typeface="+mn-lt"/>
              </a:rPr>
              <a:t>y </a:t>
            </a:r>
            <a:r>
              <a:rPr lang="en-US" sz="2000" b="1" kern="0" dirty="0" smtClean="0">
                <a:latin typeface="+mn-lt"/>
              </a:rPr>
              <a:t>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Initial review at PRS		(February 23)</a:t>
            </a: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800" b="0" kern="0" dirty="0"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March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</a:t>
            </a:r>
            <a:r>
              <a:rPr lang="en-US" sz="1800" b="0" kern="0" dirty="0" smtClean="0">
                <a:latin typeface="+mn-lt"/>
              </a:rPr>
              <a:t>eview </a:t>
            </a:r>
            <a:r>
              <a:rPr lang="en-US" sz="1800" b="0" kern="0" dirty="0">
                <a:latin typeface="+mn-lt"/>
              </a:rPr>
              <a:t>at market subcommittee meetings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WMS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7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ROS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8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RMS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 smtClean="0"/>
              <a:t>2</a:t>
            </a:r>
            <a:r>
              <a:rPr lang="en-US" sz="1800" b="0" kern="0" dirty="0" smtClean="0">
                <a:latin typeface="+mn-lt"/>
              </a:rPr>
              <a:t>1)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PRS			(March 22)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COPS	</a:t>
            </a:r>
            <a:r>
              <a:rPr lang="en-US" sz="1800" b="0" kern="0" dirty="0" smtClean="0"/>
              <a:t>		(April 10)</a:t>
            </a:r>
            <a:endParaRPr lang="en-US" sz="1800" b="0" kern="0" dirty="0" smtClean="0">
              <a:latin typeface="+mn-lt"/>
            </a:endParaRP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800" b="0" kern="0" dirty="0">
              <a:solidFill>
                <a:srgbClr val="0000CC"/>
              </a:solidFill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April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Review at TAC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(April 5)</a:t>
            </a:r>
            <a:endParaRPr lang="en-US" sz="1800" b="0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Available for F&amp;A and Board review	</a:t>
            </a:r>
            <a:r>
              <a:rPr lang="en-US" sz="1800" b="0" kern="0" dirty="0" smtClean="0">
                <a:latin typeface="+mn-lt"/>
              </a:rPr>
              <a:t>(April 16)</a:t>
            </a:r>
            <a:endParaRPr lang="en-US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400" kern="0" dirty="0" smtClean="0">
              <a:latin typeface="+mn-lt"/>
            </a:endParaRPr>
          </a:p>
          <a:p>
            <a:pPr marL="228600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kern="0" dirty="0" smtClean="0"/>
              <a:t>May 2012</a:t>
            </a:r>
            <a:endParaRPr lang="en-US" sz="2000" kern="0" dirty="0"/>
          </a:p>
          <a:p>
            <a:pPr marL="571500" lvl="1" indent="-228600" algn="l">
              <a:lnSpc>
                <a:spcPct val="90000"/>
              </a:lnSpc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Review at </a:t>
            </a:r>
            <a:r>
              <a:rPr lang="en-US" sz="1800" b="0" kern="0" dirty="0" smtClean="0"/>
              <a:t>PUCT</a:t>
            </a:r>
            <a:r>
              <a:rPr lang="en-US" sz="1800" b="0" kern="0" dirty="0"/>
              <a:t>			</a:t>
            </a:r>
            <a:r>
              <a:rPr lang="en-US" sz="1800" b="0" kern="0" dirty="0" smtClean="0"/>
              <a:t>(May 1)</a:t>
            </a:r>
            <a:endParaRPr lang="en-US" sz="1800" b="0" kern="0" dirty="0"/>
          </a:p>
        </p:txBody>
      </p:sp>
    </p:spTree>
    <p:extLst>
      <p:ext uri="{BB962C8B-B14F-4D97-AF65-F5344CB8AC3E}">
        <p14:creationId xmlns:p14="http://schemas.microsoft.com/office/powerpoint/2010/main" val="36287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Introductory Comments  (cont’d)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Is $</a:t>
            </a:r>
            <a:r>
              <a:rPr lang="en-US" dirty="0"/>
              <a:t>3</a:t>
            </a:r>
            <a:r>
              <a:rPr lang="en-US" dirty="0" smtClean="0"/>
              <a:t>M sufficient for 2013 NPRRs and SCRs?</a:t>
            </a:r>
          </a:p>
          <a:p>
            <a:pPr lvl="1" eaLnBrk="1" hangingPunct="1"/>
            <a:r>
              <a:rPr lang="en-US" dirty="0" smtClean="0"/>
              <a:t>Answer: Most Likely  (in ERCOT’s opinion)</a:t>
            </a:r>
          </a:p>
          <a:p>
            <a:pPr lvl="1" eaLnBrk="1" hangingPunct="1"/>
            <a:r>
              <a:rPr lang="en-US" dirty="0" smtClean="0"/>
              <a:t>2011 activity was reviewed to assist in formulating this estimate</a:t>
            </a:r>
          </a:p>
          <a:p>
            <a:pPr lvl="2" eaLnBrk="1" hangingPunct="1"/>
            <a:r>
              <a:rPr lang="en-US" sz="1600" dirty="0" smtClean="0"/>
              <a:t>In 2011, $3.4M was spent on nearly 40 NPRRs and SCRs</a:t>
            </a:r>
          </a:p>
          <a:p>
            <a:pPr lvl="3" eaLnBrk="1" hangingPunct="1"/>
            <a:r>
              <a:rPr lang="en-US" sz="1600" dirty="0" smtClean="0"/>
              <a:t>Funded by both the PPL and Nodal Stabilization</a:t>
            </a:r>
          </a:p>
          <a:p>
            <a:pPr lvl="3" eaLnBrk="1" hangingPunct="1"/>
            <a:r>
              <a:rPr lang="en-US" sz="1600" dirty="0"/>
              <a:t>I</a:t>
            </a:r>
            <a:r>
              <a:rPr lang="en-US" sz="1600" dirty="0" smtClean="0"/>
              <a:t>ncludes $0.9M spent on the Texas SET 4.0 project</a:t>
            </a:r>
          </a:p>
          <a:p>
            <a:pPr lvl="1" eaLnBrk="1" hangingPunct="1"/>
            <a:r>
              <a:rPr lang="en-US" dirty="0" smtClean="0"/>
              <a:t>The $3M funding would include NPRRs already on the PPL and targeted for 2013 delivery</a:t>
            </a:r>
          </a:p>
          <a:p>
            <a:pPr lvl="2" eaLnBrk="1" hangingPunct="1"/>
            <a:r>
              <a:rPr lang="en-US" dirty="0" smtClean="0"/>
              <a:t>NPRR181, NPRR210, NPRR210, NPRR241, NPRR240, NPRR256</a:t>
            </a:r>
          </a:p>
          <a:p>
            <a:pPr lvl="3" eaLnBrk="1" hangingPunct="1"/>
            <a:r>
              <a:rPr lang="en-US" dirty="0" smtClean="0"/>
              <a:t>Sum of the forecasts for these items is $550k</a:t>
            </a:r>
          </a:p>
          <a:p>
            <a:pPr lvl="2" eaLnBrk="1" hangingPunct="1"/>
            <a:r>
              <a:rPr lang="en-US" dirty="0" smtClean="0"/>
              <a:t>Remaining $2.45M in funding would be held in an NPRR/SCR placeholder</a:t>
            </a:r>
          </a:p>
          <a:p>
            <a:pPr marL="914400" lvl="2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Management of the NPRR/SCR placeholder</a:t>
            </a:r>
          </a:p>
          <a:p>
            <a:pPr lvl="1" eaLnBrk="1" hangingPunct="1"/>
            <a:r>
              <a:rPr lang="en-US" dirty="0" smtClean="0"/>
              <a:t>As new NPRRs and SCRs targeted for 2013 are approved by the Board, the appropriate amount will be deducted from the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60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Additional Information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The current 2013 spending forecast on the Multi-Year PPL is &gt;$20M</a:t>
            </a:r>
          </a:p>
          <a:p>
            <a:pPr lvl="1" eaLnBrk="1" hangingPunct="1"/>
            <a:r>
              <a:rPr lang="en-US" dirty="0" smtClean="0"/>
              <a:t>This estimate includes the proposed $3M funding for NPRR/SCR work</a:t>
            </a:r>
          </a:p>
          <a:p>
            <a:pPr lvl="1" eaLnBrk="1" hangingPunct="1"/>
            <a:r>
              <a:rPr lang="en-US" dirty="0" smtClean="0"/>
              <a:t>ERCOT staff is working to reconsider and reprioritize internal project efforts to get the forecast closer to the $15M budget level</a:t>
            </a:r>
          </a:p>
          <a:p>
            <a:pPr lvl="1" eaLnBrk="1" hangingPunct="1"/>
            <a:r>
              <a:rPr lang="en-US" dirty="0" smtClean="0"/>
              <a:t>Reminder: In the 2012 project budget approval process, we had a $16.1M spending forecast for a $15M budget</a:t>
            </a:r>
          </a:p>
          <a:p>
            <a:pPr lvl="2" eaLnBrk="1" hangingPunct="1"/>
            <a:r>
              <a:rPr lang="en-US" dirty="0" smtClean="0"/>
              <a:t>We expect to take a similar approach for the 2013 project proposal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dirty="0" smtClean="0"/>
              <a:t>ERCOT planning to visit each market subcommittee in March to review the new approach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dirty="0" smtClean="0"/>
              <a:t>In March, ERCOT will ask PRS to endorse the NPRR/SCR funding concept and amount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dirty="0"/>
              <a:t>In </a:t>
            </a:r>
            <a:r>
              <a:rPr lang="en-US" dirty="0" smtClean="0"/>
              <a:t>April, </a:t>
            </a:r>
            <a:r>
              <a:rPr lang="en-US" dirty="0"/>
              <a:t>ERCOT will ask </a:t>
            </a:r>
            <a:r>
              <a:rPr lang="en-US" dirty="0" smtClean="0"/>
              <a:t>TAC to </a:t>
            </a:r>
            <a:r>
              <a:rPr lang="en-US" dirty="0"/>
              <a:t>endorse the NPRR/SCR funding concept and amount</a:t>
            </a:r>
          </a:p>
        </p:txBody>
      </p:sp>
    </p:spTree>
    <p:extLst>
      <p:ext uri="{BB962C8B-B14F-4D97-AF65-F5344CB8AC3E}">
        <p14:creationId xmlns:p14="http://schemas.microsoft.com/office/powerpoint/2010/main" val="363936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2012 </a:t>
            </a:r>
            <a:r>
              <a:rPr lang="en-US" dirty="0" smtClean="0"/>
              <a:t>Project </a:t>
            </a:r>
            <a:r>
              <a:rPr lang="en-US" dirty="0" smtClean="0"/>
              <a:t>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2012 Project Spending Update</a:t>
            </a:r>
            <a:endParaRPr lang="en-US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43105949"/>
              </p:ext>
            </p:extLst>
          </p:nvPr>
        </p:nvGraphicFramePr>
        <p:xfrm>
          <a:off x="190500" y="854046"/>
          <a:ext cx="8724897" cy="4479954"/>
        </p:xfrm>
        <a:graphic>
          <a:graphicData uri="http://schemas.openxmlformats.org/drawingml/2006/table">
            <a:tbl>
              <a:tblPr/>
              <a:tblGrid>
                <a:gridCol w="1104900"/>
                <a:gridCol w="1143000"/>
                <a:gridCol w="1066800"/>
                <a:gridCol w="1098785"/>
                <a:gridCol w="1000997"/>
                <a:gridCol w="1100618"/>
                <a:gridCol w="1066800"/>
                <a:gridCol w="1142997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234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1/31/2012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78186628"/>
              </p:ext>
            </p:extLst>
          </p:nvPr>
        </p:nvGraphicFramePr>
        <p:xfrm>
          <a:off x="228600" y="11430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6,387,511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520,568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1,038,084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60,916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3,552,383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225,437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6,711,473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758,971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$ 17,689,451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$ 1,565,892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36356</TotalTime>
  <Words>585</Words>
  <Application>Microsoft Office PowerPoint</Application>
  <PresentationFormat>On-screen Show (4:3)</PresentationFormat>
  <Paragraphs>171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PowerPoint Presentation</vt:lpstr>
      <vt:lpstr>2013 Project Funding – Introductory Comments</vt:lpstr>
      <vt:lpstr>2013 Project Funding – Schedule</vt:lpstr>
      <vt:lpstr>2013 Project Funding – Introductory Comments  (cont’d)</vt:lpstr>
      <vt:lpstr>2013 Project Funding – Additional Information</vt:lpstr>
      <vt:lpstr>Business Integration Update – Appendix</vt:lpstr>
      <vt:lpstr>2012 Release Targets – Board-Approved NPRRs/SCRs</vt:lpstr>
      <vt:lpstr>Project Spending Update – 1/31/2012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1034</cp:revision>
  <cp:lastPrinted>2012-02-20T20:46:25Z</cp:lastPrinted>
  <dcterms:created xsi:type="dcterms:W3CDTF">2005-04-21T14:28:35Z</dcterms:created>
  <dcterms:modified xsi:type="dcterms:W3CDTF">2012-02-28T22:21:02Z</dcterms:modified>
</cp:coreProperties>
</file>