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1"/>
  </p:notesMasterIdLst>
  <p:sldIdLst>
    <p:sldId id="258" r:id="rId2"/>
    <p:sldId id="374" r:id="rId3"/>
    <p:sldId id="586" r:id="rId4"/>
    <p:sldId id="537" r:id="rId5"/>
    <p:sldId id="587" r:id="rId6"/>
    <p:sldId id="575" r:id="rId7"/>
    <p:sldId id="591" r:id="rId8"/>
    <p:sldId id="593" r:id="rId9"/>
    <p:sldId id="602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F146"/>
    <a:srgbClr val="FF9900"/>
    <a:srgbClr val="FF3300"/>
    <a:srgbClr val="40949A"/>
    <a:srgbClr val="DDDDDD"/>
    <a:srgbClr val="0000CC"/>
    <a:srgbClr val="5469A2"/>
    <a:srgbClr val="29417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251" autoAdjust="0"/>
    <p:restoredTop sz="95983" autoAdjust="0"/>
  </p:normalViewPr>
  <p:slideViewPr>
    <p:cSldViewPr>
      <p:cViewPr varScale="1">
        <p:scale>
          <a:sx n="106" d="100"/>
          <a:sy n="106" d="100"/>
        </p:scale>
        <p:origin x="-324" y="-84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3CD3599-3A1C-4B23-998B-2D0A9C53C9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658888-D9B5-4816-9F87-E2CEC0D92BB7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1F741A7-018E-4C64-912D-094D93AE1AB0}" type="slidenum">
              <a:rPr lang="en-US" sz="1200"/>
              <a:pPr algn="r"/>
              <a:t>3</a:t>
            </a:fld>
            <a:endParaRPr lang="en-US" sz="120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 anchor="b"/>
          <a:lstStyle/>
          <a:p>
            <a:pPr algn="r"/>
            <a:fld id="{536B09A7-D6ED-478B-A387-14C2D1CC9FC6}" type="slidenum">
              <a:rPr lang="en-US" sz="1200"/>
              <a:pPr algn="r"/>
              <a:t>5</a:t>
            </a:fld>
            <a:endParaRPr lang="en-US" sz="120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 anchor="b"/>
          <a:lstStyle/>
          <a:p>
            <a:pPr algn="r"/>
            <a:fld id="{309A7452-4066-40A6-A24B-8FE349A3CA22}" type="slidenum">
              <a:rPr lang="en-US" sz="1200"/>
              <a:pPr algn="r"/>
              <a:t>6</a:t>
            </a:fld>
            <a:endParaRPr lang="en-US" sz="120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 anchor="b"/>
          <a:lstStyle/>
          <a:p>
            <a:pPr algn="r"/>
            <a:fld id="{309A7452-4066-40A6-A24B-8FE349A3CA22}" type="slidenum">
              <a:rPr lang="en-US" sz="1200"/>
              <a:pPr algn="r"/>
              <a:t>7</a:t>
            </a:fld>
            <a:endParaRPr lang="en-US" sz="120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 anchor="b"/>
          <a:lstStyle/>
          <a:p>
            <a:pPr algn="r"/>
            <a:fld id="{309A7452-4066-40A6-A24B-8FE349A3CA22}" type="slidenum">
              <a:rPr lang="en-US" sz="1200"/>
              <a:pPr algn="r"/>
              <a:t>8</a:t>
            </a:fld>
            <a:endParaRPr lang="en-US" sz="120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658888-D9B5-4816-9F87-E2CEC0D92BB7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August 5, 2010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PRS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8CE600-0D95-4812-BB70-8636013DB8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PRS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5, 2010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CF30BD-B25B-41CA-B246-FEF462C848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PRS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5, 2010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F55F0D-2EA1-46F5-A1D1-0C36687E1F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PRS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5, 2010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272A3-2483-4E93-ADD5-C5B1A23611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PRS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5, 2010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1F0B03-8692-4FBA-A861-B5560BC4B4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PRS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5, 2010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6F1897-2A3F-4617-907B-74831DFC09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5, 2010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737A79-E96E-4B7C-87D8-5E9CA0A60E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PRS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5, 2010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70A86B-3C27-440A-935E-C0CBF93B48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5, 2010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25B413-CD09-4A42-A653-34A543DFF4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5, 2010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13BF8C-2498-4077-82FA-EABF1F9F25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5, 2010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6B87C-6860-4FC1-A5D4-C1DA0AE71C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5, 2010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ACDE31B-4B89-4DBC-B4F4-399C9CC77B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PRS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August 5, 2010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A6A04434-91F6-497A-8142-FED2BAB4B402}" type="slidenum">
              <a:rPr lang="en-US" sz="1200"/>
              <a:pPr algn="ctr">
                <a:defRPr/>
              </a:pPr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9" r:id="rId1"/>
    <p:sldLayoutId id="2147484178" r:id="rId2"/>
    <p:sldLayoutId id="2147484179" r:id="rId3"/>
    <p:sldLayoutId id="2147484180" r:id="rId4"/>
    <p:sldLayoutId id="2147484181" r:id="rId5"/>
    <p:sldLayoutId id="2147484182" r:id="rId6"/>
    <p:sldLayoutId id="2147484183" r:id="rId7"/>
    <p:sldLayoutId id="2147484184" r:id="rId8"/>
    <p:sldLayoutId id="2147484185" r:id="rId9"/>
    <p:sldLayoutId id="2147484186" r:id="rId10"/>
    <p:sldLayoutId id="2147484187" r:id="rId11"/>
    <p:sldLayoutId id="2147484188" r:id="rId1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019800" cy="1238250"/>
          </a:xfrm>
        </p:spPr>
        <p:txBody>
          <a:bodyPr/>
          <a:lstStyle/>
          <a:p>
            <a:pPr eaLnBrk="1" hangingPunct="1"/>
            <a:r>
              <a:rPr lang="en-US" smtClean="0"/>
              <a:t>Protocol Revision Subcommittee</a:t>
            </a:r>
          </a:p>
        </p:txBody>
      </p:sp>
      <p:sp>
        <p:nvSpPr>
          <p:cNvPr id="3075" name="Rectangle 2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Tom Burke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March 1,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Rot="1" noChangeArrowheads="1"/>
          </p:cNvSpPr>
          <p:nvPr/>
        </p:nvSpPr>
        <p:spPr bwMode="auto">
          <a:xfrm>
            <a:off x="304800" y="0"/>
            <a:ext cx="82296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000" kern="0" dirty="0">
                <a:latin typeface="+mj-lt"/>
                <a:ea typeface="+mj-ea"/>
                <a:cs typeface="+mj-cs"/>
              </a:rPr>
              <a:t>Summary of Revision Requests</a:t>
            </a:r>
          </a:p>
        </p:txBody>
      </p:sp>
      <p:sp>
        <p:nvSpPr>
          <p:cNvPr id="4099" name="Rectangle 3"/>
          <p:cNvSpPr txBox="1">
            <a:spLocks noChangeArrowheads="1"/>
          </p:cNvSpPr>
          <p:nvPr/>
        </p:nvSpPr>
        <p:spPr bwMode="auto">
          <a:xfrm>
            <a:off x="304800" y="990600"/>
            <a:ext cx="81534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Clr>
                <a:schemeClr val="tx1"/>
              </a:buClr>
            </a:pPr>
            <a:r>
              <a:rPr lang="en-US" sz="2400" b="1" dirty="0" smtClean="0"/>
              <a:t>2 </a:t>
            </a:r>
            <a:r>
              <a:rPr lang="en-US" sz="2400" b="1" dirty="0"/>
              <a:t>NPRRs Recommended for Approval</a:t>
            </a:r>
          </a:p>
          <a:p>
            <a:pPr>
              <a:buClr>
                <a:schemeClr val="tx1"/>
              </a:buClr>
            </a:pPr>
            <a:endParaRPr lang="en-US" sz="2400" b="1" dirty="0"/>
          </a:p>
          <a:p>
            <a:pPr>
              <a:buClr>
                <a:schemeClr val="tx1"/>
              </a:buClr>
            </a:pPr>
            <a:r>
              <a:rPr lang="en-US" sz="2400" b="1" dirty="0" smtClean="0"/>
              <a:t>2 SCRs Recommended for Approval</a:t>
            </a:r>
            <a:endParaRPr lang="en-US" sz="2400" b="1" dirty="0"/>
          </a:p>
          <a:p>
            <a:pPr>
              <a:buClr>
                <a:schemeClr val="tx1"/>
              </a:buClr>
            </a:pPr>
            <a:endParaRPr lang="en-US" sz="2400" b="1" dirty="0"/>
          </a:p>
          <a:p>
            <a:pPr>
              <a:buClr>
                <a:schemeClr val="tx1"/>
              </a:buClr>
            </a:pPr>
            <a:endParaRPr lang="en-US" sz="2400" b="1" dirty="0"/>
          </a:p>
          <a:p>
            <a:pPr>
              <a:buClr>
                <a:schemeClr val="tx1"/>
              </a:buClr>
            </a:pPr>
            <a:endParaRPr lang="en-US" sz="2400" b="1" dirty="0"/>
          </a:p>
          <a:p>
            <a:pPr>
              <a:buClr>
                <a:schemeClr val="tx1"/>
              </a:buClr>
            </a:pPr>
            <a:endParaRPr lang="en-US" sz="2400" b="1" dirty="0"/>
          </a:p>
          <a:p>
            <a:pPr>
              <a:buClr>
                <a:schemeClr val="tx1"/>
              </a:buClr>
            </a:pPr>
            <a:endParaRPr lang="en-US" sz="2400" b="1" dirty="0"/>
          </a:p>
          <a:p>
            <a:pPr>
              <a:buClr>
                <a:schemeClr val="tx1"/>
              </a:buClr>
            </a:pPr>
            <a:endParaRPr lang="en-US" sz="2400" b="1" dirty="0"/>
          </a:p>
          <a:p>
            <a:pPr>
              <a:buClr>
                <a:schemeClr val="tx1"/>
              </a:buClr>
            </a:pPr>
            <a:endParaRPr lang="en-US" sz="2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304800" y="0"/>
            <a:ext cx="8229600" cy="792163"/>
          </a:xfrm>
        </p:spPr>
        <p:txBody>
          <a:bodyPr/>
          <a:lstStyle/>
          <a:p>
            <a:pPr eaLnBrk="1" hangingPunct="1"/>
            <a:r>
              <a:rPr lang="en-US" smtClean="0"/>
              <a:t>Items for a Vote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838200"/>
            <a:ext cx="8153400" cy="5638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u="sng" dirty="0" smtClean="0"/>
              <a:t>Unopposed Recommendations</a:t>
            </a:r>
          </a:p>
          <a:p>
            <a:pPr lvl="1">
              <a:lnSpc>
                <a:spcPct val="90000"/>
              </a:lnSpc>
            </a:pPr>
            <a:r>
              <a:rPr lang="en-US" b="1" i="1" dirty="0" smtClean="0"/>
              <a:t>NPRR394*, Outage Reporting [Edison Mission] </a:t>
            </a:r>
            <a:endParaRPr lang="en-US" b="1" i="1" dirty="0" smtClean="0">
              <a:solidFill>
                <a:srgbClr val="FF0000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b="1" i="1" dirty="0" smtClean="0"/>
              <a:t>NPRR433*, Clarification of Ancillary Service Obligation Calculation Process [ERCOT]</a:t>
            </a:r>
          </a:p>
          <a:p>
            <a:pPr lvl="1">
              <a:lnSpc>
                <a:spcPct val="90000"/>
              </a:lnSpc>
            </a:pPr>
            <a:r>
              <a:rPr lang="en-US" b="1" i="1" dirty="0" smtClean="0"/>
              <a:t>SCR 768, Deployment of Resources to Alleviate Imminent Emergency Conditions [ERCOT]</a:t>
            </a:r>
          </a:p>
          <a:p>
            <a:pPr lvl="1">
              <a:lnSpc>
                <a:spcPct val="90000"/>
              </a:lnSpc>
            </a:pPr>
            <a:r>
              <a:rPr lang="en-US" b="1" i="1" dirty="0" smtClean="0"/>
              <a:t>SCR 769, CRRAH Digital Certificate New Role for Read Only Access [Austin Energy]</a:t>
            </a:r>
          </a:p>
          <a:p>
            <a:pPr lvl="1">
              <a:lnSpc>
                <a:spcPct val="90000"/>
              </a:lnSpc>
            </a:pPr>
            <a:endParaRPr lang="en-US" b="1" i="1" dirty="0" smtClean="0"/>
          </a:p>
          <a:p>
            <a:pPr lvl="1">
              <a:lnSpc>
                <a:spcPct val="90000"/>
              </a:lnSpc>
            </a:pPr>
            <a:endParaRPr lang="en-US" b="1" i="1" dirty="0" smtClean="0"/>
          </a:p>
          <a:p>
            <a:pPr lvl="1">
              <a:lnSpc>
                <a:spcPct val="90000"/>
              </a:lnSpc>
              <a:buNone/>
            </a:pPr>
            <a:r>
              <a:rPr lang="en-US" b="1" i="1" dirty="0" smtClean="0"/>
              <a:t>(* denotes no impacts)</a:t>
            </a:r>
          </a:p>
          <a:p>
            <a:pPr lvl="1">
              <a:lnSpc>
                <a:spcPct val="90000"/>
              </a:lnSpc>
              <a:buNone/>
            </a:pPr>
            <a:endParaRPr lang="en-US" b="1" i="1" dirty="0" smtClean="0"/>
          </a:p>
          <a:p>
            <a:pPr lvl="1">
              <a:lnSpc>
                <a:spcPct val="90000"/>
              </a:lnSpc>
            </a:pPr>
            <a:endParaRPr lang="en-US" b="1" i="1" dirty="0" smtClean="0"/>
          </a:p>
          <a:p>
            <a:pPr lvl="1">
              <a:lnSpc>
                <a:spcPct val="90000"/>
              </a:lnSpc>
            </a:pPr>
            <a:endParaRPr lang="en-US" b="1" i="1" dirty="0" smtClean="0"/>
          </a:p>
          <a:p>
            <a:pPr lvl="1">
              <a:lnSpc>
                <a:spcPct val="90000"/>
              </a:lnSpc>
              <a:buFontTx/>
              <a:buNone/>
            </a:pPr>
            <a:endParaRPr lang="en-US" u="sng" dirty="0" smtClean="0"/>
          </a:p>
          <a:p>
            <a:pPr lvl="1">
              <a:lnSpc>
                <a:spcPct val="90000"/>
              </a:lnSpc>
            </a:pPr>
            <a:endParaRPr lang="en-US" b="1" i="1" dirty="0" smtClean="0"/>
          </a:p>
          <a:p>
            <a:pPr lvl="1">
              <a:lnSpc>
                <a:spcPct val="90000"/>
              </a:lnSpc>
            </a:pPr>
            <a:endParaRPr lang="en-US" b="1" i="1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1600" b="0" i="1" dirty="0" smtClean="0">
                <a:solidFill>
                  <a:srgbClr val="0070C0"/>
                </a:solidFill>
              </a:rPr>
              <a:t>	</a:t>
            </a:r>
            <a:endParaRPr lang="en-US" sz="1600" b="0" dirty="0" smtClean="0"/>
          </a:p>
          <a:p>
            <a:pPr>
              <a:lnSpc>
                <a:spcPct val="90000"/>
              </a:lnSpc>
              <a:buFontTx/>
              <a:buNone/>
            </a:pPr>
            <a:endParaRPr lang="en-US" sz="1600" b="0" i="1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1600" b="0" i="1" dirty="0" smtClean="0">
                <a:solidFill>
                  <a:srgbClr val="40949A"/>
                </a:solidFill>
              </a:rPr>
              <a:t>	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600" b="0" i="1" dirty="0" smtClean="0">
                <a:solidFill>
                  <a:srgbClr val="FF0000"/>
                </a:solidFill>
              </a:rPr>
              <a:t>	</a:t>
            </a:r>
            <a:endParaRPr lang="en-US" b="0" dirty="0" smtClean="0"/>
          </a:p>
          <a:p>
            <a:pPr>
              <a:lnSpc>
                <a:spcPct val="90000"/>
              </a:lnSpc>
              <a:buFontTx/>
              <a:buNone/>
            </a:pPr>
            <a:endParaRPr lang="en-US" sz="1600" b="0" i="1" dirty="0" smtClean="0"/>
          </a:p>
          <a:p>
            <a:pPr>
              <a:lnSpc>
                <a:spcPct val="90000"/>
              </a:lnSpc>
              <a:buFontTx/>
              <a:buNone/>
            </a:pPr>
            <a:endParaRPr lang="en-US" sz="1600" b="0" dirty="0" smtClean="0"/>
          </a:p>
        </p:txBody>
      </p:sp>
      <p:sp>
        <p:nvSpPr>
          <p:cNvPr id="5124" name="Slide Number Placeholder 4"/>
          <p:cNvSpPr txBox="1">
            <a:spLocks noGrp="1"/>
          </p:cNvSpPr>
          <p:nvPr/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endParaRPr lang="en-US" sz="12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NPRR/SCR Descriptions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u="sng" dirty="0" smtClean="0"/>
          </a:p>
          <a:p>
            <a:endParaRPr lang="en-US" u="sng" dirty="0" smtClean="0"/>
          </a:p>
          <a:p>
            <a:endParaRPr lang="en-US" u="sng" dirty="0" smtClean="0"/>
          </a:p>
          <a:p>
            <a:pPr algn="ctr">
              <a:buFontTx/>
              <a:buNone/>
            </a:pPr>
            <a:r>
              <a:rPr lang="en-US" sz="3200" u="sng" dirty="0" smtClean="0"/>
              <a:t>NPRRs/SCRs Recommended for Approval</a:t>
            </a:r>
            <a:endParaRPr lang="en-US" sz="3200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381000" y="0"/>
            <a:ext cx="8763000" cy="685800"/>
          </a:xfrm>
        </p:spPr>
        <p:txBody>
          <a:bodyPr/>
          <a:lstStyle/>
          <a:p>
            <a:pPr marL="342900" indent="-342900"/>
            <a:r>
              <a:rPr lang="en-US" b="1" i="1" dirty="0" smtClean="0"/>
              <a:t>NPRR394, Outage Reporting</a:t>
            </a:r>
            <a:endParaRPr lang="en-US" dirty="0" smtClean="0">
              <a:solidFill>
                <a:srgbClr val="FF0000"/>
              </a:solidFill>
            </a:endParaRPr>
          </a:p>
        </p:txBody>
      </p:sp>
      <p:graphicFrame>
        <p:nvGraphicFramePr>
          <p:cNvPr id="72727" name="Group 23"/>
          <p:cNvGraphicFramePr>
            <a:graphicFrameLocks noGrp="1"/>
          </p:cNvGraphicFramePr>
          <p:nvPr>
            <p:ph idx="4294967295"/>
          </p:nvPr>
        </p:nvGraphicFramePr>
        <p:xfrm>
          <a:off x="228600" y="838200"/>
          <a:ext cx="8763000" cy="4192820"/>
        </p:xfrm>
        <a:graphic>
          <a:graphicData uri="http://schemas.openxmlformats.org/drawingml/2006/table">
            <a:tbl>
              <a:tblPr/>
              <a:tblGrid>
                <a:gridCol w="2397200"/>
                <a:gridCol w="6365800"/>
              </a:tblGrid>
              <a:tr h="6274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Purpose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(Edison Mission)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This NPRR clarifies that Forced </a:t>
                      </a:r>
                      <a:r>
                        <a:rPr lang="en-US" sz="16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Derates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for Resources are greater than 10MW.   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93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PRS Vote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On 1/19/12, PRS unanimously voted to recommend approval of NPRR394 as amended by the 12/20/11 ERCOT comments and as revised by PRS.  On 2/23/12, PRS unanimously voted to endorse and forward the 1/19/12 PRS Report and Impact Analysis for NPRR394 to TAC.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0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Effective Date/Priority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May 1, 2012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9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ERCOT Impact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impacts.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808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Business Case Highlights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Reduces calls to ERCOT Real-Time Operations Staff for </a:t>
                      </a:r>
                      <a:r>
                        <a:rPr lang="en-US" sz="1600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derates</a:t>
                      </a:r>
                      <a:r>
                        <a:rPr lang="en-US" sz="160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that are not material;</a:t>
                      </a:r>
                      <a:r>
                        <a:rPr lang="en-US" sz="160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and removes low value activity from ERCOT and Market Participant Real-Time operators.</a:t>
                      </a:r>
                      <a:endParaRPr lang="en-US" sz="160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381000" y="0"/>
            <a:ext cx="8763000" cy="685800"/>
          </a:xfrm>
        </p:spPr>
        <p:txBody>
          <a:bodyPr/>
          <a:lstStyle/>
          <a:p>
            <a:pPr marL="342900" indent="-342900"/>
            <a:r>
              <a:rPr lang="en-US" b="1" i="1" dirty="0" smtClean="0"/>
              <a:t>NPRR433, Clarification of Ancillary Service Obligation Calculation Process</a:t>
            </a:r>
            <a:endParaRPr lang="en-US" dirty="0" smtClean="0">
              <a:solidFill>
                <a:srgbClr val="FF0000"/>
              </a:solidFill>
            </a:endParaRPr>
          </a:p>
        </p:txBody>
      </p:sp>
      <p:graphicFrame>
        <p:nvGraphicFramePr>
          <p:cNvPr id="72727" name="Group 23"/>
          <p:cNvGraphicFramePr>
            <a:graphicFrameLocks noGrp="1"/>
          </p:cNvGraphicFramePr>
          <p:nvPr>
            <p:ph idx="4294967295"/>
          </p:nvPr>
        </p:nvGraphicFramePr>
        <p:xfrm>
          <a:off x="152400" y="990601"/>
          <a:ext cx="8763000" cy="3486008"/>
        </p:xfrm>
        <a:graphic>
          <a:graphicData uri="http://schemas.openxmlformats.org/drawingml/2006/table">
            <a:tbl>
              <a:tblPr/>
              <a:tblGrid>
                <a:gridCol w="2397200"/>
                <a:gridCol w="6365800"/>
              </a:tblGrid>
              <a:tr h="600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Purpose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(ERCOT)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This NPRR clarifies the ERCOT process regarding the calculation of Ancillary Service Obligations. 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533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PRS Vote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On 1/19/12, PRS voted to recommend approval of NPRR433 as revised by PRS.  There was one abstention from the Independent Power Marketer (IPM) Market Segment.  On 2/23/12, PRS unanimously voted to endorse and forward the 1/19/12 PRS Report and Impact Analysis for NPRR433 to TAC.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Effective Date/Priority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May 1, 2012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ERCOT Impact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impacts.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89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Business Case Highlights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Aligns Protocol language with</a:t>
                      </a:r>
                      <a:r>
                        <a:rPr lang="en-US" sz="160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current ERCOT practices.  </a:t>
                      </a:r>
                      <a:endParaRPr lang="en-US" sz="160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381000" y="0"/>
            <a:ext cx="8763000" cy="685800"/>
          </a:xfrm>
        </p:spPr>
        <p:txBody>
          <a:bodyPr/>
          <a:lstStyle/>
          <a:p>
            <a:pPr marL="342900" indent="-342900"/>
            <a:r>
              <a:rPr lang="en-US" b="1" i="1" dirty="0" smtClean="0"/>
              <a:t>SCR 768, Automatic Non-Spin Redeployment and Deployment Based on Resource Availability</a:t>
            </a:r>
            <a:endParaRPr lang="en-US" dirty="0" smtClean="0">
              <a:solidFill>
                <a:srgbClr val="FF0000"/>
              </a:solidFill>
            </a:endParaRPr>
          </a:p>
        </p:txBody>
      </p:sp>
      <p:graphicFrame>
        <p:nvGraphicFramePr>
          <p:cNvPr id="72727" name="Group 23"/>
          <p:cNvGraphicFramePr>
            <a:graphicFrameLocks noGrp="1"/>
          </p:cNvGraphicFramePr>
          <p:nvPr>
            <p:ph idx="4294967295"/>
          </p:nvPr>
        </p:nvGraphicFramePr>
        <p:xfrm>
          <a:off x="228600" y="990601"/>
          <a:ext cx="8763000" cy="4480588"/>
        </p:xfrm>
        <a:graphic>
          <a:graphicData uri="http://schemas.openxmlformats.org/drawingml/2006/table">
            <a:tbl>
              <a:tblPr/>
              <a:tblGrid>
                <a:gridCol w="2397200"/>
                <a:gridCol w="6365800"/>
              </a:tblGrid>
              <a:tr h="8915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Purpose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(ERCOT)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This SCR modifies the MMS Automatic Redeployment function such that it accounts for the delay involved in deployment of Off-Line Non-Spin Resources. 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264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PRS Vote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On 1/19/12, PRS voted to recommend approval of SCR768 as submitted.  There was one abstention from the Independent Generator Market Segment.  On 2/23/12, PRS unanimously voted to endorse and forward the 1/19/12 PRS Report and Impact Analysis for SCR768 to TAC with a recommended priority of 2012 and rank of 680.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6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Effective Date/Priority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Upon System Implementation - Priority 2012; Rank 680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6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ERCOT Impact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$55k 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$70k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; impacts to Market Management System (MMS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), Enterprise</a:t>
                      </a:r>
                      <a:r>
                        <a:rPr lang="en-US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Information System (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EIS), and Information Services Master (ISM).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50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Business Case Highlights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Automatic redeployment will only deploy</a:t>
                      </a:r>
                      <a:r>
                        <a:rPr lang="en-US" sz="160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Resources </a:t>
                      </a:r>
                      <a:r>
                        <a:rPr lang="en-US" sz="160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during hours in which they have Non-Spin responsibility.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381000" y="0"/>
            <a:ext cx="8763000" cy="990600"/>
          </a:xfrm>
        </p:spPr>
        <p:txBody>
          <a:bodyPr/>
          <a:lstStyle/>
          <a:p>
            <a:pPr marL="342900" indent="-342900"/>
            <a:r>
              <a:rPr lang="en-US" b="1" i="1" dirty="0" smtClean="0"/>
              <a:t>SCR 769, CRRAH Digital Certificate New Role for Read Only Access</a:t>
            </a:r>
            <a:br>
              <a:rPr lang="en-US" b="1" i="1" dirty="0" smtClean="0"/>
            </a:br>
            <a:endParaRPr lang="en-US" dirty="0" smtClean="0">
              <a:solidFill>
                <a:srgbClr val="FF0000"/>
              </a:solidFill>
            </a:endParaRPr>
          </a:p>
        </p:txBody>
      </p:sp>
      <p:graphicFrame>
        <p:nvGraphicFramePr>
          <p:cNvPr id="72727" name="Group 23"/>
          <p:cNvGraphicFramePr>
            <a:graphicFrameLocks noGrp="1"/>
          </p:cNvGraphicFramePr>
          <p:nvPr>
            <p:ph idx="4294967295"/>
          </p:nvPr>
        </p:nvGraphicFramePr>
        <p:xfrm>
          <a:off x="228600" y="990600"/>
          <a:ext cx="8763000" cy="4494052"/>
        </p:xfrm>
        <a:graphic>
          <a:graphicData uri="http://schemas.openxmlformats.org/drawingml/2006/table">
            <a:tbl>
              <a:tblPr/>
              <a:tblGrid>
                <a:gridCol w="2397200"/>
                <a:gridCol w="6365800"/>
              </a:tblGrid>
              <a:tr h="5892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Purpose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(Austin Energy)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This NPRR clarifies the collateral requirements for CRR Account Holders and Counter-Parties who participate in the CRR market.       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699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PRS Vote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On 12/15/11, PRS unanimously voted to recommend approval of SCR769. On 2/23/12, PRS voted to endorse and forward the 1/19/12 PRS Report and Impact Analysis for SCR769 to TAC with a recommended priority of 2012 and rank of 690. There was one abstention form the Investor Owned Utility (IOU) Market Segment.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6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Effective Date/Priority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Upon System Implementation - Priority 2012; Rank 690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22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ERCOT Impact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$100k - $110k;</a:t>
                      </a:r>
                      <a:r>
                        <a:rPr lang="en-US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impacts to Congestion Revenue Rights (CRR) and Market Participant Identity Management (MPIM); business process impacts to Client Services and Enterprise Information Management. 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972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Business Case Highlights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Compliance with risk control requirements and clearer separation of duties;</a:t>
                      </a:r>
                      <a:r>
                        <a:rPr lang="en-US" sz="160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allows for clearer separation of Settlement and operation responsibilities;</a:t>
                      </a:r>
                      <a:r>
                        <a:rPr lang="en-US" sz="160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positive staffing impacts </a:t>
                      </a:r>
                      <a:r>
                        <a:rPr lang="en-US" sz="160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for small Entities that have limited number of staff in back offices.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Rot="1" noChangeArrowheads="1"/>
          </p:cNvSpPr>
          <p:nvPr/>
        </p:nvSpPr>
        <p:spPr bwMode="auto">
          <a:xfrm>
            <a:off x="304800" y="0"/>
            <a:ext cx="82296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400" kern="0" dirty="0" smtClean="0">
                <a:latin typeface="+mj-lt"/>
                <a:ea typeface="+mj-ea"/>
                <a:cs typeface="+mj-cs"/>
              </a:rPr>
              <a:t>Other Binding Documents</a:t>
            </a:r>
            <a:endParaRPr lang="en-US" sz="2400" kern="0" dirty="0">
              <a:latin typeface="+mj-lt"/>
              <a:ea typeface="+mj-ea"/>
              <a:cs typeface="+mj-cs"/>
            </a:endParaRPr>
          </a:p>
        </p:txBody>
      </p:sp>
      <p:sp>
        <p:nvSpPr>
          <p:cNvPr id="4099" name="Rectangle 3"/>
          <p:cNvSpPr txBox="1">
            <a:spLocks noChangeArrowheads="1"/>
          </p:cNvSpPr>
          <p:nvPr/>
        </p:nvSpPr>
        <p:spPr bwMode="auto">
          <a:xfrm>
            <a:off x="304800" y="990600"/>
            <a:ext cx="81534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Clr>
                <a:schemeClr val="tx1"/>
              </a:buClr>
            </a:pPr>
            <a:r>
              <a:rPr lang="en-US" sz="2400" b="1" dirty="0" smtClean="0"/>
              <a:t>PRS recommends the following changes to the Other Binding Documents List:</a:t>
            </a:r>
          </a:p>
          <a:p>
            <a:pPr>
              <a:buClr>
                <a:schemeClr val="tx1"/>
              </a:buClr>
            </a:pPr>
            <a:endParaRPr lang="en-US" sz="2400" b="1" dirty="0" smtClean="0"/>
          </a:p>
          <a:p>
            <a:pPr>
              <a:buClr>
                <a:schemeClr val="tx1"/>
              </a:buClr>
            </a:pPr>
            <a:r>
              <a:rPr lang="en-US" sz="2400" b="1" dirty="0" smtClean="0"/>
              <a:t>Addition of “Methodology for Setting Maximum Shadow Prices for Network and Power Balance Constraints ”</a:t>
            </a:r>
          </a:p>
          <a:p>
            <a:pPr>
              <a:buClr>
                <a:schemeClr val="tx1"/>
              </a:buClr>
            </a:pPr>
            <a:endParaRPr lang="en-US" sz="2400" b="1" dirty="0" smtClean="0"/>
          </a:p>
          <a:p>
            <a:pPr>
              <a:buClr>
                <a:schemeClr val="tx1"/>
              </a:buClr>
            </a:pPr>
            <a:r>
              <a:rPr lang="en-US" sz="2400" b="1" dirty="0" smtClean="0"/>
              <a:t>Removal of “Generation Interconnection Procedure”</a:t>
            </a:r>
            <a:endParaRPr lang="en-US" sz="2400" b="1" dirty="0"/>
          </a:p>
          <a:p>
            <a:pPr>
              <a:buClr>
                <a:schemeClr val="tx1"/>
              </a:buClr>
            </a:pPr>
            <a:endParaRPr lang="en-US" sz="2400" b="1" dirty="0"/>
          </a:p>
          <a:p>
            <a:pPr>
              <a:buClr>
                <a:schemeClr val="tx1"/>
              </a:buClr>
            </a:pPr>
            <a:endParaRPr lang="en-US" sz="2400" b="1" dirty="0"/>
          </a:p>
          <a:p>
            <a:pPr>
              <a:buClr>
                <a:schemeClr val="tx1"/>
              </a:buClr>
            </a:pPr>
            <a:endParaRPr lang="en-US" sz="2400" b="1" dirty="0"/>
          </a:p>
          <a:p>
            <a:pPr>
              <a:buClr>
                <a:schemeClr val="tx1"/>
              </a:buClr>
            </a:pPr>
            <a:endParaRPr lang="en-US" sz="2400" b="1" dirty="0"/>
          </a:p>
          <a:p>
            <a:pPr>
              <a:buClr>
                <a:schemeClr val="tx1"/>
              </a:buClr>
            </a:pPr>
            <a:endParaRPr lang="en-US" sz="2400" b="1" dirty="0"/>
          </a:p>
          <a:p>
            <a:pPr>
              <a:buClr>
                <a:schemeClr val="tx1"/>
              </a:buClr>
            </a:pPr>
            <a:endParaRPr lang="en-US" sz="24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9858</TotalTime>
  <Words>686</Words>
  <Application>Microsoft Office PowerPoint</Application>
  <PresentationFormat>On-screen Show (4:3)</PresentationFormat>
  <Paragraphs>102</Paragraphs>
  <Slides>9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Custom Design</vt:lpstr>
      <vt:lpstr>Protocol Revision Subcommittee</vt:lpstr>
      <vt:lpstr>Slide 2</vt:lpstr>
      <vt:lpstr>Items for a Vote</vt:lpstr>
      <vt:lpstr>NPRR/SCR Descriptions</vt:lpstr>
      <vt:lpstr>NPRR394, Outage Reporting</vt:lpstr>
      <vt:lpstr>NPRR433, Clarification of Ancillary Service Obligation Calculation Process</vt:lpstr>
      <vt:lpstr>SCR 768, Automatic Non-Spin Redeployment and Deployment Based on Resource Availability</vt:lpstr>
      <vt:lpstr>SCR 769, CRRAH Digital Certificate New Role for Read Only Access 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Thomas Burke</dc:creator>
  <cp:lastModifiedBy>A. Boren</cp:lastModifiedBy>
  <cp:revision>608</cp:revision>
  <dcterms:created xsi:type="dcterms:W3CDTF">2005-04-21T14:28:35Z</dcterms:created>
  <dcterms:modified xsi:type="dcterms:W3CDTF">2012-02-29T14:17:45Z</dcterms:modified>
</cp:coreProperties>
</file>