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handoutMasterIdLst>
    <p:handoutMasterId r:id="rId15"/>
  </p:handoutMasterIdLst>
  <p:sldIdLst>
    <p:sldId id="307" r:id="rId2"/>
    <p:sldId id="308" r:id="rId3"/>
    <p:sldId id="302" r:id="rId4"/>
    <p:sldId id="259" r:id="rId5"/>
    <p:sldId id="262" r:id="rId6"/>
    <p:sldId id="263" r:id="rId7"/>
    <p:sldId id="306" r:id="rId8"/>
    <p:sldId id="311" r:id="rId9"/>
    <p:sldId id="313" r:id="rId10"/>
    <p:sldId id="309" r:id="rId11"/>
    <p:sldId id="310" r:id="rId12"/>
    <p:sldId id="312"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7D7C7"/>
    <a:srgbClr val="40949A"/>
    <a:srgbClr val="FF3300"/>
    <a:srgbClr val="FFFFFF"/>
    <a:srgbClr val="B4B4B4"/>
    <a:srgbClr val="D1E6F7"/>
    <a:srgbClr val="D0EBF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87" autoAdjust="0"/>
    <p:restoredTop sz="85470" autoAdjust="0"/>
  </p:normalViewPr>
  <p:slideViewPr>
    <p:cSldViewPr>
      <p:cViewPr varScale="1">
        <p:scale>
          <a:sx n="94" d="100"/>
          <a:sy n="94" d="100"/>
        </p:scale>
        <p:origin x="-570" y="-96"/>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1950"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4710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4710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endParaRPr lang="en-US"/>
          </a:p>
        </p:txBody>
      </p:sp>
      <p:sp>
        <p:nvSpPr>
          <p:cNvPr id="4710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0603CE7C-0312-4CD8-AAEC-6D6ED5ABA29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075279D7-EF86-4D88-B145-A4AE4A751F6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p:spPr>
        <p:txBody>
          <a:bodyPr/>
          <a:lstStyle/>
          <a:p>
            <a:endParaRPr lang="en-US" smtClean="0">
              <a:latin typeface="Arial" pitchFamily="34" charset="0"/>
            </a:endParaRPr>
          </a:p>
        </p:txBody>
      </p:sp>
      <p:sp>
        <p:nvSpPr>
          <p:cNvPr id="11268" name="Slide Number Placeholder 3"/>
          <p:cNvSpPr>
            <a:spLocks noGrp="1"/>
          </p:cNvSpPr>
          <p:nvPr>
            <p:ph type="sldNum" sz="quarter" idx="5"/>
          </p:nvPr>
        </p:nvSpPr>
        <p:spPr>
          <a:noFill/>
        </p:spPr>
        <p:txBody>
          <a:bodyPr/>
          <a:lstStyle/>
          <a:p>
            <a:fld id="{4F52E964-5E21-4CC6-B97A-55B02504DD3F}" type="slidenum">
              <a:rPr lang="en-US" smtClean="0">
                <a:latin typeface="Arial" pitchFamily="34" charset="0"/>
              </a:rPr>
              <a:pPr/>
              <a:t>3</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latin typeface="Arial" charset="0"/>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latin typeface="Arial" charset="0"/>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endParaRPr lang="en-US"/>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a:t>Operations Support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60FEAD9-AD6B-4F39-8B72-F21B117C810E}"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BC87626-F489-41ED-BBC9-C5B4F593E261}"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8229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505200"/>
            <a:ext cx="8229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DF9E41B-285B-457A-ADAF-D4B960C6C1F0}"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5A93D3EF-9E5E-4809-A78D-99A281D68D40}"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CA201C8-73EE-45AB-99D2-6C4E890CCC6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3E9B040-A863-4E2A-A2C2-4CBE1F92BEE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192649D8-8390-4C68-8CEE-CFF0ACC3FF22}"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4C40472-7683-430A-96AB-4705D1EE4C9A}"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9"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9E7089F-2E61-4377-8F2E-3007DD70EAF1}"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5"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4FA585D-6F4B-42C4-B6D6-D9DE26A01017}"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4"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7306EA1-9199-4D06-A571-52E0D801D10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F59EF91-3CEA-4D84-9C5C-04CBB991B6D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Operations Support</a:t>
            </a:r>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6F015C5-1E64-4522-8A88-CF091001431F}"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latin typeface="Arial" charset="0"/>
            </a:endParaRPr>
          </a:p>
        </p:txBody>
      </p:sp>
      <p:pic>
        <p:nvPicPr>
          <p:cNvPr id="1029" name="Picture 8" descr="logo_C"/>
          <p:cNvPicPr>
            <a:picLocks noChangeAspect="1" noChangeArrowheads="1"/>
          </p:cNvPicPr>
          <p:nvPr/>
        </p:nvPicPr>
        <p:blipFill>
          <a:blip r:embed="rId15"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latin typeface="Arial" charset="0"/>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a:t>Operations Support</a:t>
            </a: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latin typeface="Arial" charset="0"/>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latin typeface="Arial" charset="0"/>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85DD1030-BFD2-44C1-8C0A-AF7580914A60}" type="slidenum">
              <a:rPr lang="en-US" sz="1200">
                <a:latin typeface="Arial" charset="0"/>
              </a:rPr>
              <a:pPr algn="ctr">
                <a:defRPr/>
              </a:pPr>
              <a:t>‹#›</a:t>
            </a:fld>
            <a:endParaRPr lang="en-US" sz="1200">
              <a:latin typeface="Arial" charset="0"/>
            </a:endParaRPr>
          </a:p>
        </p:txBody>
      </p:sp>
    </p:spTree>
  </p:cSld>
  <p:clrMap bg1="lt1" tx1="dk1" bg2="lt2" tx2="dk2" accent1="accent1" accent2="accent2" accent3="accent3" accent4="accent4" accent5="accent5" accent6="accent6" hlink="hlink" folHlink="folHlink"/>
  <p:sldLayoutIdLst>
    <p:sldLayoutId id="2147483876"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Lst>
  <p:hf sldNum="0" hd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TSAT Overview</a:t>
            </a:r>
            <a:endParaRPr lang="en-US" dirty="0"/>
          </a:p>
        </p:txBody>
      </p:sp>
      <p:sp>
        <p:nvSpPr>
          <p:cNvPr id="3" name="Subtitle 2"/>
          <p:cNvSpPr>
            <a:spLocks noGrp="1"/>
          </p:cNvSpPr>
          <p:nvPr>
            <p:ph type="subTitle" idx="1"/>
          </p:nvPr>
        </p:nvSpPr>
        <p:spPr/>
        <p:txBody>
          <a:bodyPr/>
          <a:lstStyle/>
          <a:p>
            <a:r>
              <a:rPr lang="en-US" dirty="0" smtClean="0"/>
              <a:t>Bill Blevins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applied to DAM/CRR markets</a:t>
            </a:r>
            <a:endParaRPr lang="en-US" dirty="0"/>
          </a:p>
        </p:txBody>
      </p:sp>
      <p:sp>
        <p:nvSpPr>
          <p:cNvPr id="3" name="Content Placeholder 2"/>
          <p:cNvSpPr>
            <a:spLocks noGrp="1"/>
          </p:cNvSpPr>
          <p:nvPr>
            <p:ph idx="1"/>
          </p:nvPr>
        </p:nvSpPr>
        <p:spPr/>
        <p:txBody>
          <a:bodyPr/>
          <a:lstStyle/>
          <a:p>
            <a:r>
              <a:rPr lang="en-US" dirty="0" smtClean="0"/>
              <a:t>Day-Ahead Market</a:t>
            </a:r>
          </a:p>
          <a:p>
            <a:pPr lvl="1"/>
            <a:endParaRPr lang="en-US" dirty="0" smtClean="0"/>
          </a:p>
          <a:p>
            <a:pPr lvl="1"/>
            <a:r>
              <a:rPr lang="en-US" dirty="0" smtClean="0"/>
              <a:t>No changes for DAM Operator in receiving data from Ops Engineering where the W-N limits are calculated prior to DAM</a:t>
            </a:r>
          </a:p>
          <a:p>
            <a:pPr lvl="2"/>
            <a:r>
              <a:rPr lang="en-US" dirty="0" smtClean="0"/>
              <a:t>Implementing TSAT in real-time may introduce variability in W-N limits, leading to a wider difference between the limits utilized in DAM and those in real-time.</a:t>
            </a:r>
          </a:p>
          <a:p>
            <a:pPr lvl="3"/>
            <a:r>
              <a:rPr lang="en-US" dirty="0" smtClean="0"/>
              <a:t>This would be because of the variations of the system in real-time.</a:t>
            </a:r>
          </a:p>
          <a:p>
            <a:pPr lvl="1"/>
            <a:r>
              <a:rPr lang="en-US" dirty="0" smtClean="0"/>
              <a:t>ERCOT considering enhancement to posted Generic Transmission Limit spreadsheet to include adjustment % and final value used in DAM (example, where the 2214MW IROL limit is scaled down to be 1945MW in DAM).  </a:t>
            </a:r>
          </a:p>
          <a:p>
            <a:pPr lvl="2"/>
            <a:r>
              <a:rPr lang="en-US" dirty="0" smtClean="0"/>
              <a:t>Spreadsheet would include additional data</a:t>
            </a:r>
          </a:p>
          <a:p>
            <a:pPr lvl="2"/>
            <a:r>
              <a:rPr lang="en-US" dirty="0" smtClean="0"/>
              <a:t>Would remove daily operator notice of values used in DAM by 0600.</a:t>
            </a:r>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applied to DAM/CRR markets (continued)</a:t>
            </a:r>
            <a:endParaRPr lang="en-US" dirty="0"/>
          </a:p>
        </p:txBody>
      </p:sp>
      <p:sp>
        <p:nvSpPr>
          <p:cNvPr id="3" name="Content Placeholder 2"/>
          <p:cNvSpPr>
            <a:spLocks noGrp="1"/>
          </p:cNvSpPr>
          <p:nvPr>
            <p:ph idx="1"/>
          </p:nvPr>
        </p:nvSpPr>
        <p:spPr/>
        <p:txBody>
          <a:bodyPr/>
          <a:lstStyle/>
          <a:p>
            <a:r>
              <a:rPr lang="en-US" dirty="0" smtClean="0"/>
              <a:t>Congestion Revenue Rights Auction</a:t>
            </a:r>
          </a:p>
          <a:p>
            <a:pPr lvl="1"/>
            <a:r>
              <a:rPr lang="en-US" dirty="0" smtClean="0"/>
              <a:t>W-N values in CRR auctions have been relatively static for recent model months.</a:t>
            </a:r>
          </a:p>
          <a:p>
            <a:pPr lvl="1"/>
            <a:endParaRPr lang="en-US" dirty="0" smtClean="0"/>
          </a:p>
          <a:p>
            <a:pPr lvl="1"/>
            <a:r>
              <a:rPr lang="en-US" dirty="0" smtClean="0"/>
              <a:t>Although TSAT analysis and impacts were considered in the March CRR model build process three weeks ago, it was recognized that March forecasted conditions would be primarily constrained with little influence from TSAT with mild weather and wind patterns.</a:t>
            </a:r>
          </a:p>
          <a:p>
            <a:pPr lvl="1"/>
            <a:endParaRPr lang="en-US" dirty="0" smtClean="0"/>
          </a:p>
          <a:p>
            <a:pPr lvl="1"/>
            <a:r>
              <a:rPr lang="en-US" dirty="0" smtClean="0"/>
              <a:t>For April and future CRR Model builds, the CRR Engineer will leverage the TSAT tool, similar to an Operations Engineer, when determining a value for CRR Auction.</a:t>
            </a:r>
          </a:p>
          <a:p>
            <a:pPr lvl="2"/>
            <a:r>
              <a:rPr lang="en-US" dirty="0" smtClean="0"/>
              <a:t>The trend in W-N Limits will also be evaluated each month.</a:t>
            </a:r>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TSAT Implementation</a:t>
            </a:r>
            <a:endParaRPr lang="en-US" dirty="0"/>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sp>
        <p:nvSpPr>
          <p:cNvPr id="6" name="Rounded Rectangular Callout 5"/>
          <p:cNvSpPr/>
          <p:nvPr/>
        </p:nvSpPr>
        <p:spPr>
          <a:xfrm>
            <a:off x="1981200" y="2133600"/>
            <a:ext cx="4953000" cy="3124200"/>
          </a:xfrm>
          <a:prstGeom prst="wedgeRoundRect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a:t>
            </a:r>
            <a:endParaRPr lang="en-US" sz="7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be covered</a:t>
            </a:r>
            <a:endParaRPr lang="en-US" dirty="0"/>
          </a:p>
        </p:txBody>
      </p:sp>
      <p:sp>
        <p:nvSpPr>
          <p:cNvPr id="3" name="Content Placeholder 2"/>
          <p:cNvSpPr>
            <a:spLocks noGrp="1"/>
          </p:cNvSpPr>
          <p:nvPr>
            <p:ph idx="1"/>
          </p:nvPr>
        </p:nvSpPr>
        <p:spPr>
          <a:xfrm>
            <a:off x="457200" y="685800"/>
            <a:ext cx="8229600" cy="5105400"/>
          </a:xfrm>
        </p:spPr>
        <p:txBody>
          <a:bodyPr/>
          <a:lstStyle/>
          <a:p>
            <a:r>
              <a:rPr lang="en-US" sz="1000" dirty="0" smtClean="0"/>
              <a:t>1)      When &amp; How often used?</a:t>
            </a:r>
          </a:p>
          <a:p>
            <a:endParaRPr lang="en-US" sz="1000" dirty="0" smtClean="0"/>
          </a:p>
          <a:p>
            <a:r>
              <a:rPr lang="en-US" sz="1000" dirty="0" smtClean="0"/>
              <a:t>Day Ahead·         </a:t>
            </a:r>
          </a:p>
          <a:p>
            <a:r>
              <a:rPr lang="en-US" sz="1000" dirty="0" smtClean="0">
                <a:solidFill>
                  <a:srgbClr val="FF0000"/>
                </a:solidFill>
              </a:rPr>
              <a:t>Daily at 3pm 2 days prior to DAM, and results posted in the 4pm Generic Limits extract</a:t>
            </a:r>
          </a:p>
          <a:p>
            <a:r>
              <a:rPr lang="en-US" sz="1000" dirty="0" smtClean="0"/>
              <a:t>·         </a:t>
            </a:r>
          </a:p>
          <a:p>
            <a:r>
              <a:rPr lang="en-US" sz="1000" dirty="0" smtClean="0"/>
              <a:t>Real-Time</a:t>
            </a:r>
          </a:p>
          <a:p>
            <a:r>
              <a:rPr lang="en-US" sz="1000" dirty="0" smtClean="0">
                <a:solidFill>
                  <a:srgbClr val="FF0000"/>
                </a:solidFill>
              </a:rPr>
              <a:t>Hourly for SCED, run at 30 min  intervals prior</a:t>
            </a:r>
          </a:p>
          <a:p>
            <a:r>
              <a:rPr lang="en-US" sz="1000" dirty="0" smtClean="0"/>
              <a:t> </a:t>
            </a:r>
          </a:p>
          <a:p>
            <a:r>
              <a:rPr lang="en-US" sz="1000" dirty="0" smtClean="0"/>
              <a:t>Available to be rerun on demand for SCED if necessary???</a:t>
            </a:r>
          </a:p>
          <a:p>
            <a:r>
              <a:rPr lang="en-US" sz="1000" dirty="0" smtClean="0"/>
              <a:t> </a:t>
            </a:r>
            <a:r>
              <a:rPr lang="en-US" sz="1000" dirty="0" smtClean="0">
                <a:solidFill>
                  <a:srgbClr val="FF0000"/>
                </a:solidFill>
              </a:rPr>
              <a:t> Yes </a:t>
            </a:r>
            <a:endParaRPr lang="en-US" sz="1000" dirty="0" smtClean="0"/>
          </a:p>
          <a:p>
            <a:r>
              <a:rPr lang="en-US" sz="1000" dirty="0" smtClean="0"/>
              <a:t>Will this be incorporated into the CRR auction model?</a:t>
            </a:r>
          </a:p>
          <a:p>
            <a:r>
              <a:rPr lang="en-US" sz="1000" dirty="0" smtClean="0"/>
              <a:t> </a:t>
            </a:r>
            <a:r>
              <a:rPr lang="en-US" sz="1000" dirty="0" smtClean="0">
                <a:solidFill>
                  <a:srgbClr val="FF0000"/>
                </a:solidFill>
              </a:rPr>
              <a:t>Yes eventually………CRR to decide on how to use TSAT in the process.</a:t>
            </a:r>
          </a:p>
          <a:p>
            <a:r>
              <a:rPr lang="en-US" sz="1000" dirty="0" smtClean="0"/>
              <a:t>------------------</a:t>
            </a:r>
          </a:p>
          <a:p>
            <a:r>
              <a:rPr lang="en-US" sz="1000" dirty="0" smtClean="0"/>
              <a:t>2)      General thoughts from 2-3 month testing period.  Why was it delayed a couple times?</a:t>
            </a:r>
          </a:p>
          <a:p>
            <a:endParaRPr lang="en-US" sz="1000" dirty="0" smtClean="0"/>
          </a:p>
          <a:p>
            <a:r>
              <a:rPr lang="en-US" sz="1000" dirty="0" smtClean="0">
                <a:solidFill>
                  <a:srgbClr val="FF0000"/>
                </a:solidFill>
              </a:rPr>
              <a:t>Wanted to see the results across database loads. Needed some updates to fix some software issues. Got the software delivered December. Delay was due to the need to ensure we trained all the operators and with </a:t>
            </a:r>
            <a:r>
              <a:rPr lang="en-US" sz="1000" dirty="0" err="1" smtClean="0">
                <a:solidFill>
                  <a:srgbClr val="FF0000"/>
                </a:solidFill>
              </a:rPr>
              <a:t>Blackstart</a:t>
            </a:r>
            <a:r>
              <a:rPr lang="en-US" sz="1000" dirty="0" smtClean="0">
                <a:solidFill>
                  <a:srgbClr val="FF0000"/>
                </a:solidFill>
              </a:rPr>
              <a:t> going on it took some time to get the tools ready after the software delivery and the operators trained on how to use the tool. Also to have a meeting with Planning to review the observations we had been seeing. </a:t>
            </a:r>
          </a:p>
          <a:p>
            <a:r>
              <a:rPr lang="en-US" sz="1000" dirty="0" smtClean="0">
                <a:solidFill>
                  <a:srgbClr val="FF0000"/>
                </a:solidFill>
              </a:rPr>
              <a:t>Also added VSAT as a tool to use for W-N to handle Steady State limits for voltage stability.</a:t>
            </a:r>
          </a:p>
          <a:p>
            <a:r>
              <a:rPr lang="en-US" sz="1000" dirty="0" smtClean="0"/>
              <a:t> </a:t>
            </a:r>
          </a:p>
          <a:p>
            <a:r>
              <a:rPr lang="en-US" sz="1000" dirty="0" smtClean="0"/>
              <a:t>3)      How does it work?  </a:t>
            </a:r>
          </a:p>
          <a:p>
            <a:r>
              <a:rPr lang="en-US" sz="1000" dirty="0" smtClean="0"/>
              <a:t>How does it update for changing topology (</a:t>
            </a:r>
            <a:r>
              <a:rPr lang="en-US" sz="1000" dirty="0" err="1" smtClean="0"/>
              <a:t>eg</a:t>
            </a:r>
            <a:r>
              <a:rPr lang="en-US" sz="1000" dirty="0" smtClean="0"/>
              <a:t>. new CREZ lines)?  </a:t>
            </a:r>
          </a:p>
          <a:p>
            <a:r>
              <a:rPr lang="en-US" sz="1000" dirty="0" smtClean="0"/>
              <a:t>How does it incorporate transmission outages?</a:t>
            </a:r>
          </a:p>
          <a:p>
            <a:r>
              <a:rPr lang="en-US" sz="1000" dirty="0" smtClean="0">
                <a:solidFill>
                  <a:srgbClr val="FF0000"/>
                </a:solidFill>
              </a:rPr>
              <a:t> See next slides</a:t>
            </a:r>
          </a:p>
          <a:p>
            <a:r>
              <a:rPr lang="en-US" sz="1000" dirty="0" smtClean="0"/>
              <a:t>4)      Where do you get your western fossil fuel gen run assumptions from for the DAM run &amp; for the SCED run (since they affect the results)?</a:t>
            </a:r>
          </a:p>
          <a:p>
            <a:r>
              <a:rPr lang="en-US" sz="1000" dirty="0" smtClean="0">
                <a:solidFill>
                  <a:srgbClr val="FF0000"/>
                </a:solidFill>
              </a:rPr>
              <a:t>Using load based Gen Plan for current conditions. This is per the procedure we established before go-live. For SCED it uses the current on-line conditions.</a:t>
            </a:r>
          </a:p>
          <a:p>
            <a:r>
              <a:rPr lang="en-US" sz="1000"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TSAT Overview</a:t>
            </a:r>
          </a:p>
        </p:txBody>
      </p:sp>
      <p:sp>
        <p:nvSpPr>
          <p:cNvPr id="3075" name="Footer Placeholder 3"/>
          <p:cNvSpPr>
            <a:spLocks noGrp="1"/>
          </p:cNvSpPr>
          <p:nvPr>
            <p:ph type="ftr" sz="quarter" idx="11"/>
          </p:nvPr>
        </p:nvSpPr>
        <p:spPr>
          <a:noFill/>
        </p:spPr>
        <p:txBody>
          <a:bodyPr/>
          <a:lstStyle/>
          <a:p>
            <a:r>
              <a:rPr lang="en-US" smtClean="0">
                <a:latin typeface="Arial" pitchFamily="34" charset="0"/>
              </a:rPr>
              <a:t>Operations Support</a:t>
            </a:r>
          </a:p>
        </p:txBody>
      </p:sp>
      <p:sp>
        <p:nvSpPr>
          <p:cNvPr id="144" name="Rectangle 3"/>
          <p:cNvSpPr txBox="1">
            <a:spLocks noChangeArrowheads="1"/>
          </p:cNvSpPr>
          <p:nvPr/>
        </p:nvSpPr>
        <p:spPr bwMode="auto">
          <a:xfrm>
            <a:off x="228600" y="914400"/>
            <a:ext cx="4219575" cy="1371600"/>
          </a:xfrm>
          <a:prstGeom prst="rect">
            <a:avLst/>
          </a:prstGeom>
          <a:noFill/>
          <a:ln w="9525">
            <a:noFill/>
            <a:miter lim="800000"/>
            <a:headEnd/>
            <a:tailEnd/>
          </a:ln>
        </p:spPr>
        <p:txBody>
          <a:bodyPr/>
          <a:lstStyle/>
          <a:p>
            <a:pPr marL="742950" lvl="1" indent="-285750">
              <a:lnSpc>
                <a:spcPct val="150000"/>
              </a:lnSpc>
              <a:spcBef>
                <a:spcPct val="20000"/>
              </a:spcBef>
              <a:buFont typeface="Wingdings" pitchFamily="2" charset="2"/>
              <a:buChar char="§"/>
              <a:defRPr/>
            </a:pPr>
            <a:r>
              <a:rPr lang="en-US" kern="0" dirty="0">
                <a:latin typeface="Arial" charset="0"/>
              </a:rPr>
              <a:t>Determines transient security limits of power transfers</a:t>
            </a:r>
          </a:p>
        </p:txBody>
      </p:sp>
      <p:cxnSp>
        <p:nvCxnSpPr>
          <p:cNvPr id="37" name="Straight Connector 36"/>
          <p:cNvCxnSpPr/>
          <p:nvPr/>
        </p:nvCxnSpPr>
        <p:spPr>
          <a:xfrm rot="10800000" flipV="1">
            <a:off x="1981200" y="2362200"/>
            <a:ext cx="228600" cy="152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714500" y="2628900"/>
            <a:ext cx="381000" cy="152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79" name="Group 10"/>
          <p:cNvGrpSpPr>
            <a:grpSpLocks/>
          </p:cNvGrpSpPr>
          <p:nvPr/>
        </p:nvGrpSpPr>
        <p:grpSpPr bwMode="auto">
          <a:xfrm>
            <a:off x="381000" y="1981200"/>
            <a:ext cx="4251325" cy="4038600"/>
            <a:chOff x="381000" y="1981200"/>
            <a:chExt cx="4251325" cy="4038600"/>
          </a:xfrm>
        </p:grpSpPr>
        <p:pic>
          <p:nvPicPr>
            <p:cNvPr id="3082" name="Picture 30"/>
            <p:cNvPicPr>
              <a:picLocks noChangeAspect="1" noChangeArrowheads="1"/>
            </p:cNvPicPr>
            <p:nvPr/>
          </p:nvPicPr>
          <p:blipFill>
            <a:blip r:embed="rId3" cstate="print"/>
            <a:srcRect/>
            <a:stretch>
              <a:fillRect/>
            </a:stretch>
          </p:blipFill>
          <p:spPr bwMode="auto">
            <a:xfrm>
              <a:off x="685800" y="1981200"/>
              <a:ext cx="3946525" cy="4038600"/>
            </a:xfrm>
            <a:prstGeom prst="rect">
              <a:avLst/>
            </a:prstGeom>
            <a:noFill/>
            <a:ln w="9525">
              <a:noFill/>
              <a:miter lim="800000"/>
              <a:headEnd/>
              <a:tailEnd/>
            </a:ln>
          </p:spPr>
        </p:pic>
        <p:pic>
          <p:nvPicPr>
            <p:cNvPr id="3083" name="Picture 10"/>
            <p:cNvPicPr>
              <a:picLocks noChangeAspect="1" noChangeArrowheads="1"/>
            </p:cNvPicPr>
            <p:nvPr/>
          </p:nvPicPr>
          <p:blipFill>
            <a:blip r:embed="rId4" cstate="print"/>
            <a:srcRect/>
            <a:stretch>
              <a:fillRect/>
            </a:stretch>
          </p:blipFill>
          <p:spPr bwMode="auto">
            <a:xfrm>
              <a:off x="381000" y="4800600"/>
              <a:ext cx="3129065" cy="1219200"/>
            </a:xfrm>
            <a:prstGeom prst="rect">
              <a:avLst/>
            </a:prstGeom>
            <a:noFill/>
            <a:ln w="9525">
              <a:noFill/>
              <a:miter lim="800000"/>
              <a:headEnd/>
              <a:tailEnd/>
            </a:ln>
          </p:spPr>
        </p:pic>
      </p:grpSp>
      <p:pic>
        <p:nvPicPr>
          <p:cNvPr id="5125" name="Picture 2"/>
          <p:cNvPicPr>
            <a:picLocks noChangeAspect="1" noChangeArrowheads="1"/>
          </p:cNvPicPr>
          <p:nvPr/>
        </p:nvPicPr>
        <p:blipFill>
          <a:blip r:embed="rId5" cstate="print"/>
          <a:srcRect/>
          <a:stretch>
            <a:fillRect/>
          </a:stretch>
        </p:blipFill>
        <p:spPr bwMode="auto">
          <a:xfrm>
            <a:off x="4613275" y="1066800"/>
            <a:ext cx="4445000" cy="5010150"/>
          </a:xfrm>
          <a:prstGeom prst="rect">
            <a:avLst/>
          </a:prstGeom>
          <a:noFill/>
          <a:ln w="9525">
            <a:noFill/>
            <a:miter lim="800000"/>
            <a:headEnd/>
            <a:tailEnd/>
          </a:ln>
        </p:spPr>
      </p:pic>
      <p:sp>
        <p:nvSpPr>
          <p:cNvPr id="31" name="Rectangular Callout 30"/>
          <p:cNvSpPr/>
          <p:nvPr/>
        </p:nvSpPr>
        <p:spPr>
          <a:xfrm>
            <a:off x="4876800" y="990600"/>
            <a:ext cx="3886200" cy="5105400"/>
          </a:xfrm>
          <a:prstGeom prst="wedgeRectCallout">
            <a:avLst>
              <a:gd name="adj1" fmla="val -63812"/>
              <a:gd name="adj2" fmla="val 1135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2209800" y="6211669"/>
            <a:ext cx="4572000" cy="646331"/>
          </a:xfrm>
          <a:prstGeom prst="rect">
            <a:avLst/>
          </a:prstGeom>
        </p:spPr>
        <p:txBody>
          <a:bodyPr>
            <a:spAutoFit/>
          </a:bodyPr>
          <a:lstStyle/>
          <a:p>
            <a:r>
              <a:rPr lang="en-US" sz="1200" dirty="0" smtClean="0"/>
              <a:t>The software performs voltage security, transient security, and small signal stability analysis in a user-defined cycle-time (or on event triggering). </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linds(horizontal)">
                                      <p:cBhvr>
                                        <p:cTn id="7" dur="500"/>
                                        <p:tgtEl>
                                          <p:spTgt spid="512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TSAT Computation flow</a:t>
            </a:r>
          </a:p>
        </p:txBody>
      </p:sp>
      <p:sp>
        <p:nvSpPr>
          <p:cNvPr id="4099" name="Footer Placeholder 3"/>
          <p:cNvSpPr>
            <a:spLocks noGrp="1"/>
          </p:cNvSpPr>
          <p:nvPr>
            <p:ph type="ftr" sz="quarter" idx="11"/>
          </p:nvPr>
        </p:nvSpPr>
        <p:spPr>
          <a:noFill/>
        </p:spPr>
        <p:txBody>
          <a:bodyPr/>
          <a:lstStyle/>
          <a:p>
            <a:r>
              <a:rPr lang="en-US" smtClean="0">
                <a:latin typeface="Arial" pitchFamily="34" charset="0"/>
              </a:rPr>
              <a:t>ANA</a:t>
            </a:r>
          </a:p>
        </p:txBody>
      </p:sp>
      <p:pic>
        <p:nvPicPr>
          <p:cNvPr id="4100" name="Picture 2"/>
          <p:cNvPicPr>
            <a:picLocks noGrp="1" noChangeAspect="1" noChangeArrowheads="1"/>
          </p:cNvPicPr>
          <p:nvPr>
            <p:ph idx="1"/>
          </p:nvPr>
        </p:nvPicPr>
        <p:blipFill>
          <a:blip r:embed="rId2" cstate="print"/>
          <a:srcRect/>
          <a:stretch>
            <a:fillRect/>
          </a:stretch>
        </p:blipFill>
        <p:spPr>
          <a:xfrm>
            <a:off x="1209675" y="1066800"/>
            <a:ext cx="6724650" cy="4724400"/>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DSAManager/DSAManager ST</a:t>
            </a:r>
          </a:p>
        </p:txBody>
      </p:sp>
      <p:sp>
        <p:nvSpPr>
          <p:cNvPr id="6147" name="Footer Placeholder 3"/>
          <p:cNvSpPr>
            <a:spLocks noGrp="1"/>
          </p:cNvSpPr>
          <p:nvPr>
            <p:ph type="ftr" sz="quarter" idx="11"/>
          </p:nvPr>
        </p:nvSpPr>
        <p:spPr>
          <a:noFill/>
        </p:spPr>
        <p:txBody>
          <a:bodyPr/>
          <a:lstStyle/>
          <a:p>
            <a:r>
              <a:rPr lang="en-US" smtClean="0">
                <a:latin typeface="Arial" pitchFamily="34" charset="0"/>
              </a:rPr>
              <a:t>Operations Support</a:t>
            </a:r>
          </a:p>
        </p:txBody>
      </p:sp>
      <p:pic>
        <p:nvPicPr>
          <p:cNvPr id="6148" name="Picture 2"/>
          <p:cNvPicPr>
            <a:picLocks noChangeAspect="1" noChangeArrowheads="1"/>
          </p:cNvPicPr>
          <p:nvPr/>
        </p:nvPicPr>
        <p:blipFill>
          <a:blip r:embed="rId2" cstate="print"/>
          <a:srcRect t="24193" b="40323"/>
          <a:stretch>
            <a:fillRect/>
          </a:stretch>
        </p:blipFill>
        <p:spPr bwMode="auto">
          <a:xfrm>
            <a:off x="228600" y="762000"/>
            <a:ext cx="6723063" cy="1676400"/>
          </a:xfrm>
          <a:prstGeom prst="rect">
            <a:avLst/>
          </a:prstGeom>
          <a:noFill/>
          <a:ln w="9525">
            <a:noFill/>
            <a:miter lim="800000"/>
            <a:headEnd/>
            <a:tailEnd/>
          </a:ln>
        </p:spPr>
      </p:pic>
      <p:sp>
        <p:nvSpPr>
          <p:cNvPr id="6149" name="TextBox 5"/>
          <p:cNvSpPr txBox="1">
            <a:spLocks noChangeArrowheads="1"/>
          </p:cNvSpPr>
          <p:nvPr/>
        </p:nvSpPr>
        <p:spPr bwMode="auto">
          <a:xfrm>
            <a:off x="228600" y="2438400"/>
            <a:ext cx="5181600" cy="2586038"/>
          </a:xfrm>
          <a:prstGeom prst="rect">
            <a:avLst/>
          </a:prstGeom>
          <a:noFill/>
          <a:ln w="9525">
            <a:noFill/>
            <a:miter lim="800000"/>
            <a:headEnd/>
            <a:tailEnd/>
          </a:ln>
        </p:spPr>
        <p:txBody>
          <a:bodyPr>
            <a:spAutoFit/>
          </a:bodyPr>
          <a:lstStyle/>
          <a:p>
            <a:r>
              <a:rPr lang="en-US" b="1"/>
              <a:t>Roles of DSAManager/DSAManager ST:</a:t>
            </a:r>
          </a:p>
          <a:p>
            <a:pPr>
              <a:buFont typeface="Arial" pitchFamily="34" charset="0"/>
              <a:buChar char="•"/>
            </a:pPr>
            <a:r>
              <a:rPr lang="en-US"/>
              <a:t>  Data editor for the user to create, edit, and view all off-line models and data</a:t>
            </a:r>
          </a:p>
          <a:p>
            <a:pPr>
              <a:buFont typeface="Arial" pitchFamily="34" charset="0"/>
              <a:buChar char="•"/>
            </a:pPr>
            <a:r>
              <a:rPr lang="en-US"/>
              <a:t>  Preparation of VSAT/TSAT cases and all data for a given real-time or study case, for submission to VSAT/TSAT computation engines to perform all required security assessment.</a:t>
            </a:r>
          </a:p>
          <a:p>
            <a:pPr>
              <a:buFont typeface="Arial" pitchFamily="34" charset="0"/>
              <a:buChar char="•"/>
            </a:pPr>
            <a:r>
              <a:rPr lang="en-US"/>
              <a:t>  Display of all results on DSA Monitor when the security assessment is finished for a case. </a:t>
            </a:r>
          </a:p>
        </p:txBody>
      </p:sp>
      <p:pic>
        <p:nvPicPr>
          <p:cNvPr id="6150" name="Picture 2"/>
          <p:cNvPicPr>
            <a:picLocks noChangeAspect="1" noChangeArrowheads="1"/>
          </p:cNvPicPr>
          <p:nvPr/>
        </p:nvPicPr>
        <p:blipFill>
          <a:blip r:embed="rId3" cstate="print"/>
          <a:srcRect/>
          <a:stretch>
            <a:fillRect/>
          </a:stretch>
        </p:blipFill>
        <p:spPr bwMode="auto">
          <a:xfrm>
            <a:off x="5257800" y="3048000"/>
            <a:ext cx="3779838" cy="302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VSAT/TSAT computation engines</a:t>
            </a:r>
          </a:p>
        </p:txBody>
      </p:sp>
      <p:sp>
        <p:nvSpPr>
          <p:cNvPr id="7171" name="Footer Placeholder 3"/>
          <p:cNvSpPr>
            <a:spLocks noGrp="1"/>
          </p:cNvSpPr>
          <p:nvPr>
            <p:ph type="ftr" sz="quarter" idx="11"/>
          </p:nvPr>
        </p:nvSpPr>
        <p:spPr>
          <a:noFill/>
        </p:spPr>
        <p:txBody>
          <a:bodyPr/>
          <a:lstStyle/>
          <a:p>
            <a:r>
              <a:rPr lang="en-US" smtClean="0">
                <a:latin typeface="Arial" pitchFamily="34" charset="0"/>
              </a:rPr>
              <a:t>Operations Support</a:t>
            </a:r>
          </a:p>
        </p:txBody>
      </p:sp>
      <p:pic>
        <p:nvPicPr>
          <p:cNvPr id="7172" name="Picture 2"/>
          <p:cNvPicPr>
            <a:picLocks noGrp="1" noChangeAspect="1" noChangeArrowheads="1"/>
          </p:cNvPicPr>
          <p:nvPr>
            <p:ph idx="1"/>
          </p:nvPr>
        </p:nvPicPr>
        <p:blipFill>
          <a:blip r:embed="rId2" cstate="print"/>
          <a:srcRect t="59677"/>
          <a:stretch>
            <a:fillRect/>
          </a:stretch>
        </p:blipFill>
        <p:spPr>
          <a:xfrm>
            <a:off x="914400" y="762000"/>
            <a:ext cx="6723063" cy="1905000"/>
          </a:xfrm>
          <a:noFill/>
        </p:spPr>
      </p:pic>
      <p:sp>
        <p:nvSpPr>
          <p:cNvPr id="7173" name="TextBox 5"/>
          <p:cNvSpPr txBox="1">
            <a:spLocks noChangeArrowheads="1"/>
          </p:cNvSpPr>
          <p:nvPr/>
        </p:nvSpPr>
        <p:spPr bwMode="auto">
          <a:xfrm>
            <a:off x="228600" y="2743200"/>
            <a:ext cx="5181600" cy="923925"/>
          </a:xfrm>
          <a:prstGeom prst="rect">
            <a:avLst/>
          </a:prstGeom>
          <a:noFill/>
          <a:ln w="9525">
            <a:noFill/>
            <a:miter lim="800000"/>
            <a:headEnd/>
            <a:tailEnd/>
          </a:ln>
        </p:spPr>
        <p:txBody>
          <a:bodyPr>
            <a:spAutoFit/>
          </a:bodyPr>
          <a:lstStyle/>
          <a:p>
            <a:r>
              <a:rPr lang="en-US" b="1"/>
              <a:t>Roles of VSAT/TSAT computation engines:</a:t>
            </a:r>
          </a:p>
          <a:p>
            <a:pPr>
              <a:buFont typeface="Arial" pitchFamily="34" charset="0"/>
              <a:buChar char="•"/>
            </a:pPr>
            <a:r>
              <a:rPr lang="en-US"/>
              <a:t>  Run security assessment for each VSAT/TSAT scenarios</a:t>
            </a:r>
          </a:p>
        </p:txBody>
      </p:sp>
      <p:pic>
        <p:nvPicPr>
          <p:cNvPr id="7" name="Picture 3"/>
          <p:cNvPicPr>
            <a:picLocks noChangeAspect="1" noChangeArrowheads="1"/>
          </p:cNvPicPr>
          <p:nvPr/>
        </p:nvPicPr>
        <p:blipFill>
          <a:blip r:embed="rId3" cstate="print"/>
          <a:srcRect/>
          <a:stretch>
            <a:fillRect/>
          </a:stretch>
        </p:blipFill>
        <p:spPr bwMode="auto">
          <a:xfrm>
            <a:off x="2559050" y="3505200"/>
            <a:ext cx="6018213"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Limit Factors</a:t>
            </a:r>
          </a:p>
        </p:txBody>
      </p:sp>
      <p:sp>
        <p:nvSpPr>
          <p:cNvPr id="9219" name="Content Placeholder 2"/>
          <p:cNvSpPr>
            <a:spLocks noGrp="1"/>
          </p:cNvSpPr>
          <p:nvPr>
            <p:ph idx="1"/>
          </p:nvPr>
        </p:nvSpPr>
        <p:spPr>
          <a:xfrm>
            <a:off x="457200" y="2286000"/>
            <a:ext cx="8229600" cy="3505200"/>
          </a:xfrm>
        </p:spPr>
        <p:txBody>
          <a:bodyPr/>
          <a:lstStyle/>
          <a:p>
            <a:r>
              <a:rPr lang="en-US" sz="1400" smtClean="0"/>
              <a:t>Collapse</a:t>
            </a:r>
          </a:p>
          <a:p>
            <a:pPr>
              <a:buFontTx/>
              <a:buNone/>
            </a:pPr>
            <a:r>
              <a:rPr lang="en-US" sz="1400" smtClean="0"/>
              <a:t>       </a:t>
            </a:r>
            <a:r>
              <a:rPr lang="en-US" sz="1400" b="0" smtClean="0"/>
              <a:t>Static power flow turns unsolved first when the power system is stressed based on transfer definition. It could due to static voltage stability limit.  </a:t>
            </a:r>
          </a:p>
          <a:p>
            <a:r>
              <a:rPr lang="en-US" sz="1400" smtClean="0"/>
              <a:t>Dispatch</a:t>
            </a:r>
          </a:p>
          <a:p>
            <a:pPr>
              <a:buFontTx/>
              <a:buNone/>
            </a:pPr>
            <a:r>
              <a:rPr lang="en-US" sz="1400" b="0" smtClean="0"/>
              <a:t>       No static voltage stability limit or transient stability limit is hit, no more generation can be dispatch in source. </a:t>
            </a:r>
          </a:p>
          <a:p>
            <a:r>
              <a:rPr lang="en-US" sz="1400" smtClean="0"/>
              <a:t>Margin</a:t>
            </a:r>
          </a:p>
          <a:p>
            <a:pPr>
              <a:buFontTx/>
              <a:buNone/>
            </a:pPr>
            <a:r>
              <a:rPr lang="en-US" sz="1400" smtClean="0"/>
              <a:t>       </a:t>
            </a:r>
            <a:r>
              <a:rPr lang="en-US" sz="1400" b="0" smtClean="0"/>
              <a:t>Transient stability index, which is measured in terms of power swing-based energy margin or power angle based margin. </a:t>
            </a:r>
          </a:p>
          <a:p>
            <a:r>
              <a:rPr lang="en-US" sz="1400" smtClean="0"/>
              <a:t>Damping</a:t>
            </a:r>
          </a:p>
          <a:p>
            <a:pPr>
              <a:buFontTx/>
              <a:buNone/>
            </a:pPr>
            <a:r>
              <a:rPr lang="en-US" sz="1400" smtClean="0"/>
              <a:t>       </a:t>
            </a:r>
            <a:r>
              <a:rPr lang="en-US" sz="1400" b="0" smtClean="0"/>
              <a:t>Electromechanical oscillations, which is measured  in terms of damping of the worst oscillatory mode. </a:t>
            </a:r>
          </a:p>
          <a:p>
            <a:r>
              <a:rPr lang="en-US" sz="1400" smtClean="0"/>
              <a:t>Transient voltage drop/rise</a:t>
            </a:r>
          </a:p>
          <a:p>
            <a:pPr>
              <a:buFontTx/>
              <a:buNone/>
            </a:pPr>
            <a:r>
              <a:rPr lang="en-US" sz="1400" b="0" smtClean="0"/>
              <a:t>       Transient voltage violation, which is measured in the term of the maximum time duration of violating  pre-defined voltage drop/rise threshold.</a:t>
            </a:r>
          </a:p>
          <a:p>
            <a:pPr>
              <a:buFontTx/>
              <a:buNone/>
            </a:pPr>
            <a:endParaRPr lang="en-US" sz="1400" b="0" smtClean="0"/>
          </a:p>
        </p:txBody>
      </p:sp>
      <p:sp>
        <p:nvSpPr>
          <p:cNvPr id="9220" name="Footer Placeholder 3"/>
          <p:cNvSpPr>
            <a:spLocks noGrp="1"/>
          </p:cNvSpPr>
          <p:nvPr>
            <p:ph type="ftr" sz="quarter" idx="11"/>
          </p:nvPr>
        </p:nvSpPr>
        <p:spPr>
          <a:noFill/>
        </p:spPr>
        <p:txBody>
          <a:bodyPr/>
          <a:lstStyle/>
          <a:p>
            <a:r>
              <a:rPr lang="en-US" smtClean="0">
                <a:latin typeface="Arial" pitchFamily="34" charset="0"/>
              </a:rPr>
              <a:t>Operations Support</a:t>
            </a:r>
          </a:p>
        </p:txBody>
      </p:sp>
      <p:pic>
        <p:nvPicPr>
          <p:cNvPr id="9221" name="Picture 7"/>
          <p:cNvPicPr>
            <a:picLocks noChangeAspect="1" noChangeArrowheads="1"/>
          </p:cNvPicPr>
          <p:nvPr/>
        </p:nvPicPr>
        <p:blipFill>
          <a:blip r:embed="rId2" cstate="print"/>
          <a:srcRect/>
          <a:stretch>
            <a:fillRect/>
          </a:stretch>
        </p:blipFill>
        <p:spPr bwMode="auto">
          <a:xfrm>
            <a:off x="609600" y="685800"/>
            <a:ext cx="6391275" cy="1573213"/>
          </a:xfrm>
          <a:prstGeom prst="rect">
            <a:avLst/>
          </a:prstGeom>
          <a:noFill/>
          <a:ln w="9525">
            <a:noFill/>
            <a:miter lim="800000"/>
            <a:headEnd/>
            <a:tailEnd/>
          </a:ln>
        </p:spPr>
      </p:pic>
      <p:sp>
        <p:nvSpPr>
          <p:cNvPr id="8" name="Rectangle 7"/>
          <p:cNvSpPr/>
          <p:nvPr/>
        </p:nvSpPr>
        <p:spPr>
          <a:xfrm>
            <a:off x="5029200" y="1219200"/>
            <a:ext cx="16002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Incorporation of TSAT with VSAT and Current Matrix</a:t>
            </a:r>
            <a:endParaRPr lang="en-US" dirty="0"/>
          </a:p>
        </p:txBody>
      </p:sp>
      <p:sp>
        <p:nvSpPr>
          <p:cNvPr id="3" name="Content Placeholder 2"/>
          <p:cNvSpPr>
            <a:spLocks noGrp="1"/>
          </p:cNvSpPr>
          <p:nvPr>
            <p:ph idx="1"/>
          </p:nvPr>
        </p:nvSpPr>
        <p:spPr/>
        <p:txBody>
          <a:bodyPr/>
          <a:lstStyle/>
          <a:p>
            <a:r>
              <a:rPr lang="en-US" dirty="0" smtClean="0"/>
              <a:t>The previous matrix of W-N Limits will not be abandoned</a:t>
            </a:r>
          </a:p>
          <a:p>
            <a:endParaRPr lang="en-US" dirty="0" smtClean="0"/>
          </a:p>
          <a:p>
            <a:r>
              <a:rPr lang="en-US" dirty="0" smtClean="0"/>
              <a:t>If Thermal Generation is on-line in the West, THEN</a:t>
            </a:r>
          </a:p>
          <a:p>
            <a:pPr lvl="1"/>
            <a:r>
              <a:rPr lang="en-US" dirty="0" smtClean="0"/>
              <a:t>Limit = Minimum of the VSAT and TSAT results</a:t>
            </a:r>
          </a:p>
          <a:p>
            <a:r>
              <a:rPr lang="en-US" dirty="0" smtClean="0"/>
              <a:t>If NO Thermal Generation is on-line in the West, THEN</a:t>
            </a:r>
          </a:p>
          <a:p>
            <a:pPr lvl="1"/>
            <a:r>
              <a:rPr lang="en-US" dirty="0" smtClean="0"/>
              <a:t>Limit = Minimum of the VSAT results and the matrix</a:t>
            </a:r>
          </a:p>
          <a:p>
            <a:endParaRPr lang="en-US" dirty="0" smtClean="0"/>
          </a:p>
          <a:p>
            <a:r>
              <a:rPr lang="en-US" dirty="0" smtClean="0"/>
              <a:t>This assumption is utilized both in off-line studies as well as in real-time</a:t>
            </a:r>
            <a:endParaRPr lang="en-US" dirty="0"/>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the improvement of using TSAT and VSAT across several hours</a:t>
            </a:r>
            <a:endParaRPr lang="en-US" dirty="0"/>
          </a:p>
        </p:txBody>
      </p:sp>
      <p:sp>
        <p:nvSpPr>
          <p:cNvPr id="4" name="Footer Placeholder 3"/>
          <p:cNvSpPr>
            <a:spLocks noGrp="1"/>
          </p:cNvSpPr>
          <p:nvPr>
            <p:ph type="ftr" sz="quarter" idx="11"/>
          </p:nvPr>
        </p:nvSpPr>
        <p:spPr/>
        <p:txBody>
          <a:bodyPr/>
          <a:lstStyle/>
          <a:p>
            <a:pPr>
              <a:defRPr/>
            </a:pPr>
            <a:r>
              <a:rPr lang="en-US" smtClean="0"/>
              <a:t>Operations Support</a:t>
            </a:r>
            <a:endParaRPr lang="en-US"/>
          </a:p>
        </p:txBody>
      </p:sp>
      <p:pic>
        <p:nvPicPr>
          <p:cNvPr id="1026" name="Picture 1" descr="image001"/>
          <p:cNvPicPr>
            <a:picLocks noChangeAspect="1" noChangeArrowheads="1"/>
          </p:cNvPicPr>
          <p:nvPr/>
        </p:nvPicPr>
        <p:blipFill>
          <a:blip r:embed="rId2" cstate="print"/>
          <a:srcRect/>
          <a:stretch>
            <a:fillRect/>
          </a:stretch>
        </p:blipFill>
        <p:spPr bwMode="auto">
          <a:xfrm>
            <a:off x="381000" y="914400"/>
            <a:ext cx="8604676" cy="4572000"/>
          </a:xfrm>
          <a:prstGeom prst="rect">
            <a:avLst/>
          </a:prstGeom>
          <a:noFill/>
          <a:ln w="9525">
            <a:noFill/>
            <a:miter lim="800000"/>
            <a:headEnd/>
            <a:tailEnd/>
          </a:ln>
        </p:spPr>
      </p:pic>
      <p:sp>
        <p:nvSpPr>
          <p:cNvPr id="6" name="Rectangle 5"/>
          <p:cNvSpPr/>
          <p:nvPr/>
        </p:nvSpPr>
        <p:spPr>
          <a:xfrm>
            <a:off x="1600200" y="5410200"/>
            <a:ext cx="5943600" cy="830997"/>
          </a:xfrm>
          <a:prstGeom prst="rect">
            <a:avLst/>
          </a:prstGeom>
        </p:spPr>
        <p:txBody>
          <a:bodyPr wrap="square">
            <a:spAutoFit/>
          </a:bodyPr>
          <a:lstStyle/>
          <a:p>
            <a:r>
              <a:rPr lang="en-US" sz="1200" dirty="0" smtClean="0">
                <a:solidFill>
                  <a:schemeClr val="accent2"/>
                </a:solidFill>
              </a:rPr>
              <a:t>Blue=flow</a:t>
            </a:r>
          </a:p>
          <a:p>
            <a:r>
              <a:rPr lang="en-US" sz="1200" dirty="0" smtClean="0">
                <a:solidFill>
                  <a:srgbClr val="FF0000"/>
                </a:solidFill>
              </a:rPr>
              <a:t>Red=RTMONI (planning)</a:t>
            </a:r>
          </a:p>
          <a:p>
            <a:r>
              <a:rPr lang="en-US" sz="1200" dirty="0" smtClean="0"/>
              <a:t>Black = VSAT</a:t>
            </a:r>
          </a:p>
          <a:p>
            <a:r>
              <a:rPr lang="en-US" sz="1200" dirty="0" smtClean="0">
                <a:solidFill>
                  <a:srgbClr val="00B050"/>
                </a:solidFill>
              </a:rPr>
              <a:t>Green = TSAT</a:t>
            </a:r>
            <a:endParaRPr lang="en-US" sz="1200" dirty="0">
              <a:solidFill>
                <a:srgbClr val="00B050"/>
              </a:solidFill>
            </a:endParaRPr>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6545</TotalTime>
  <Words>604</Words>
  <Application>Microsoft Office PowerPoint</Application>
  <PresentationFormat>On-screen Show (4:3)</PresentationFormat>
  <Paragraphs>96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TSAT Overview</vt:lpstr>
      <vt:lpstr>Questions to be covered</vt:lpstr>
      <vt:lpstr>TSAT Overview</vt:lpstr>
      <vt:lpstr>TSAT Computation flow</vt:lpstr>
      <vt:lpstr>DSAManager/DSAManager ST</vt:lpstr>
      <vt:lpstr>VSAT/TSAT computation engines</vt:lpstr>
      <vt:lpstr>Limit Factors</vt:lpstr>
      <vt:lpstr>Incorporation of TSAT with VSAT and Current Matrix</vt:lpstr>
      <vt:lpstr>Example of the improvement of using TSAT and VSAT across several hours</vt:lpstr>
      <vt:lpstr>How applied to DAM/CRR markets</vt:lpstr>
      <vt:lpstr>How applied to DAM/CRR markets (continued)</vt:lpstr>
      <vt:lpstr>TSAT Implementation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BBlevins</cp:lastModifiedBy>
  <cp:revision>353</cp:revision>
  <dcterms:created xsi:type="dcterms:W3CDTF">2005-04-21T14:28:35Z</dcterms:created>
  <dcterms:modified xsi:type="dcterms:W3CDTF">2012-02-16T17:34:32Z</dcterms:modified>
</cp:coreProperties>
</file>