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sldIdLst>
    <p:sldId id="372" r:id="rId2"/>
    <p:sldId id="302" r:id="rId3"/>
    <p:sldId id="382" r:id="rId4"/>
    <p:sldId id="395" r:id="rId5"/>
    <p:sldId id="396" r:id="rId6"/>
    <p:sldId id="397" r:id="rId7"/>
    <p:sldId id="398" r:id="rId8"/>
    <p:sldId id="399" r:id="rId9"/>
    <p:sldId id="394" r:id="rId10"/>
    <p:sldId id="401" r:id="rId11"/>
    <p:sldId id="400" r:id="rId12"/>
    <p:sldId id="402" r:id="rId13"/>
    <p:sldId id="403" r:id="rId14"/>
    <p:sldId id="404" r:id="rId15"/>
    <p:sldId id="405" r:id="rId16"/>
  </p:sldIdLst>
  <p:sldSz cx="9144000" cy="6858000" type="screen4x3"/>
  <p:notesSz cx="7010400" cy="9296400"/>
  <p:defaultTextStyle>
    <a:defPPr>
      <a:defRPr lang="en-US"/>
    </a:defPPr>
    <a:lvl1pPr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lnSpc>
        <a:spcPct val="80000"/>
      </a:lnSpc>
      <a:spcBef>
        <a:spcPct val="2000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40949A"/>
    <a:srgbClr val="0000CC"/>
    <a:srgbClr val="FF3300"/>
    <a:srgbClr val="FF9900"/>
    <a:srgbClr val="5469A2"/>
    <a:srgbClr val="294171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8826" autoAdjust="0"/>
  </p:normalViewPr>
  <p:slideViewPr>
    <p:cSldViewPr>
      <p:cViewPr varScale="1">
        <p:scale>
          <a:sx n="113" d="100"/>
          <a:sy n="113" d="100"/>
        </p:scale>
        <p:origin x="-306" y="-114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fld id="{4E03D523-1322-47BE-9BE1-B2B28F7D57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675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D4FED-D5F9-4044-96E7-A3FB1773F5F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33091-8852-4C1C-AC0A-564769AB8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AAB71-E940-4F1A-BF3A-FD70ED9C5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51B00-EA83-490E-AB34-D62C71039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146EC-F1A6-4A55-9DDC-528A842ED0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AAC688-4E33-4450-B075-DDB774931E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8AE77-A129-40AA-AEF8-9323B51A7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9D00A-D425-466F-8164-7485AA5B80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0C6F-2F00-4354-ABF8-C03CE149F4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14972-822C-43C5-8500-1E02D94DE1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E700F-8700-4B37-ACB6-8BCF8AF4E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66DCD2-B23A-4619-A8CB-007B7F2E4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/>
            </a:lvl1pPr>
          </a:lstStyle>
          <a:p>
            <a:pPr>
              <a:defRPr/>
            </a:pPr>
            <a:fld id="{900526E4-0951-4CE7-A472-2878D838B8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100000"/>
              </a:lnSpc>
              <a:spcBef>
                <a:spcPct val="0"/>
              </a:spcBef>
              <a:defRPr/>
            </a:pPr>
            <a:fld id="{A87F0BC0-9305-4FEC-9ED2-6D3023917AF5}" type="slidenum">
              <a:rPr lang="en-US" sz="1200" b="0"/>
              <a:pPr>
                <a:lnSpc>
                  <a:spcPct val="100000"/>
                </a:lnSpc>
                <a:spcBef>
                  <a:spcPct val="0"/>
                </a:spcBef>
                <a:defRPr/>
              </a:pPr>
              <a:t>‹#›</a:t>
            </a:fld>
            <a:endParaRPr lang="en-US" sz="12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  <p:sldLayoutId id="2147484014" r:id="rId11"/>
    <p:sldLayoutId id="214748401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emf"/><Relationship Id="rId4" Type="http://schemas.openxmlformats.org/officeDocument/2006/relationships/oleObject" Target="../embeddings/Microsoft_Excel_97-2003_Worksheet1.xls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Microsoft_Excel_97-2003_Worksheet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2.emf"/><Relationship Id="rId4" Type="http://schemas.openxmlformats.org/officeDocument/2006/relationships/oleObject" Target="../embeddings/Microsoft_Excel_97-2003_Worksheet2.xls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1752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Business Integration Update to PRS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70104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2000" kern="0" dirty="0"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January 19,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5867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Project Spending Update – 12/31/2011</a:t>
            </a:r>
          </a:p>
        </p:txBody>
      </p:sp>
      <p:graphicFrame>
        <p:nvGraphicFramePr>
          <p:cNvPr id="224259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00041727"/>
              </p:ext>
            </p:extLst>
          </p:nvPr>
        </p:nvGraphicFramePr>
        <p:xfrm>
          <a:off x="190500" y="930274"/>
          <a:ext cx="8763000" cy="1660526"/>
        </p:xfrm>
        <a:graphic>
          <a:graphicData uri="http://schemas.openxmlformats.org/drawingml/2006/table">
            <a:tbl>
              <a:tblPr/>
              <a:tblGrid>
                <a:gridCol w="1828801"/>
                <a:gridCol w="1600200"/>
                <a:gridCol w="1828800"/>
                <a:gridCol w="1828800"/>
                <a:gridCol w="1676399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PPL – 2011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Initial 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Forecast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YTD Actual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 Center Hardware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$ 33,715,000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$ 28,179,000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$ 25,651,833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$ 25,651,833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Other Projects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8,185,000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8,185,000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6,141,842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6,141,842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$ 41,900,000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$ 36,364,000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$ 31,793,675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$ 31,793,675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95399" y="2695624"/>
            <a:ext cx="4724401" cy="43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* Data Center Hardware Budget reduced by the amount of purchasing accelerated from 2011 to 2010 (~$5.5M)</a:t>
            </a:r>
            <a:endParaRPr lang="en-US" sz="1400" b="0" dirty="0"/>
          </a:p>
        </p:txBody>
      </p:sp>
      <p:sp>
        <p:nvSpPr>
          <p:cNvPr id="5" name="TextBox 4"/>
          <p:cNvSpPr txBox="1"/>
          <p:nvPr/>
        </p:nvSpPr>
        <p:spPr>
          <a:xfrm>
            <a:off x="3657600" y="1752600"/>
            <a:ext cx="228600" cy="26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*</a:t>
            </a:r>
            <a:endParaRPr lang="en-US" sz="1400" b="0" dirty="0"/>
          </a:p>
        </p:txBody>
      </p:sp>
      <p:graphicFrame>
        <p:nvGraphicFramePr>
          <p:cNvPr id="8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03052477"/>
              </p:ext>
            </p:extLst>
          </p:nvPr>
        </p:nvGraphicFramePr>
        <p:xfrm>
          <a:off x="220847" y="3352800"/>
          <a:ext cx="8763000" cy="2700022"/>
        </p:xfrm>
        <a:graphic>
          <a:graphicData uri="http://schemas.openxmlformats.org/drawingml/2006/table">
            <a:tbl>
              <a:tblPr/>
              <a:tblGrid>
                <a:gridCol w="2217553"/>
                <a:gridCol w="1676400"/>
                <a:gridCol w="1676400"/>
                <a:gridCol w="1676400"/>
                <a:gridCol w="1516247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PPL – 2012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Portfolio Budget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Initial Target Funding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Forecast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2012 YTD Actual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Business Strategy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5,950,000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7,750,144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    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Regulatory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1,600,000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1,012,418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    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Efficiencies/Enhancements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2,050,000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2,325,813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    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Technical Foundation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6,500,000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6,460,174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    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$ 15,000,000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$ 16,100,000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$ 17,548,549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$        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196668" y="990600"/>
            <a:ext cx="457200" cy="26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**</a:t>
            </a:r>
            <a:endParaRPr lang="en-US" sz="14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6553200" y="2783312"/>
            <a:ext cx="2362200" cy="264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** Preliminary 2011 Results</a:t>
            </a:r>
            <a:endParaRPr lang="en-US" sz="1400" b="0" dirty="0"/>
          </a:p>
        </p:txBody>
      </p:sp>
      <p:sp>
        <p:nvSpPr>
          <p:cNvPr id="10" name="Date Placeholder 7"/>
          <p:cNvSpPr>
            <a:spLocks noGrp="1"/>
          </p:cNvSpPr>
          <p:nvPr>
            <p:ph type="dt" sz="half" idx="4294967295"/>
          </p:nvPr>
        </p:nvSpPr>
        <p:spPr>
          <a:xfrm>
            <a:off x="1143000" y="6324600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January 19, 2012</a:t>
            </a:r>
            <a:endParaRPr lang="en-US" dirty="0"/>
          </a:p>
        </p:txBody>
      </p:sp>
      <p:sp>
        <p:nvSpPr>
          <p:cNvPr id="11" name="Footer Placeholder 7"/>
          <p:cNvSpPr txBox="1">
            <a:spLocks/>
          </p:cNvSpPr>
          <p:nvPr/>
        </p:nvSpPr>
        <p:spPr bwMode="auto">
          <a:xfrm>
            <a:off x="6248400" y="63246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79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68580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ERCOT FTE (Full Time Equivalent) Tracking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153657"/>
              </p:ext>
            </p:extLst>
          </p:nvPr>
        </p:nvGraphicFramePr>
        <p:xfrm>
          <a:off x="152400" y="914400"/>
          <a:ext cx="8839200" cy="4967771"/>
        </p:xfrm>
        <a:graphic>
          <a:graphicData uri="http://schemas.openxmlformats.org/drawingml/2006/table">
            <a:tbl>
              <a:tblPr/>
              <a:tblGrid>
                <a:gridCol w="963859"/>
                <a:gridCol w="887363"/>
                <a:gridCol w="1503161"/>
                <a:gridCol w="1361642"/>
                <a:gridCol w="1135977"/>
                <a:gridCol w="814690"/>
                <a:gridCol w="2172508"/>
              </a:tblGrid>
              <a:tr h="35879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Summary of FTE Impact of Revision Requests 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By 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Department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8285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2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 Board Approved ---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Incremental Labor Impact of Change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Net ERCOT Staffing Impact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84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Revision Request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Division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Department Name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Labor Effort</a:t>
                      </a:r>
                      <a:b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(in FTEs)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Additional FTEs Required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Budget Impact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Status / Comments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338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SCR760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Network Modeling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2.20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NPRR286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Corporate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Credit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0.50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7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NPRR365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Outage Coordination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2.00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$240k-$260k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 approved - 9/20/2011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8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NOGRR054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Compliance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Compliance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Absorbed in 2012 budget and staffing plan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Board-Approved Items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5.70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2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9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2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 In-Flight at </a:t>
                      </a:r>
                      <a:r>
                        <a:rPr lang="en-US" sz="2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Board/TAC </a:t>
                      </a:r>
                      <a:r>
                        <a:rPr lang="en-US" sz="20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---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5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NPRR327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 Support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$125k-$135k 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Up for consideration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at 1/5/2012 TAC meeting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1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NPRR408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Operations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Resource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Integration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0.10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$0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Tabled for 1 month at 12/1/2011 TAC meeting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In-Flight  at TAC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1.10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327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9192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Total of All Items</a:t>
                      </a: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6.80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27" marR="8827" marT="88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827" marR="8827" marT="882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827" marR="8827" marT="88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71600" y="6247555"/>
            <a:ext cx="66294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0" dirty="0" smtClean="0"/>
              <a:t>This slide documents additional staff required to support ongoing ERCOT operations activities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4294967295"/>
          </p:nvPr>
        </p:nvSpPr>
        <p:spPr>
          <a:xfrm>
            <a:off x="1143000" y="6553200"/>
            <a:ext cx="2133600" cy="228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January 19, 2012</a:t>
            </a:r>
            <a:endParaRPr lang="en-US" dirty="0"/>
          </a:p>
        </p:txBody>
      </p:sp>
      <p:sp>
        <p:nvSpPr>
          <p:cNvPr id="6" name="Footer Placeholder 7"/>
          <p:cNvSpPr txBox="1">
            <a:spLocks/>
          </p:cNvSpPr>
          <p:nvPr/>
        </p:nvSpPr>
        <p:spPr bwMode="auto">
          <a:xfrm>
            <a:off x="6248400" y="6553200"/>
            <a:ext cx="2514600" cy="21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62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Rules Update</a:t>
            </a:r>
          </a:p>
        </p:txBody>
      </p:sp>
      <p:sp>
        <p:nvSpPr>
          <p:cNvPr id="10247" name="TextBox 8"/>
          <p:cNvSpPr txBox="1">
            <a:spLocks noChangeArrowheads="1"/>
          </p:cNvSpPr>
          <p:nvPr/>
        </p:nvSpPr>
        <p:spPr bwMode="auto">
          <a:xfrm>
            <a:off x="408432" y="4227493"/>
            <a:ext cx="3886200" cy="781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i="1" dirty="0" smtClean="0"/>
              <a:t>The number of new guide revision requests filed in 2011 was comparable to 2010; however, </a:t>
            </a:r>
            <a:r>
              <a:rPr lang="en-US" sz="1400" i="1" dirty="0" smtClean="0"/>
              <a:t>30 more NPRRs </a:t>
            </a:r>
            <a:r>
              <a:rPr lang="en-US" sz="1400" i="1" dirty="0" smtClean="0"/>
              <a:t>were filed in 2011 than 2010.</a:t>
            </a:r>
            <a:endParaRPr lang="en-US" sz="1400" dirty="0"/>
          </a:p>
        </p:txBody>
      </p:sp>
      <p:sp>
        <p:nvSpPr>
          <p:cNvPr id="10248" name="TextBox 10"/>
          <p:cNvSpPr txBox="1">
            <a:spLocks noChangeArrowheads="1"/>
          </p:cNvSpPr>
          <p:nvPr/>
        </p:nvSpPr>
        <p:spPr bwMode="auto">
          <a:xfrm>
            <a:off x="4800600" y="1447800"/>
            <a:ext cx="4114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i="1" dirty="0" smtClean="0"/>
              <a:t>Market Rules staff managed an average of 78 revisions each month during 2011.</a:t>
            </a:r>
            <a:endParaRPr lang="en-US" sz="1400" dirty="0" smtClean="0"/>
          </a:p>
          <a:p>
            <a:endParaRPr lang="en-US" sz="1400" dirty="0" smtClean="0"/>
          </a:p>
          <a:p>
            <a:endParaRPr lang="en-US" sz="12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040" y="762000"/>
            <a:ext cx="4294759" cy="311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5858" y="3121818"/>
            <a:ext cx="4285742" cy="3050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Date Placeholder 7"/>
          <p:cNvSpPr>
            <a:spLocks noGrp="1"/>
          </p:cNvSpPr>
          <p:nvPr>
            <p:ph type="dt" sz="half" idx="4294967295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January 19, 2012</a:t>
            </a:r>
            <a:endParaRPr lang="en-US" dirty="0"/>
          </a:p>
        </p:txBody>
      </p:sp>
      <p:sp>
        <p:nvSpPr>
          <p:cNvPr id="10" name="Footer Placeholder 7"/>
          <p:cNvSpPr txBox="1">
            <a:spLocks/>
          </p:cNvSpPr>
          <p:nvPr/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64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Rules Update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5867400"/>
            <a:ext cx="8763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indent="-114300"/>
            <a:r>
              <a:rPr lang="en-US" sz="1000" dirty="0" smtClean="0"/>
              <a:t>*	The 2006-2007 stats are deceiving as ERCOT staff was often taking NPRRs to the Transition Plan Task Force to get their endorsement and then TPTF would submit the NPRR.</a:t>
            </a:r>
          </a:p>
          <a:p>
            <a:pPr marL="114300" indent="-114300"/>
            <a:r>
              <a:rPr lang="en-US" sz="1000" dirty="0" smtClean="0"/>
              <a:t>	This helped to speed the process as PRS was sending all NPRRs through TPTF prior to considering the language. </a:t>
            </a:r>
            <a:endParaRPr lang="en-US" sz="1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3163" y="749808"/>
            <a:ext cx="6797675" cy="510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Date Placeholder 7"/>
          <p:cNvSpPr>
            <a:spLocks noGrp="1"/>
          </p:cNvSpPr>
          <p:nvPr>
            <p:ph type="dt" sz="half" idx="4294967295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January 19, 2012</a:t>
            </a:r>
            <a:endParaRPr lang="en-US" dirty="0"/>
          </a:p>
        </p:txBody>
      </p:sp>
      <p:sp>
        <p:nvSpPr>
          <p:cNvPr id="9" name="Footer Placeholder 7"/>
          <p:cNvSpPr txBox="1">
            <a:spLocks/>
          </p:cNvSpPr>
          <p:nvPr/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47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Rules Update</a:t>
            </a:r>
            <a:endParaRPr lang="en-US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762000" y="666110"/>
          <a:ext cx="7550267" cy="55060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Worksheet" r:id="rId4" imgW="8724900" imgH="6362700" progId="Excel.Sheet.8">
                  <p:embed/>
                </p:oleObj>
              </mc:Choice>
              <mc:Fallback>
                <p:oleObj name="Worksheet" r:id="rId4" imgW="8724900" imgH="6362700" progId="Excel.Shee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666110"/>
                        <a:ext cx="7550267" cy="55060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28600" y="54102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2713" indent="-112713">
              <a:buFont typeface="Arial" pitchFamily="34" charset="0"/>
              <a:buChar char="•"/>
            </a:pPr>
            <a:r>
              <a:rPr lang="en-US" sz="1200" i="1" dirty="0" smtClean="0"/>
              <a:t>Information based on NPRR Impact Analyses presented to the Board.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00800" y="549658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2713" indent="-112713">
              <a:buFont typeface="Arial" pitchFamily="34" charset="0"/>
              <a:buChar char="•"/>
            </a:pPr>
            <a:r>
              <a:rPr lang="en-US" sz="1200" i="1" dirty="0" smtClean="0"/>
              <a:t>Per Protocol, the Impact Analysis captures the impact to ERCOT, Inc.</a:t>
            </a:r>
            <a:endParaRPr lang="en-US" sz="1200" i="1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4294967295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January 19, 2012</a:t>
            </a:r>
            <a:endParaRPr lang="en-US" dirty="0"/>
          </a:p>
        </p:txBody>
      </p:sp>
      <p:sp>
        <p:nvSpPr>
          <p:cNvPr id="9" name="Footer Placeholder 7"/>
          <p:cNvSpPr txBox="1">
            <a:spLocks/>
          </p:cNvSpPr>
          <p:nvPr/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54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27283"/>
              </p:ext>
            </p:extLst>
          </p:nvPr>
        </p:nvGraphicFramePr>
        <p:xfrm>
          <a:off x="0" y="834538"/>
          <a:ext cx="5334000" cy="3889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Worksheet" r:id="rId4" imgW="8724900" imgH="6362700" progId="Excel.Sheet.8">
                  <p:embed/>
                </p:oleObj>
              </mc:Choice>
              <mc:Fallback>
                <p:oleObj name="Worksheet" r:id="rId4" imgW="8724900" imgH="6362700" progId="Excel.Shee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834538"/>
                        <a:ext cx="5334000" cy="388986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5762730"/>
              </p:ext>
            </p:extLst>
          </p:nvPr>
        </p:nvGraphicFramePr>
        <p:xfrm>
          <a:off x="4176398" y="2362200"/>
          <a:ext cx="4911022" cy="358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Worksheet" r:id="rId7" imgW="8724900" imgH="6362700" progId="Excel.Sheet.8">
                  <p:embed/>
                </p:oleObj>
              </mc:Choice>
              <mc:Fallback>
                <p:oleObj name="Worksheet" r:id="rId7" imgW="8724900" imgH="6362700" progId="Excel.Shee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6398" y="2362200"/>
                        <a:ext cx="4911022" cy="3581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Rules Update</a:t>
            </a:r>
          </a:p>
        </p:txBody>
      </p:sp>
      <p:sp>
        <p:nvSpPr>
          <p:cNvPr id="10247" name="TextBox 8"/>
          <p:cNvSpPr txBox="1">
            <a:spLocks noChangeArrowheads="1"/>
          </p:cNvSpPr>
          <p:nvPr/>
        </p:nvSpPr>
        <p:spPr bwMode="auto">
          <a:xfrm>
            <a:off x="381000" y="4760893"/>
            <a:ext cx="4191000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2713" indent="-112713" algn="l">
              <a:buFont typeface="Arial" pitchFamily="34" charset="0"/>
              <a:buChar char="•"/>
            </a:pPr>
            <a:r>
              <a:rPr lang="en-US" sz="1400" i="1" dirty="0" smtClean="0"/>
              <a:t>ERCOT submitted  71 NPRRs (or 55% of total) in 2011 .</a:t>
            </a:r>
          </a:p>
          <a:p>
            <a:pPr marL="112713" indent="-112713" algn="l">
              <a:buFont typeface="Arial" pitchFamily="34" charset="0"/>
              <a:buChar char="•"/>
            </a:pPr>
            <a:r>
              <a:rPr lang="en-US" sz="1400" i="1" dirty="0" smtClean="0"/>
              <a:t>Over half of the NPRRs submitted by ERCOT resulted in no impact to ERCOT, Inc.</a:t>
            </a:r>
            <a:endParaRPr lang="en-US" sz="1400" dirty="0"/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4800600" y="1192649"/>
            <a:ext cx="3886200" cy="99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12713" indent="-112713" algn="l">
              <a:buFont typeface="Arial" pitchFamily="34" charset="0"/>
              <a:buChar char="•"/>
            </a:pPr>
            <a:r>
              <a:rPr lang="en-US" sz="1400" i="1" dirty="0" smtClean="0"/>
              <a:t>Stakeholders submitted  59 NPRRs (or 45%) in 2011.</a:t>
            </a:r>
          </a:p>
          <a:p>
            <a:pPr marL="112713" indent="-112713" algn="l">
              <a:buFont typeface="Arial" pitchFamily="34" charset="0"/>
              <a:buChar char="•"/>
            </a:pPr>
            <a:r>
              <a:rPr lang="en-US" sz="1400" i="1" dirty="0" smtClean="0"/>
              <a:t>Three percent of the Market submitted NPRRs resulted in an impact of greater than $125,000 to ERCOT, Inc.</a:t>
            </a:r>
            <a:endParaRPr lang="en-US" sz="1400" dirty="0"/>
          </a:p>
        </p:txBody>
      </p:sp>
      <p:sp>
        <p:nvSpPr>
          <p:cNvPr id="10" name="Date Placeholder 7"/>
          <p:cNvSpPr>
            <a:spLocks noGrp="1"/>
          </p:cNvSpPr>
          <p:nvPr>
            <p:ph type="dt" sz="half" idx="4294967295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January 19, 2012</a:t>
            </a:r>
            <a:endParaRPr lang="en-US" dirty="0"/>
          </a:p>
        </p:txBody>
      </p:sp>
      <p:sp>
        <p:nvSpPr>
          <p:cNvPr id="13" name="Footer Placeholder 7"/>
          <p:cNvSpPr txBox="1">
            <a:spLocks/>
          </p:cNvSpPr>
          <p:nvPr/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ERCOT Public</a:t>
            </a:r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4648200" y="914400"/>
            <a:ext cx="0" cy="502920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75592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60198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Business Integration Update – Agenda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66800"/>
            <a:ext cx="8229600" cy="5029200"/>
          </a:xfrm>
        </p:spPr>
        <p:txBody>
          <a:bodyPr/>
          <a:lstStyle/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Project Portfolio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3-10</a:t>
            </a:r>
            <a:endParaRPr lang="en-US" sz="1600" dirty="0"/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Upcoming Project Implementations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/>
              <a:t>Project Portfolio </a:t>
            </a:r>
            <a:r>
              <a:rPr lang="en-US" sz="1600" dirty="0" smtClean="0"/>
              <a:t>Status (Gantt Chart)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2012 Release Targets</a:t>
            </a:r>
          </a:p>
          <a:p>
            <a:pPr marL="971550" lvl="2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600" dirty="0" smtClean="0"/>
              <a:t>Project Spending Update</a:t>
            </a:r>
            <a:endParaRPr lang="en-US" sz="1600" dirty="0"/>
          </a:p>
          <a:p>
            <a:pPr marL="342900" lvl="1" indent="0" eaLnBrk="1" hangingPunct="1">
              <a:buNone/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/>
              <a:t>ERCOT FTE Tracking	</a:t>
            </a:r>
            <a:r>
              <a:rPr lang="en-US" sz="1600" dirty="0"/>
              <a:t>p. </a:t>
            </a:r>
            <a:r>
              <a:rPr lang="en-US" sz="1600" dirty="0" smtClean="0"/>
              <a:t>11</a:t>
            </a: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800" dirty="0" smtClean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r>
              <a:rPr lang="en-US" sz="1800" dirty="0" smtClean="0"/>
              <a:t>Market Rules Update</a:t>
            </a:r>
            <a:r>
              <a:rPr lang="en-US" sz="1800" dirty="0"/>
              <a:t>	</a:t>
            </a:r>
            <a:r>
              <a:rPr lang="en-US" sz="1600" dirty="0"/>
              <a:t>p. </a:t>
            </a:r>
            <a:r>
              <a:rPr lang="en-US" sz="1600" dirty="0" smtClean="0"/>
              <a:t>12-15</a:t>
            </a:r>
            <a:endParaRPr lang="en-US" sz="1600" dirty="0"/>
          </a:p>
          <a:p>
            <a:pPr marL="571500" lvl="1" indent="-228600" eaLnBrk="1" hangingPunct="1">
              <a:tabLst>
                <a:tab pos="1143000" algn="l"/>
                <a:tab pos="2514600" algn="l"/>
                <a:tab pos="6864350" algn="l"/>
              </a:tabLst>
              <a:defRPr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0104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Recent Project Implementations</a:t>
            </a:r>
          </a:p>
        </p:txBody>
      </p:sp>
      <p:sp>
        <p:nvSpPr>
          <p:cNvPr id="10243" name="Content Placeholder 16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54102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Go-Lives in December</a:t>
            </a:r>
          </a:p>
          <a:p>
            <a:pPr lvl="1" eaLnBrk="1" hangingPunct="1"/>
            <a:r>
              <a:rPr lang="en-US" sz="1400" dirty="0" smtClean="0"/>
              <a:t>NPRR251 – Sync w/PRR845 – Def. of IDR Meters and Optional Removal of IDRs at a Premise…</a:t>
            </a:r>
          </a:p>
          <a:p>
            <a:pPr lvl="1" eaLnBrk="1" hangingPunct="1"/>
            <a:r>
              <a:rPr lang="en-US" sz="1400" dirty="0" smtClean="0"/>
              <a:t>NPRR290 – ERCOT Publication of DAM PSS/E Files</a:t>
            </a:r>
          </a:p>
          <a:p>
            <a:pPr lvl="1" eaLnBrk="1" hangingPunct="1"/>
            <a:r>
              <a:rPr lang="en-US" sz="1400" dirty="0" smtClean="0"/>
              <a:t>NPRR310 – Expand Output Schedule Acceptable Range to Include HSL and LSL</a:t>
            </a:r>
          </a:p>
          <a:p>
            <a:pPr lvl="1" eaLnBrk="1" hangingPunct="1"/>
            <a:r>
              <a:rPr lang="en-US" sz="1400" dirty="0" smtClean="0"/>
              <a:t>NPRR316 – Negative Self-Arranged Ancillary Services Quantity</a:t>
            </a:r>
          </a:p>
          <a:p>
            <a:pPr lvl="1" eaLnBrk="1" hangingPunct="1"/>
            <a:r>
              <a:rPr lang="en-US" sz="1400" dirty="0" smtClean="0"/>
              <a:t>NPRR321 – Real-Time PTP Option Modeling</a:t>
            </a:r>
          </a:p>
          <a:p>
            <a:pPr lvl="2" eaLnBrk="1" hangingPunct="1"/>
            <a:r>
              <a:rPr lang="en-US" sz="1200" dirty="0" smtClean="0"/>
              <a:t>MMS portion</a:t>
            </a:r>
          </a:p>
          <a:p>
            <a:pPr lvl="1" eaLnBrk="1" hangingPunct="1"/>
            <a:r>
              <a:rPr lang="en-US" sz="1400" dirty="0" smtClean="0"/>
              <a:t>NPRR343 – CRR Bid and PTP Obligation Bid Criteria Change</a:t>
            </a:r>
          </a:p>
          <a:p>
            <a:pPr lvl="1" eaLnBrk="1" hangingPunct="1"/>
            <a:r>
              <a:rPr lang="en-US" sz="1400" dirty="0" smtClean="0"/>
              <a:t>SCR763 </a:t>
            </a:r>
            <a:r>
              <a:rPr lang="en-US" sz="1400" dirty="0"/>
              <a:t>– </a:t>
            </a:r>
            <a:r>
              <a:rPr lang="en-US" sz="1400" dirty="0" smtClean="0"/>
              <a:t>Modify COP Validation Rule for RRS</a:t>
            </a:r>
          </a:p>
          <a:p>
            <a:pPr lvl="1" eaLnBrk="1" hangingPunct="1"/>
            <a:r>
              <a:rPr lang="en-US" sz="1400" dirty="0" smtClean="0"/>
              <a:t>SCR764 </a:t>
            </a:r>
            <a:r>
              <a:rPr lang="en-US" sz="1400" dirty="0"/>
              <a:t>– Public Access to Select MIS Dashboards</a:t>
            </a:r>
          </a:p>
          <a:p>
            <a:pPr lvl="2" eaLnBrk="1" hangingPunct="1"/>
            <a:r>
              <a:rPr lang="en-US" sz="1200" dirty="0" smtClean="0"/>
              <a:t>Dec. </a:t>
            </a:r>
            <a:r>
              <a:rPr lang="en-US" sz="1200" dirty="0"/>
              <a:t>– </a:t>
            </a:r>
            <a:r>
              <a:rPr lang="en-US" sz="1200" dirty="0" smtClean="0"/>
              <a:t>4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phase </a:t>
            </a:r>
            <a:r>
              <a:rPr lang="en-US" sz="1200" dirty="0"/>
              <a:t>– </a:t>
            </a:r>
            <a:r>
              <a:rPr lang="en-US" sz="1200" dirty="0" smtClean="0"/>
              <a:t>LMP Contour Map</a:t>
            </a:r>
          </a:p>
          <a:p>
            <a:pPr lvl="1" eaLnBrk="1" hangingPunct="1"/>
            <a:r>
              <a:rPr lang="en-US" sz="1400" dirty="0" smtClean="0"/>
              <a:t>SCR765 </a:t>
            </a:r>
            <a:r>
              <a:rPr lang="en-US" sz="1400" dirty="0"/>
              <a:t>– </a:t>
            </a:r>
            <a:r>
              <a:rPr lang="en-US" sz="1400" dirty="0" smtClean="0"/>
              <a:t>Public Aggregated Wind Dashboard</a:t>
            </a:r>
            <a:endParaRPr lang="en-US" sz="1400" dirty="0"/>
          </a:p>
          <a:p>
            <a:pPr lvl="1" eaLnBrk="1" hangingPunct="1"/>
            <a:r>
              <a:rPr lang="en-US" sz="1400" dirty="0" smtClean="0"/>
              <a:t>Stabilization/Deferred </a:t>
            </a:r>
            <a:r>
              <a:rPr lang="en-US" sz="1400" dirty="0"/>
              <a:t>Defects</a:t>
            </a:r>
          </a:p>
          <a:p>
            <a:pPr lvl="2" eaLnBrk="1" hangingPunct="1"/>
            <a:r>
              <a:rPr lang="en-US" sz="1200" dirty="0" smtClean="0"/>
              <a:t>Deferred Defects </a:t>
            </a:r>
            <a:r>
              <a:rPr lang="en-US" sz="1200" dirty="0"/>
              <a:t>– Release </a:t>
            </a:r>
            <a:r>
              <a:rPr lang="en-US" sz="1200" dirty="0" smtClean="0"/>
              <a:t>10</a:t>
            </a:r>
          </a:p>
          <a:p>
            <a:pPr lvl="2" eaLnBrk="1" hangingPunct="1"/>
            <a:r>
              <a:rPr lang="en-US" sz="1200" dirty="0" smtClean="0"/>
              <a:t>TML Transition to MIS</a:t>
            </a:r>
          </a:p>
          <a:p>
            <a:pPr lvl="2" eaLnBrk="1" hangingPunct="1"/>
            <a:r>
              <a:rPr lang="en-US" sz="1200" dirty="0" smtClean="0"/>
              <a:t>Stabilization and its sub-projects are scheduled to end on 12/31/2011</a:t>
            </a:r>
          </a:p>
          <a:p>
            <a:pPr marL="914400" lvl="2" indent="0" eaLnBrk="1" hangingPunct="1">
              <a:buNone/>
            </a:pPr>
            <a:endParaRPr lang="en-US" sz="800" dirty="0" smtClean="0"/>
          </a:p>
          <a:p>
            <a:pPr eaLnBrk="1" hangingPunct="1"/>
            <a:r>
              <a:rPr lang="en-US" sz="1600" dirty="0"/>
              <a:t>Go-Lives in </a:t>
            </a:r>
            <a:r>
              <a:rPr lang="en-US" sz="1600" dirty="0" smtClean="0"/>
              <a:t>January  </a:t>
            </a:r>
            <a:r>
              <a:rPr lang="en-US" sz="1600" i="1" dirty="0"/>
              <a:t>(no </a:t>
            </a:r>
            <a:r>
              <a:rPr lang="en-US" sz="1600" i="1" dirty="0" smtClean="0"/>
              <a:t>integrated software release</a:t>
            </a:r>
            <a:r>
              <a:rPr lang="en-US" sz="1600" dirty="0"/>
              <a:t>)</a:t>
            </a:r>
          </a:p>
          <a:p>
            <a:pPr lvl="1" eaLnBrk="1" hangingPunct="1"/>
            <a:r>
              <a:rPr lang="en-US" sz="1400" dirty="0" smtClean="0"/>
              <a:t>Data Center Migration</a:t>
            </a:r>
          </a:p>
          <a:p>
            <a:pPr lvl="1" eaLnBrk="1" hangingPunct="1"/>
            <a:r>
              <a:rPr lang="en-US" sz="1400" dirty="0" smtClean="0"/>
              <a:t>Taylor Facilities Remodel</a:t>
            </a:r>
          </a:p>
          <a:p>
            <a:pPr lvl="2" eaLnBrk="1" hangingPunct="1"/>
            <a:r>
              <a:rPr lang="en-US" sz="1200" dirty="0" smtClean="0"/>
              <a:t>Build-out of shipping/receiving area and conversion of 2 team rooms into office space for Security and HR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52600" y="6248400"/>
            <a:ext cx="6172200" cy="4370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Note:  Projected Go-Live dates are subject to change.</a:t>
            </a:r>
            <a:br>
              <a:rPr lang="en-US" sz="1400" b="0" dirty="0" smtClean="0"/>
            </a:br>
            <a:r>
              <a:rPr lang="en-US" sz="1400" b="0" dirty="0" smtClean="0"/>
              <a:t>Please watch for market notices as the effective dates approach.</a:t>
            </a: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69038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4294967295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January 19, 2012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" y="685800"/>
            <a:ext cx="9094191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1/6/2012</a:t>
            </a:r>
          </a:p>
        </p:txBody>
      </p:sp>
    </p:spTree>
    <p:extLst>
      <p:ext uri="{BB962C8B-B14F-4D97-AF65-F5344CB8AC3E}">
        <p14:creationId xmlns:p14="http://schemas.microsoft.com/office/powerpoint/2010/main" val="13010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Date Placeholder 8"/>
          <p:cNvSpPr>
            <a:spLocks noGrp="1"/>
          </p:cNvSpPr>
          <p:nvPr>
            <p:ph type="dt" sz="half" idx="4294967295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January 19, 2012</a:t>
            </a:r>
            <a:endParaRPr 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1/6/2012</a:t>
            </a:r>
          </a:p>
        </p:txBody>
      </p:sp>
    </p:spTree>
    <p:extLst>
      <p:ext uri="{BB962C8B-B14F-4D97-AF65-F5344CB8AC3E}">
        <p14:creationId xmlns:p14="http://schemas.microsoft.com/office/powerpoint/2010/main" val="397985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Date Placeholder 8"/>
          <p:cNvSpPr>
            <a:spLocks noGrp="1"/>
          </p:cNvSpPr>
          <p:nvPr>
            <p:ph type="dt" sz="half" idx="4294967295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January 19, 2012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7" y="685800"/>
            <a:ext cx="9094193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1/6/2012</a:t>
            </a:r>
          </a:p>
        </p:txBody>
      </p:sp>
    </p:spTree>
    <p:extLst>
      <p:ext uri="{BB962C8B-B14F-4D97-AF65-F5344CB8AC3E}">
        <p14:creationId xmlns:p14="http://schemas.microsoft.com/office/powerpoint/2010/main" val="172395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Date Placeholder 8"/>
          <p:cNvSpPr>
            <a:spLocks noGrp="1"/>
          </p:cNvSpPr>
          <p:nvPr>
            <p:ph type="dt" sz="half" idx="4294967295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January 19, 2012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3" y="685800"/>
            <a:ext cx="9086529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1/6/2012</a:t>
            </a:r>
          </a:p>
        </p:txBody>
      </p:sp>
    </p:spTree>
    <p:extLst>
      <p:ext uri="{BB962C8B-B14F-4D97-AF65-F5344CB8AC3E}">
        <p14:creationId xmlns:p14="http://schemas.microsoft.com/office/powerpoint/2010/main" val="347944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noFill/>
        </p:spPr>
        <p:txBody>
          <a:bodyPr/>
          <a:lstStyle/>
          <a:p>
            <a:r>
              <a:rPr lang="en-US" dirty="0" smtClean="0"/>
              <a:t>ERCOT Public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35469"/>
            <a:ext cx="8686800" cy="381000"/>
          </a:xfrm>
          <a:prstGeom prst="rect">
            <a:avLst/>
          </a:prstGeom>
        </p:spPr>
        <p:txBody>
          <a:bodyPr/>
          <a:lstStyle/>
          <a:p>
            <a:pPr algn="ctr" eaLnBrk="0" hangingPunct="0"/>
            <a:endParaRPr kumimoji="0" lang="en-US" sz="16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Date Placeholder 8"/>
          <p:cNvSpPr>
            <a:spLocks noGrp="1"/>
          </p:cNvSpPr>
          <p:nvPr>
            <p:ph type="dt" sz="half" idx="4294967295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January 19, 2012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" y="685800"/>
            <a:ext cx="90678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52400" y="188844"/>
            <a:ext cx="6934200" cy="45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800" dirty="0" smtClean="0"/>
              <a:t>Project Portfolio Status – as of 1/6/2012</a:t>
            </a:r>
          </a:p>
        </p:txBody>
      </p:sp>
    </p:spTree>
    <p:extLst>
      <p:ext uri="{BB962C8B-B14F-4D97-AF65-F5344CB8AC3E}">
        <p14:creationId xmlns:p14="http://schemas.microsoft.com/office/powerpoint/2010/main" val="410731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7848600" cy="685800"/>
          </a:xfrm>
        </p:spPr>
        <p:txBody>
          <a:bodyPr/>
          <a:lstStyle/>
          <a:p>
            <a:pPr eaLnBrk="1" hangingPunct="1"/>
            <a:r>
              <a:rPr lang="en-US" sz="1800" dirty="0" smtClean="0"/>
              <a:t>2012 Release Targets – Board-Approved NPRRs/SCRs</a:t>
            </a:r>
          </a:p>
        </p:txBody>
      </p:sp>
      <p:graphicFrame>
        <p:nvGraphicFramePr>
          <p:cNvPr id="6" name="Group 3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677095753"/>
              </p:ext>
            </p:extLst>
          </p:nvPr>
        </p:nvGraphicFramePr>
        <p:xfrm>
          <a:off x="190500" y="762000"/>
          <a:ext cx="8724897" cy="4361381"/>
        </p:xfrm>
        <a:graphic>
          <a:graphicData uri="http://schemas.openxmlformats.org/drawingml/2006/table">
            <a:tbl>
              <a:tblPr/>
              <a:tblGrid>
                <a:gridCol w="1104900"/>
                <a:gridCol w="1143000"/>
                <a:gridCol w="1066800"/>
                <a:gridCol w="1098785"/>
                <a:gridCol w="1000997"/>
                <a:gridCol w="1100618"/>
                <a:gridCol w="1066800"/>
                <a:gridCol w="1142997"/>
              </a:tblGrid>
              <a:tr h="6022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Source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Release 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TBD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  <a:tr h="223448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Market / PUCT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NPRR321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SCR764</a:t>
                      </a:r>
                      <a:r>
                        <a:rPr kumimoji="0" lang="en-US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(e)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NPRR314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NPRR395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SCR760</a:t>
                      </a:r>
                      <a:r>
                        <a:rPr kumimoji="0" lang="en-US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NPRR354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NPRR272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SCR756</a:t>
                      </a:r>
                      <a:r>
                        <a:rPr kumimoji="0" lang="en-US" sz="9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787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NPRR348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NPRR347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NPRR377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NPRR400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8600" y="5707378"/>
            <a:ext cx="48006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1:  Bold indicates inclusion in the original Board-approved 2012 PPL</a:t>
            </a:r>
            <a:endParaRPr lang="en-US" sz="11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5932134"/>
            <a:ext cx="48006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2:  Underline indicates new/revised release targets</a:t>
            </a:r>
            <a:endParaRPr lang="en-US" sz="11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5715845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3:  (a), (b), etc. indicates multiple release phases</a:t>
            </a:r>
            <a:endParaRPr lang="en-US" sz="1100" b="0" dirty="0"/>
          </a:p>
        </p:txBody>
      </p:sp>
      <p:sp>
        <p:nvSpPr>
          <p:cNvPr id="10" name="TextBox 9"/>
          <p:cNvSpPr txBox="1"/>
          <p:nvPr/>
        </p:nvSpPr>
        <p:spPr>
          <a:xfrm>
            <a:off x="5181600" y="5944445"/>
            <a:ext cx="3733800" cy="2277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100" b="0" dirty="0" smtClean="0"/>
              <a:t>Note 4:  Release </a:t>
            </a:r>
            <a:r>
              <a:rPr lang="en-US" sz="1100" b="0" dirty="0"/>
              <a:t>targets are subject to change</a:t>
            </a:r>
          </a:p>
        </p:txBody>
      </p:sp>
      <p:sp>
        <p:nvSpPr>
          <p:cNvPr id="11" name="Date Placeholder 7"/>
          <p:cNvSpPr>
            <a:spLocks noGrp="1"/>
          </p:cNvSpPr>
          <p:nvPr>
            <p:ph type="dt" sz="half" idx="4294967295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January 19, 2012</a:t>
            </a:r>
            <a:endParaRPr lang="en-US" dirty="0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97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35761</TotalTime>
  <Words>838</Words>
  <Application>Microsoft Office PowerPoint</Application>
  <PresentationFormat>On-screen Show (4:3)</PresentationFormat>
  <Paragraphs>278</Paragraphs>
  <Slides>15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Custom Design</vt:lpstr>
      <vt:lpstr>Worksheet</vt:lpstr>
      <vt:lpstr>PowerPoint Presentation</vt:lpstr>
      <vt:lpstr>Business Integration Update – Agenda</vt:lpstr>
      <vt:lpstr>Recent Project Implementations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2012 Release Targets – Board-Approved NPRRs/SCRs</vt:lpstr>
      <vt:lpstr>Project Spending Update – 12/31/2011</vt:lpstr>
      <vt:lpstr>ERCOT FTE (Full Time Equivalent) Tracking</vt:lpstr>
      <vt:lpstr>Market Rules Update</vt:lpstr>
      <vt:lpstr>Market Rules Update</vt:lpstr>
      <vt:lpstr>Market Rules Update</vt:lpstr>
      <vt:lpstr>Market Rules Update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998</cp:revision>
  <cp:lastPrinted>2011-11-14T19:59:19Z</cp:lastPrinted>
  <dcterms:created xsi:type="dcterms:W3CDTF">2005-04-21T14:28:35Z</dcterms:created>
  <dcterms:modified xsi:type="dcterms:W3CDTF">2012-01-16T19:09:37Z</dcterms:modified>
</cp:coreProperties>
</file>