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57" r:id="rId5"/>
    <p:sldId id="260" r:id="rId6"/>
    <p:sldId id="261" r:id="rId7"/>
    <p:sldId id="262"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4" autoAdjust="0"/>
    <p:restoredTop sz="94691" autoAdjust="0"/>
  </p:normalViewPr>
  <p:slideViewPr>
    <p:cSldViewPr>
      <p:cViewPr varScale="1">
        <p:scale>
          <a:sx n="80" d="100"/>
          <a:sy n="80" d="100"/>
        </p:scale>
        <p:origin x="-864"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76F9F5B-74AE-4537-A331-2C79FBCD0240}" type="datetimeFigureOut">
              <a:rPr lang="en-US"/>
              <a:pPr>
                <a:defRPr/>
              </a:pPr>
              <a:t>1/11/2012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C05122F-24D8-4DD5-AF6B-1C274AD3A8A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CDC625B-65C9-4F0B-BE43-217A9BCF5C1A}" type="datetimeFigureOut">
              <a:rPr lang="en-US"/>
              <a:pPr>
                <a:defRPr/>
              </a:pPr>
              <a:t>1/11/2012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61F7812-DFB4-45A7-889B-8404F418FD7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DC52E92-C382-46B1-B941-7C10F8E15F8D}" type="datetimeFigureOut">
              <a:rPr lang="en-US"/>
              <a:pPr>
                <a:defRPr/>
              </a:pPr>
              <a:t>1/11/2012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92DABB5-4521-4F59-A786-C8107A42305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A015C1F-48B8-4FA5-92A1-F7E71C20DC34}" type="datetimeFigureOut">
              <a:rPr lang="en-US"/>
              <a:pPr>
                <a:defRPr/>
              </a:pPr>
              <a:t>1/11/2012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D18A018-DB9D-4467-8DBF-8900AC9F3F0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8AD5DA4-0026-4871-8429-708C3F7521ED}" type="datetimeFigureOut">
              <a:rPr lang="en-US"/>
              <a:pPr>
                <a:defRPr/>
              </a:pPr>
              <a:t>1/11/2012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14B3004-EDA0-46C5-955A-7C998FBC03D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25A0A9C-8162-4CC9-AE7E-C9CCF5C3FAD7}" type="datetimeFigureOut">
              <a:rPr lang="en-US"/>
              <a:pPr>
                <a:defRPr/>
              </a:pPr>
              <a:t>1/11/2012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6EDF9B6-5924-4BBC-BC1E-F3AADFE6DBE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9EBAC04-7DA2-43FC-B049-64F0A87EBDEA}" type="datetimeFigureOut">
              <a:rPr lang="en-US"/>
              <a:pPr>
                <a:defRPr/>
              </a:pPr>
              <a:t>1/11/2012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A9D024C-6747-4889-8D4E-266538CE59C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BA43EEE-2D21-4757-83E3-C79B3839B35B}" type="datetimeFigureOut">
              <a:rPr lang="en-US"/>
              <a:pPr>
                <a:defRPr/>
              </a:pPr>
              <a:t>1/11/2012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484F4F5-58C8-438C-8C10-DFA6E927797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994DE11-47BC-4AB6-A80A-7C4F15D12A84}" type="datetimeFigureOut">
              <a:rPr lang="en-US"/>
              <a:pPr>
                <a:defRPr/>
              </a:pPr>
              <a:t>1/11/2012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F4B9A69-DEC2-49C9-A454-8C2B98D7C34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F6B2BF2-D88B-4338-9050-F51262AB065A}" type="datetimeFigureOut">
              <a:rPr lang="en-US"/>
              <a:pPr>
                <a:defRPr/>
              </a:pPr>
              <a:t>1/11/2012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35DDFEC-EDFF-4F35-A848-7C6F4616F75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D80BAE5-CCD6-4A88-8EA5-3AC2956FB8A5}" type="datetimeFigureOut">
              <a:rPr lang="en-US"/>
              <a:pPr>
                <a:defRPr/>
              </a:pPr>
              <a:t>1/11/2012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52196A2-49A2-4CB0-A37D-FD89B4185DA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DD9B0B65-6321-4B95-A041-09BE4AD0B5A5}" type="datetimeFigureOut">
              <a:rPr lang="en-US"/>
              <a:pPr>
                <a:defRPr/>
              </a:pPr>
              <a:t>1/11/2012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D24E22AA-F1F3-45DD-B903-C018BEF5082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r>
              <a:rPr lang="en-US" smtClean="0"/>
              <a:t>ETWG Update to ROS</a:t>
            </a:r>
          </a:p>
        </p:txBody>
      </p:sp>
      <p:sp>
        <p:nvSpPr>
          <p:cNvPr id="3" name="Subtitle 2"/>
          <p:cNvSpPr>
            <a:spLocks noGrp="1"/>
          </p:cNvSpPr>
          <p:nvPr>
            <p:ph type="subTitle" idx="1"/>
          </p:nvPr>
        </p:nvSpPr>
        <p:spPr/>
        <p:txBody>
          <a:bodyPr>
            <a:normAutofit/>
          </a:bodyPr>
          <a:lstStyle/>
          <a:p>
            <a:r>
              <a:rPr lang="en-US" smtClean="0">
                <a:solidFill>
                  <a:srgbClr val="898989"/>
                </a:solidFill>
              </a:rPr>
              <a:t>Jan. 12, 2012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457200" y="274638"/>
            <a:ext cx="8229600" cy="715962"/>
          </a:xfrm>
        </p:spPr>
        <p:txBody>
          <a:bodyPr/>
          <a:lstStyle/>
          <a:p>
            <a:r>
              <a:rPr lang="en-US" sz="3600" smtClean="0"/>
              <a:t>ETWG Update</a:t>
            </a:r>
          </a:p>
        </p:txBody>
      </p:sp>
      <p:sp>
        <p:nvSpPr>
          <p:cNvPr id="14338" name="Content Placeholder 2"/>
          <p:cNvSpPr>
            <a:spLocks noGrp="1"/>
          </p:cNvSpPr>
          <p:nvPr>
            <p:ph idx="1"/>
          </p:nvPr>
        </p:nvSpPr>
        <p:spPr>
          <a:xfrm>
            <a:off x="457200" y="1219200"/>
            <a:ext cx="8229600" cy="5181600"/>
          </a:xfrm>
        </p:spPr>
        <p:txBody>
          <a:bodyPr/>
          <a:lstStyle/>
          <a:p>
            <a:r>
              <a:rPr lang="en-US" smtClean="0"/>
              <a:t>December 2 Energy Storage Workshop</a:t>
            </a:r>
          </a:p>
          <a:p>
            <a:endParaRPr lang="en-US" smtClean="0"/>
          </a:p>
          <a:p>
            <a:r>
              <a:rPr lang="en-US" smtClean="0"/>
              <a:t>December 14 ETWG regular meeting</a:t>
            </a:r>
          </a:p>
          <a:p>
            <a:pPr lvl="1"/>
            <a:r>
              <a:rPr lang="en-US" smtClean="0"/>
              <a:t>Energy Storage NPRR under development</a:t>
            </a:r>
          </a:p>
          <a:p>
            <a:pPr lvl="1"/>
            <a:r>
              <a:rPr lang="en-US" smtClean="0"/>
              <a:t>Energy Storage Issues Identified</a:t>
            </a:r>
          </a:p>
          <a:p>
            <a:endParaRPr lang="en-US" smtClean="0"/>
          </a:p>
          <a:p>
            <a:r>
              <a:rPr lang="en-US" smtClean="0"/>
              <a:t>Next steps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457200" y="274638"/>
            <a:ext cx="8229600" cy="715962"/>
          </a:xfrm>
        </p:spPr>
        <p:txBody>
          <a:bodyPr/>
          <a:lstStyle/>
          <a:p>
            <a:r>
              <a:rPr lang="en-US" sz="3600" smtClean="0"/>
              <a:t>Dec. 2 Energy Storage Workshop</a:t>
            </a:r>
          </a:p>
        </p:txBody>
      </p:sp>
      <p:sp>
        <p:nvSpPr>
          <p:cNvPr id="15362" name="Content Placeholder 2"/>
          <p:cNvSpPr>
            <a:spLocks noGrp="1"/>
          </p:cNvSpPr>
          <p:nvPr>
            <p:ph idx="1"/>
          </p:nvPr>
        </p:nvSpPr>
        <p:spPr>
          <a:xfrm>
            <a:off x="457200" y="1219200"/>
            <a:ext cx="8229600" cy="5181600"/>
          </a:xfrm>
        </p:spPr>
        <p:txBody>
          <a:bodyPr/>
          <a:lstStyle/>
          <a:p>
            <a:r>
              <a:rPr lang="en-US" smtClean="0"/>
              <a:t>Workshop focused on specific issues relating to Energy Storage Resource integration into ERCOT systems and PJM’s experience with its energy storage pilot program.</a:t>
            </a:r>
          </a:p>
          <a:p>
            <a:r>
              <a:rPr lang="en-US" smtClean="0"/>
              <a:t>Workshop Takeaways:</a:t>
            </a:r>
          </a:p>
          <a:p>
            <a:pPr lvl="1"/>
            <a:r>
              <a:rPr lang="en-US" smtClean="0"/>
              <a:t>Continued ETWG effort to identify remaining energy storage integration issues in ERCOT.</a:t>
            </a:r>
          </a:p>
          <a:p>
            <a:pPr lvl="1"/>
            <a:r>
              <a:rPr lang="en-US" smtClean="0"/>
              <a:t>Bilateral follow-up between ERCOT and PJM Staffs to better understand the approach and results of PJM’s successful energy storage pilot program.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274638"/>
            <a:ext cx="8229600" cy="715962"/>
          </a:xfrm>
        </p:spPr>
        <p:txBody>
          <a:bodyPr/>
          <a:lstStyle/>
          <a:p>
            <a:r>
              <a:rPr lang="en-US" sz="3600" smtClean="0"/>
              <a:t>Dec. 14 ETWG regular meeting</a:t>
            </a:r>
          </a:p>
        </p:txBody>
      </p:sp>
      <p:sp>
        <p:nvSpPr>
          <p:cNvPr id="16386" name="Content Placeholder 2"/>
          <p:cNvSpPr>
            <a:spLocks noGrp="1"/>
          </p:cNvSpPr>
          <p:nvPr>
            <p:ph idx="1"/>
          </p:nvPr>
        </p:nvSpPr>
        <p:spPr>
          <a:xfrm>
            <a:off x="457200" y="1219200"/>
            <a:ext cx="8229600" cy="5181600"/>
          </a:xfrm>
        </p:spPr>
        <p:txBody>
          <a:bodyPr/>
          <a:lstStyle/>
          <a:p>
            <a:r>
              <a:rPr lang="en-US" smtClean="0"/>
              <a:t>Continued development of 4 draft Protocols amendments necessary to allow market participation by energy storage resources.</a:t>
            </a:r>
          </a:p>
          <a:p>
            <a:pPr lvl="1"/>
            <a:endParaRPr lang="en-US" smtClean="0"/>
          </a:p>
          <a:p>
            <a:pPr lvl="1"/>
            <a:r>
              <a:rPr lang="en-US" smtClean="0"/>
              <a:t>Energy Offer Caps for Make Whole Calculation</a:t>
            </a:r>
          </a:p>
          <a:p>
            <a:pPr lvl="1"/>
            <a:r>
              <a:rPr lang="en-US" smtClean="0"/>
              <a:t>Mitigated Offer Cap for SCED Mitigation Purposes</a:t>
            </a:r>
          </a:p>
          <a:p>
            <a:pPr lvl="1"/>
            <a:r>
              <a:rPr lang="en-US" smtClean="0"/>
              <a:t>Mitigated Offer Floor</a:t>
            </a:r>
          </a:p>
          <a:p>
            <a:pPr lvl="1"/>
            <a:r>
              <a:rPr lang="en-US" smtClean="0"/>
              <a:t>Startup and Minimum Energy Offers Generic Caps</a:t>
            </a:r>
          </a:p>
          <a:p>
            <a:endParaRPr 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457200" y="274638"/>
            <a:ext cx="8229600" cy="715962"/>
          </a:xfrm>
        </p:spPr>
        <p:txBody>
          <a:bodyPr/>
          <a:lstStyle/>
          <a:p>
            <a:r>
              <a:rPr lang="en-US" sz="3600" smtClean="0"/>
              <a:t>Dec. 14 ETWG regular meeting </a:t>
            </a:r>
            <a:r>
              <a:rPr lang="en-US" sz="2400" smtClean="0"/>
              <a:t>(cont.)</a:t>
            </a:r>
          </a:p>
        </p:txBody>
      </p:sp>
      <p:sp>
        <p:nvSpPr>
          <p:cNvPr id="17410" name="Content Placeholder 2"/>
          <p:cNvSpPr>
            <a:spLocks noGrp="1"/>
          </p:cNvSpPr>
          <p:nvPr>
            <p:ph idx="1"/>
          </p:nvPr>
        </p:nvSpPr>
        <p:spPr>
          <a:xfrm>
            <a:off x="457200" y="1219200"/>
            <a:ext cx="8229600" cy="5181600"/>
          </a:xfrm>
        </p:spPr>
        <p:txBody>
          <a:bodyPr/>
          <a:lstStyle/>
          <a:p>
            <a:r>
              <a:rPr lang="en-US" smtClean="0"/>
              <a:t>Additional energy storage integration technical issues identified:</a:t>
            </a:r>
          </a:p>
          <a:p>
            <a:pPr lvl="1"/>
            <a:endParaRPr lang="en-US" smtClean="0"/>
          </a:p>
          <a:p>
            <a:pPr lvl="1"/>
            <a:r>
              <a:rPr lang="en-US" smtClean="0"/>
              <a:t>Verifiable Costs issues</a:t>
            </a:r>
          </a:p>
          <a:p>
            <a:pPr lvl="1"/>
            <a:r>
              <a:rPr lang="en-US" smtClean="0"/>
              <a:t>RUC Verifiable Costs issues</a:t>
            </a:r>
          </a:p>
          <a:p>
            <a:pPr lvl="1"/>
            <a:r>
              <a:rPr lang="en-US" smtClean="0"/>
              <a:t>Mitigated Offer Cap capacity factor adjustments</a:t>
            </a:r>
          </a:p>
          <a:p>
            <a:endParaRPr 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274638"/>
            <a:ext cx="8229600" cy="715962"/>
          </a:xfrm>
        </p:spPr>
        <p:txBody>
          <a:bodyPr/>
          <a:lstStyle/>
          <a:p>
            <a:r>
              <a:rPr lang="en-US" sz="3600" smtClean="0"/>
              <a:t>Dec. 14 ETWG regular meeting </a:t>
            </a:r>
            <a:r>
              <a:rPr lang="en-US" sz="2400" smtClean="0"/>
              <a:t>(cont.)</a:t>
            </a:r>
          </a:p>
        </p:txBody>
      </p:sp>
      <p:sp>
        <p:nvSpPr>
          <p:cNvPr id="18434" name="Content Placeholder 2"/>
          <p:cNvSpPr>
            <a:spLocks noGrp="1"/>
          </p:cNvSpPr>
          <p:nvPr>
            <p:ph idx="1"/>
          </p:nvPr>
        </p:nvSpPr>
        <p:spPr>
          <a:xfrm>
            <a:off x="457200" y="1219200"/>
            <a:ext cx="8229600" cy="5181600"/>
          </a:xfrm>
        </p:spPr>
        <p:txBody>
          <a:bodyPr/>
          <a:lstStyle/>
          <a:p>
            <a:r>
              <a:rPr lang="en-US" smtClean="0"/>
              <a:t>ETWG agreed to attempt to draft one NPRR which addresses all of the “caps and floors” values for energy storage resources, with separate line items for Compressed Air Energy Storage resources and for Battery storage resources.</a:t>
            </a:r>
          </a:p>
          <a:p>
            <a:endParaRPr lang="en-US" smtClean="0"/>
          </a:p>
          <a:p>
            <a:r>
              <a:rPr lang="en-US" smtClean="0"/>
              <a:t>ETWG hopes to bring the draft NPRR to the Feb. WMS meeting for review and discussion.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457200" y="274638"/>
            <a:ext cx="8229600" cy="715962"/>
          </a:xfrm>
        </p:spPr>
        <p:txBody>
          <a:bodyPr/>
          <a:lstStyle/>
          <a:p>
            <a:r>
              <a:rPr lang="en-US" sz="3600" smtClean="0"/>
              <a:t>Next Steps</a:t>
            </a:r>
            <a:endParaRPr lang="en-US" sz="2400" smtClean="0"/>
          </a:p>
        </p:txBody>
      </p:sp>
      <p:sp>
        <p:nvSpPr>
          <p:cNvPr id="19458" name="Content Placeholder 2"/>
          <p:cNvSpPr>
            <a:spLocks noGrp="1"/>
          </p:cNvSpPr>
          <p:nvPr>
            <p:ph idx="1"/>
          </p:nvPr>
        </p:nvSpPr>
        <p:spPr>
          <a:xfrm>
            <a:off x="457200" y="1219200"/>
            <a:ext cx="8229600" cy="5410200"/>
          </a:xfrm>
        </p:spPr>
        <p:txBody>
          <a:bodyPr/>
          <a:lstStyle/>
          <a:p>
            <a:r>
              <a:rPr lang="en-US" smtClean="0"/>
              <a:t>ETWG will attempt to draft one NPRR which addresses all of the “caps and floors” values for energy storage resources, with separate line items for Compressed Air Energy Storage resources and for Battery storage resources.</a:t>
            </a:r>
          </a:p>
          <a:p>
            <a:endParaRPr lang="en-US" smtClean="0"/>
          </a:p>
          <a:p>
            <a:r>
              <a:rPr lang="en-US" smtClean="0"/>
              <a:t>ETWG hopes to bring the draft NPRR to the Feb. WMS meeting for review and discussion.</a:t>
            </a:r>
          </a:p>
          <a:p>
            <a:endParaRPr lang="en-US" smtClean="0"/>
          </a:p>
          <a:p>
            <a:r>
              <a:rPr lang="en-US" smtClean="0"/>
              <a:t>Next ETWG meeting is Jan. 27.</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281</Words>
  <Application>Microsoft Office PowerPoint</Application>
  <PresentationFormat>On-screen Show (4:3)</PresentationFormat>
  <Paragraphs>38</Paragraphs>
  <Slides>7</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7</vt:i4>
      </vt:variant>
    </vt:vector>
  </HeadingPairs>
  <TitlesOfParts>
    <vt:vector size="10" baseType="lpstr">
      <vt:lpstr>Calibri</vt:lpstr>
      <vt:lpstr>Arial</vt:lpstr>
      <vt:lpstr>Office Theme</vt:lpstr>
      <vt:lpstr>ETWG Update to ROS</vt:lpstr>
      <vt:lpstr>ETWG Update</vt:lpstr>
      <vt:lpstr>Dec. 2 Energy Storage Workshop</vt:lpstr>
      <vt:lpstr>Dec. 14 ETWG regular meeting</vt:lpstr>
      <vt:lpstr>Dec. 14 ETWG regular meeting (cont.)</vt:lpstr>
      <vt:lpstr>Dec. 14 ETWG regular meeting (cont.)</vt:lpstr>
      <vt:lpstr>Next Steps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ETWG Update to WMS</dc:title>
  <dc:creator>Mark J. Bruce</dc:creator>
  <cp:lastModifiedBy>FPL_User</cp:lastModifiedBy>
  <cp:revision>7</cp:revision>
  <dcterms:created xsi:type="dcterms:W3CDTF">2012-01-11T13:39:14Z</dcterms:created>
  <dcterms:modified xsi:type="dcterms:W3CDTF">2012-01-11T15:32:53Z</dcterms:modified>
</cp:coreProperties>
</file>