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
  </p:notesMasterIdLst>
  <p:sldIdLst>
    <p:sldId id="270" r:id="rId2"/>
    <p:sldId id="271" r:id="rId3"/>
    <p:sldId id="272"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F3300"/>
    <a:srgbClr val="0000CC"/>
    <a:srgbClr val="FF9900"/>
    <a:srgbClr val="5469A2"/>
    <a:srgbClr val="294171"/>
    <a:srgbClr val="DDDDD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91016" autoAdjust="0"/>
  </p:normalViewPr>
  <p:slideViewPr>
    <p:cSldViewPr>
      <p:cViewPr>
        <p:scale>
          <a:sx n="75" d="100"/>
          <a:sy n="75" d="100"/>
        </p:scale>
        <p:origin x="-930" y="-5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148FA9A-0A98-483A-AA82-A1BF6F0693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endParaRPr lang="en-US" dirty="0"/>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89EACFD-63E4-4444-97F7-EB8A009A4A4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9974CFF-9465-4A82-B476-CAAC3FE25879}"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42C150D-4D53-4882-8FD7-C0CDC76C7DA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54CE126-8534-4A55-8EF4-957B7169AE41}"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E26DCA2-7F5B-4C30-963D-FF1C016C34BA}"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3098645F-2FC9-4DB3-96A1-82E6BA3D4728}"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89BD310-5B71-479B-B012-68973F35DDA7}"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F22DEC0-DBB8-40E6-BE58-2A6AB44B33F2}"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0171927-B040-4D5D-B7FC-4878171E9B5B}"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2E4416F-95FB-4117-A075-7167570B4ED8}"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F1EF596-097A-4AF9-8FBE-2EE4C96BA08D}"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F1C18BB5-F383-4894-8B0D-35DEDBD0FA68}"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840"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David Maggio</a:t>
            </a:r>
          </a:p>
          <a:p>
            <a:r>
              <a:rPr lang="en-US" dirty="0" smtClean="0"/>
              <a:t>ERCOT</a:t>
            </a:r>
            <a:endParaRPr lang="en-US" dirty="0"/>
          </a:p>
        </p:txBody>
      </p:sp>
      <p:sp>
        <p:nvSpPr>
          <p:cNvPr id="3" name="Title 2"/>
          <p:cNvSpPr>
            <a:spLocks noGrp="1"/>
          </p:cNvSpPr>
          <p:nvPr>
            <p:ph type="ctrTitle"/>
          </p:nvPr>
        </p:nvSpPr>
        <p:spPr/>
        <p:txBody>
          <a:bodyPr/>
          <a:lstStyle/>
          <a:p>
            <a:r>
              <a:rPr lang="en-US" dirty="0" smtClean="0"/>
              <a:t>Updates to the 2012 Methodology for Determining Ancillary Service Requirements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Methodology Updates</a:t>
            </a:r>
            <a:endParaRPr lang="en-US" dirty="0"/>
          </a:p>
        </p:txBody>
      </p:sp>
      <p:sp>
        <p:nvSpPr>
          <p:cNvPr id="3" name="Content Placeholder 2"/>
          <p:cNvSpPr>
            <a:spLocks noGrp="1"/>
          </p:cNvSpPr>
          <p:nvPr>
            <p:ph idx="1"/>
          </p:nvPr>
        </p:nvSpPr>
        <p:spPr/>
        <p:txBody>
          <a:bodyPr/>
          <a:lstStyle/>
          <a:p>
            <a:r>
              <a:rPr lang="en-US" sz="2400" dirty="0" smtClean="0"/>
              <a:t>During discussions at PUCT and RDTF meetings, it was proposed that ERCOT reduce the amount of NSRS that is required by 500 MW and increase the amount of RRS that is required by 500 MW</a:t>
            </a:r>
          </a:p>
          <a:p>
            <a:r>
              <a:rPr lang="en-US" sz="2400" dirty="0" smtClean="0"/>
              <a:t>In response to that proposal, an updated version of the </a:t>
            </a:r>
            <a:r>
              <a:rPr lang="en-US" sz="2400" i="1" dirty="0" smtClean="0"/>
              <a:t>ERCOT Methodologies for Determining Ancillary Service Requirements</a:t>
            </a:r>
            <a:r>
              <a:rPr lang="en-US" sz="2400" dirty="0" smtClean="0"/>
              <a:t> document has been drafted</a:t>
            </a:r>
          </a:p>
          <a:p>
            <a:r>
              <a:rPr lang="en-US" sz="2400" dirty="0" smtClean="0"/>
              <a:t>The changes to RRS are summarized as:</a:t>
            </a:r>
            <a:endParaRPr lang="en-US" sz="2400" b="1" dirty="0" smtClean="0"/>
          </a:p>
          <a:p>
            <a:pPr lvl="1"/>
            <a:r>
              <a:rPr lang="en-US" sz="2400" dirty="0" smtClean="0"/>
              <a:t>The minimum RRS requirement will change from 2300 MW to 2800 MW </a:t>
            </a:r>
          </a:p>
          <a:p>
            <a:pPr lvl="1"/>
            <a:r>
              <a:rPr lang="en-US" sz="2400" dirty="0" smtClean="0"/>
              <a:t>The </a:t>
            </a:r>
            <a:r>
              <a:rPr lang="en-US" sz="2400" dirty="0" smtClean="0"/>
              <a:t>RRS requirement </a:t>
            </a:r>
            <a:r>
              <a:rPr lang="en-US" sz="2400" dirty="0" smtClean="0"/>
              <a:t>will no longer consider the forecasted Reserve Discount Factor (RDF)</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Methodology Updates</a:t>
            </a:r>
            <a:endParaRPr lang="en-US" dirty="0"/>
          </a:p>
        </p:txBody>
      </p:sp>
      <p:sp>
        <p:nvSpPr>
          <p:cNvPr id="3" name="Content Placeholder 2"/>
          <p:cNvSpPr>
            <a:spLocks noGrp="1"/>
          </p:cNvSpPr>
          <p:nvPr>
            <p:ph idx="1"/>
          </p:nvPr>
        </p:nvSpPr>
        <p:spPr/>
        <p:txBody>
          <a:bodyPr/>
          <a:lstStyle/>
          <a:p>
            <a:r>
              <a:rPr lang="en-US" sz="2400" dirty="0" smtClean="0"/>
              <a:t>The changes to NSRS are summarized as:</a:t>
            </a:r>
          </a:p>
          <a:p>
            <a:pPr lvl="1"/>
            <a:r>
              <a:rPr lang="en-US" sz="2400" smtClean="0"/>
              <a:t>The NSRS </a:t>
            </a:r>
            <a:r>
              <a:rPr lang="en-US" sz="2400" dirty="0" smtClean="0"/>
              <a:t>calculation:</a:t>
            </a:r>
          </a:p>
          <a:p>
            <a:pPr algn="ctr">
              <a:buNone/>
            </a:pPr>
            <a:r>
              <a:rPr lang="en-US" sz="2400" b="1" i="1" dirty="0" smtClean="0"/>
              <a:t>Base NSRS Req. = 95</a:t>
            </a:r>
            <a:r>
              <a:rPr lang="en-US" sz="2400" b="1" i="1" baseline="30000" dirty="0" smtClean="0"/>
              <a:t>th</a:t>
            </a:r>
            <a:r>
              <a:rPr lang="en-US" sz="2400" b="1" i="1" dirty="0" smtClean="0"/>
              <a:t> Percentile of Net-Load Forecast Error – Avg. Reg. Up Req.</a:t>
            </a:r>
          </a:p>
          <a:p>
            <a:pPr algn="ctr">
              <a:buNone/>
            </a:pPr>
            <a:r>
              <a:rPr lang="en-US" sz="2400" b="0" dirty="0" smtClean="0"/>
              <a:t>becomes</a:t>
            </a:r>
          </a:p>
          <a:p>
            <a:pPr algn="ctr">
              <a:buNone/>
            </a:pPr>
            <a:r>
              <a:rPr lang="en-US" sz="2400" b="1" i="1" dirty="0" smtClean="0"/>
              <a:t>Base NSRS Req. = 95</a:t>
            </a:r>
            <a:r>
              <a:rPr lang="en-US" sz="2400" b="1" i="1" baseline="30000" dirty="0" smtClean="0"/>
              <a:t>th</a:t>
            </a:r>
            <a:r>
              <a:rPr lang="en-US" sz="2400" b="1" i="1" dirty="0" smtClean="0"/>
              <a:t> Percentile of Net-Load Forecast Error – Avg. Reg. Up Req</a:t>
            </a:r>
            <a:r>
              <a:rPr lang="en-US" sz="2400" i="1" dirty="0" smtClean="0"/>
              <a:t>.</a:t>
            </a:r>
            <a:r>
              <a:rPr lang="en-US" sz="2400" b="1" i="1" dirty="0" smtClean="0"/>
              <a:t> </a:t>
            </a:r>
            <a:r>
              <a:rPr lang="en-US" sz="2400" b="1" i="1" dirty="0" smtClean="0">
                <a:solidFill>
                  <a:srgbClr val="FF0000"/>
                </a:solidFill>
              </a:rPr>
              <a:t>– 500MW of RRS</a:t>
            </a:r>
            <a:endParaRPr lang="en-US" sz="2400" i="1" dirty="0" smtClean="0">
              <a:solidFill>
                <a:srgbClr val="FF0000"/>
              </a:solidFill>
            </a:endParaRPr>
          </a:p>
          <a:p>
            <a:pPr lvl="1"/>
            <a:r>
              <a:rPr lang="en-US" sz="2400" dirty="0" smtClean="0"/>
              <a:t>The cap for NSRS will decrease from 2000 MW to 1500 MW</a:t>
            </a:r>
          </a:p>
          <a:p>
            <a:pPr lvl="1"/>
            <a:r>
              <a:rPr lang="en-US" sz="2400" dirty="0" smtClean="0"/>
              <a:t>The floor for NSRS during on-peak hours (7-22) will now be equal to the single largest unit in ERCOT minus 500 MW</a:t>
            </a:r>
            <a:endParaRPr lang="en-US" sz="2400" dirty="0"/>
          </a:p>
        </p:txBody>
      </p:sp>
    </p:spTree>
  </p:cSld>
  <p:clrMapOvr>
    <a:masterClrMapping/>
  </p:clrMapOvr>
</p:sld>
</file>

<file path=ppt/theme/theme1.xml><?xml version="1.0" encoding="utf-8"?>
<a:theme xmlns:a="http://schemas.openxmlformats.org/drawingml/2006/main" name="ERVCOTtemplate">
  <a:themeElements>
    <a:clrScheme name="ERCOT Custom">
      <a:dk1>
        <a:srgbClr val="000000"/>
      </a:dk1>
      <a:lt1>
        <a:srgbClr val="FFFFFF"/>
      </a:lt1>
      <a:dk2>
        <a:srgbClr val="000000"/>
      </a:dk2>
      <a:lt2>
        <a:srgbClr val="808080"/>
      </a:lt2>
      <a:accent1>
        <a:srgbClr val="44969F"/>
      </a:accent1>
      <a:accent2>
        <a:srgbClr val="005390"/>
      </a:accent2>
      <a:accent3>
        <a:srgbClr val="92D050"/>
      </a:accent3>
      <a:accent4>
        <a:srgbClr val="7030A0"/>
      </a:accent4>
      <a:accent5>
        <a:srgbClr val="DAEDEF"/>
      </a:accent5>
      <a:accent6>
        <a:srgbClr val="2D2D8A"/>
      </a:accent6>
      <a:hlink>
        <a:srgbClr val="009999"/>
      </a:hlink>
      <a:folHlink>
        <a:srgbClr val="99CC00"/>
      </a:folHlink>
    </a:clrScheme>
    <a:fontScheme name="ERVCOT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RVCO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RVCOT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RVCOT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RVCOT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RVCOT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RVCOT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RVCOT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RVCOT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RVCOT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RVCOT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RVCOT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RVCOT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4942</TotalTime>
  <Words>203</Words>
  <Application>Microsoft Office PowerPoint</Application>
  <PresentationFormat>On-screen Show (4:3)</PresentationFormat>
  <Paragraphs>17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ERVCOTtemplate</vt:lpstr>
      <vt:lpstr>Updates to the 2012 Methodology for Determining Ancillary Service Requirements</vt:lpstr>
      <vt:lpstr>AS Methodology Updates</vt:lpstr>
      <vt:lpstr>AS Methodology Updates</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Chad Thompson</dc:creator>
  <cp:lastModifiedBy>ERCOT</cp:lastModifiedBy>
  <cp:revision>390</cp:revision>
  <dcterms:created xsi:type="dcterms:W3CDTF">2008-01-22T14:43:34Z</dcterms:created>
  <dcterms:modified xsi:type="dcterms:W3CDTF">2012-01-04T19:53:35Z</dcterms:modified>
</cp:coreProperties>
</file>