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1"/>
  </p:notesMasterIdLst>
  <p:sldIdLst>
    <p:sldId id="258" r:id="rId2"/>
    <p:sldId id="374" r:id="rId3"/>
    <p:sldId id="586" r:id="rId4"/>
    <p:sldId id="537" r:id="rId5"/>
    <p:sldId id="587" r:id="rId6"/>
    <p:sldId id="568" r:id="rId7"/>
    <p:sldId id="575" r:id="rId8"/>
    <p:sldId id="576" r:id="rId9"/>
    <p:sldId id="589"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F146"/>
    <a:srgbClr val="FF9900"/>
    <a:srgbClr val="FF3300"/>
    <a:srgbClr val="40949A"/>
    <a:srgbClr val="DDDDDD"/>
    <a:srgbClr val="0000CC"/>
    <a:srgbClr val="5469A2"/>
    <a:srgbClr val="29417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04" autoAdjust="0"/>
    <p:restoredTop sz="94059" autoAdjust="0"/>
  </p:normalViewPr>
  <p:slideViewPr>
    <p:cSldViewPr>
      <p:cViewPr>
        <p:scale>
          <a:sx n="90" d="100"/>
          <a:sy n="90" d="100"/>
        </p:scale>
        <p:origin x="-732" y="-474"/>
      </p:cViewPr>
      <p:guideLst>
        <p:guide orient="horz" pos="4224"/>
        <p:guide pos="15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7255C747-547E-4AF8-9808-7913DFE33D3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p:spPr>
        <p:txBody>
          <a:bodyPr/>
          <a:lstStyle/>
          <a:p>
            <a:endParaRPr lang="en-US" smtClean="0"/>
          </a:p>
        </p:txBody>
      </p:sp>
      <p:sp>
        <p:nvSpPr>
          <p:cNvPr id="15364" name="Slide Number Placeholder 3"/>
          <p:cNvSpPr>
            <a:spLocks noGrp="1"/>
          </p:cNvSpPr>
          <p:nvPr>
            <p:ph type="sldNum" sz="quarter" idx="5"/>
          </p:nvPr>
        </p:nvSpPr>
        <p:spPr>
          <a:noFill/>
        </p:spPr>
        <p:txBody>
          <a:bodyPr/>
          <a:lstStyle/>
          <a:p>
            <a:fld id="{7FF63DA2-A1E6-4F71-AAD9-01495AE36BE6}" type="slidenum">
              <a:rPr lang="en-US" smtClean="0"/>
              <a:pPr/>
              <a:t>2</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DCA1BA0-10C2-4B87-9FCE-EFBC188B0986}" type="slidenum">
              <a:rPr lang="en-US" sz="1200"/>
              <a:pPr algn="r"/>
              <a:t>3</a:t>
            </a:fld>
            <a:endParaRPr lang="en-US" sz="120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83C4A8D4-FE6D-4D9C-825B-143B598B6BCE}" type="slidenum">
              <a:rPr lang="en-US" sz="1200"/>
              <a:pPr algn="r"/>
              <a:t>5</a:t>
            </a:fld>
            <a:endParaRPr lang="en-US" sz="120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83C4A8D4-FE6D-4D9C-825B-143B598B6BCE}" type="slidenum">
              <a:rPr lang="en-US" sz="1200"/>
              <a:pPr algn="r"/>
              <a:t>6</a:t>
            </a:fld>
            <a:endParaRPr lang="en-US" sz="120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83C4A8D4-FE6D-4D9C-825B-143B598B6BCE}" type="slidenum">
              <a:rPr lang="en-US" sz="1200"/>
              <a:pPr algn="r"/>
              <a:t>7</a:t>
            </a:fld>
            <a:endParaRPr lang="en-US" sz="120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83C4A8D4-FE6D-4D9C-825B-143B598B6BCE}" type="slidenum">
              <a:rPr lang="en-US" sz="1200"/>
              <a:pPr algn="r"/>
              <a:t>8</a:t>
            </a:fld>
            <a:endParaRPr lang="en-US" sz="120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DCA1BA0-10C2-4B87-9FCE-EFBC188B0986}" type="slidenum">
              <a:rPr lang="en-US" sz="1200"/>
              <a:pPr algn="r"/>
              <a:t>9</a:t>
            </a:fld>
            <a:endParaRPr lang="en-US" sz="120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5"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a:t>August 5, 2010</a:t>
            </a:r>
          </a:p>
        </p:txBody>
      </p:sp>
      <p:sp>
        <p:nvSpPr>
          <p:cNvPr id="6"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a:t>PRS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F2339E87-0069-4978-9135-74ABDA80521F}"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1EC40ABF-E830-4C0F-B137-22F3C3DE9873}"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a:p>
        </p:txBody>
      </p:sp>
      <p:sp>
        <p:nvSpPr>
          <p:cNvPr id="4" name="Rectangle 6"/>
          <p:cNvSpPr>
            <a:spLocks noGrp="1" noChangeArrowheads="1"/>
          </p:cNvSpPr>
          <p:nvPr>
            <p:ph type="sldNum" sz="quarter" idx="10"/>
          </p:nvPr>
        </p:nvSpPr>
        <p:spPr>
          <a:ln/>
        </p:spPr>
        <p:txBody>
          <a:bodyPr/>
          <a:lstStyle>
            <a:lvl1pPr>
              <a:defRPr/>
            </a:lvl1pPr>
          </a:lstStyle>
          <a:p>
            <a:pPr>
              <a:defRPr/>
            </a:pPr>
            <a:fld id="{34A9AAB2-F38B-42F4-BA3A-3939C3F98249}"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BB210CF1-1098-457F-9BC7-0ADD06F92B3D}"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53A757E5-1535-4DCA-ACB9-6FF08B86D773}"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E5DDFD15-2BB2-4C9F-8F86-4FD921EC993D}"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2C1B5C55-5405-450E-8C00-2680CCBD34C5}"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9"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93AEBCEB-9331-43AC-A223-EABF1DA6C512}"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5"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E10478C4-F480-428B-A60B-E63706724C09}"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4"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27E94D0-BF7E-4AB1-B9FB-DC561F6FFD35}"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F5EC3D4-C351-439D-9D6C-FFC43F0C65B8}"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3BA745A9-B20B-442B-A273-9766C8AE1304}" type="slidenum">
              <a:rPr lang="en-US"/>
              <a:pPr>
                <a:defRPr/>
              </a:pPr>
              <a:t>‹#›</a:t>
            </a:fld>
            <a:endParaRPr lang="en-US"/>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sp>
        <p:nvSpPr>
          <p:cNvPr id="1029"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PRS</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a:t>August 5, 2010</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F7670DEE-339B-45D9-B066-A6453AF150D3}" type="slidenum">
              <a:rPr lang="en-US" sz="1200"/>
              <a:pPr algn="ctr">
                <a:defRPr/>
              </a:pPr>
              <a:t>‹#›</a:t>
            </a:fld>
            <a:endParaRPr lang="en-US" sz="1200"/>
          </a:p>
        </p:txBody>
      </p:sp>
    </p:spTree>
  </p:cSld>
  <p:clrMap bg1="lt1" tx1="dk1" bg2="lt2" tx2="dk2" accent1="accent1" accent2="accent2" accent3="accent3" accent4="accent4" accent5="accent5" accent6="accent6" hlink="hlink" folHlink="folHlink"/>
  <p:sldLayoutIdLst>
    <p:sldLayoutId id="2147484137" r:id="rId1"/>
    <p:sldLayoutId id="2147484126" r:id="rId2"/>
    <p:sldLayoutId id="2147484127" r:id="rId3"/>
    <p:sldLayoutId id="2147484128" r:id="rId4"/>
    <p:sldLayoutId id="2147484129" r:id="rId5"/>
    <p:sldLayoutId id="2147484130" r:id="rId6"/>
    <p:sldLayoutId id="2147484131" r:id="rId7"/>
    <p:sldLayoutId id="2147484132" r:id="rId8"/>
    <p:sldLayoutId id="2147484133" r:id="rId9"/>
    <p:sldLayoutId id="2147484134" r:id="rId10"/>
    <p:sldLayoutId id="2147484135" r:id="rId11"/>
    <p:sldLayoutId id="2147484136" r:id="rId12"/>
  </p:sldLayoutIdLst>
  <p:hf sldNum="0" hdr="0" ftr="0" dt="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8"/>
          <p:cNvSpPr>
            <a:spLocks noGrp="1" noChangeArrowheads="1"/>
          </p:cNvSpPr>
          <p:nvPr>
            <p:ph type="ctrTitle"/>
          </p:nvPr>
        </p:nvSpPr>
        <p:spPr>
          <a:xfrm>
            <a:off x="2333625" y="1905000"/>
            <a:ext cx="6019800" cy="1238250"/>
          </a:xfrm>
        </p:spPr>
        <p:txBody>
          <a:bodyPr/>
          <a:lstStyle/>
          <a:p>
            <a:pPr eaLnBrk="1" hangingPunct="1"/>
            <a:r>
              <a:rPr lang="en-US" smtClean="0"/>
              <a:t>Protocol Revision Subcommittee</a:t>
            </a:r>
          </a:p>
        </p:txBody>
      </p:sp>
      <p:sp>
        <p:nvSpPr>
          <p:cNvPr id="3075" name="Rectangle 20"/>
          <p:cNvSpPr>
            <a:spLocks noGrp="1" noChangeArrowheads="1"/>
          </p:cNvSpPr>
          <p:nvPr>
            <p:ph type="subTitle" idx="1"/>
          </p:nvPr>
        </p:nvSpPr>
        <p:spPr/>
        <p:txBody>
          <a:bodyPr/>
          <a:lstStyle/>
          <a:p>
            <a:pPr eaLnBrk="1" hangingPunct="1"/>
            <a:r>
              <a:rPr lang="en-US" dirty="0" smtClean="0"/>
              <a:t>Rob Bevill</a:t>
            </a:r>
            <a:endParaRPr lang="en-US" dirty="0" smtClean="0"/>
          </a:p>
          <a:p>
            <a:pPr eaLnBrk="1" hangingPunct="1"/>
            <a:endParaRPr lang="en-US" dirty="0" smtClean="0"/>
          </a:p>
          <a:p>
            <a:pPr eaLnBrk="1" hangingPunct="1"/>
            <a:r>
              <a:rPr lang="en-US" dirty="0" smtClean="0"/>
              <a:t>January 5, 2012</a:t>
            </a: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Rot="1" noChangeArrowheads="1"/>
          </p:cNvSpPr>
          <p:nvPr/>
        </p:nvSpPr>
        <p:spPr bwMode="auto">
          <a:xfrm>
            <a:off x="304800" y="0"/>
            <a:ext cx="8229600" cy="792163"/>
          </a:xfrm>
          <a:prstGeom prst="rect">
            <a:avLst/>
          </a:prstGeom>
          <a:noFill/>
          <a:ln w="9525">
            <a:noFill/>
            <a:miter lim="800000"/>
            <a:headEnd/>
            <a:tailEnd/>
          </a:ln>
        </p:spPr>
        <p:txBody>
          <a:bodyPr anchor="ctr"/>
          <a:lstStyle/>
          <a:p>
            <a:pPr>
              <a:defRPr/>
            </a:pPr>
            <a:r>
              <a:rPr lang="en-US" sz="2000" kern="0" dirty="0">
                <a:latin typeface="+mj-lt"/>
                <a:ea typeface="+mj-ea"/>
                <a:cs typeface="+mj-cs"/>
              </a:rPr>
              <a:t>Summary of Revision Requests</a:t>
            </a:r>
          </a:p>
        </p:txBody>
      </p:sp>
      <p:sp>
        <p:nvSpPr>
          <p:cNvPr id="4099" name="Rectangle 3"/>
          <p:cNvSpPr txBox="1">
            <a:spLocks noChangeArrowheads="1"/>
          </p:cNvSpPr>
          <p:nvPr/>
        </p:nvSpPr>
        <p:spPr bwMode="auto">
          <a:xfrm>
            <a:off x="304800" y="990600"/>
            <a:ext cx="8153400" cy="5638800"/>
          </a:xfrm>
          <a:prstGeom prst="rect">
            <a:avLst/>
          </a:prstGeom>
          <a:noFill/>
          <a:ln w="9525">
            <a:noFill/>
            <a:miter lim="800000"/>
            <a:headEnd/>
            <a:tailEnd/>
          </a:ln>
        </p:spPr>
        <p:txBody>
          <a:bodyPr/>
          <a:lstStyle/>
          <a:p>
            <a:pPr>
              <a:buClr>
                <a:schemeClr val="tx1"/>
              </a:buClr>
            </a:pPr>
            <a:r>
              <a:rPr lang="en-US" sz="2400" b="1" dirty="0" smtClean="0"/>
              <a:t>4 </a:t>
            </a:r>
            <a:r>
              <a:rPr lang="en-US" sz="2400" b="1" dirty="0"/>
              <a:t>NPRRs Recommended for </a:t>
            </a:r>
            <a:r>
              <a:rPr lang="en-US" sz="2400" b="1" dirty="0" smtClean="0"/>
              <a:t>Approval</a:t>
            </a:r>
          </a:p>
          <a:p>
            <a:pPr>
              <a:buClr>
                <a:schemeClr val="tx1"/>
              </a:buClr>
            </a:pPr>
            <a:endParaRPr lang="en-US" sz="2400" b="1" dirty="0"/>
          </a:p>
          <a:p>
            <a:pPr>
              <a:buClr>
                <a:schemeClr val="tx1"/>
              </a:buClr>
            </a:pPr>
            <a:r>
              <a:rPr lang="en-US" sz="2400" b="1" dirty="0" smtClean="0"/>
              <a:t>1 </a:t>
            </a:r>
            <a:r>
              <a:rPr lang="en-US" sz="2400" b="1" dirty="0"/>
              <a:t>NPRR Withdrawn</a:t>
            </a:r>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idx="4294967295"/>
          </p:nvPr>
        </p:nvSpPr>
        <p:spPr>
          <a:xfrm>
            <a:off x="304800" y="0"/>
            <a:ext cx="8229600" cy="792163"/>
          </a:xfrm>
        </p:spPr>
        <p:txBody>
          <a:bodyPr/>
          <a:lstStyle/>
          <a:p>
            <a:pPr eaLnBrk="1" hangingPunct="1"/>
            <a:r>
              <a:rPr lang="en-US" dirty="0" smtClean="0"/>
              <a:t>Items for a </a:t>
            </a:r>
            <a:r>
              <a:rPr lang="en-US" dirty="0" smtClean="0"/>
              <a:t>Vote</a:t>
            </a:r>
            <a:endParaRPr lang="en-US" dirty="0" smtClean="0"/>
          </a:p>
        </p:txBody>
      </p:sp>
      <p:sp>
        <p:nvSpPr>
          <p:cNvPr id="5123" name="Rectangle 3"/>
          <p:cNvSpPr>
            <a:spLocks noGrp="1" noChangeArrowheads="1"/>
          </p:cNvSpPr>
          <p:nvPr>
            <p:ph type="body" idx="4294967295"/>
          </p:nvPr>
        </p:nvSpPr>
        <p:spPr>
          <a:xfrm>
            <a:off x="228600" y="838200"/>
            <a:ext cx="8153400" cy="5638800"/>
          </a:xfrm>
        </p:spPr>
        <p:txBody>
          <a:bodyPr/>
          <a:lstStyle/>
          <a:p>
            <a:pPr>
              <a:lnSpc>
                <a:spcPct val="90000"/>
              </a:lnSpc>
            </a:pPr>
            <a:r>
              <a:rPr lang="en-US" u="sng" dirty="0" smtClean="0"/>
              <a:t>Non-Unanimous Recommendations with No Impacts</a:t>
            </a:r>
          </a:p>
          <a:p>
            <a:pPr lvl="1">
              <a:lnSpc>
                <a:spcPct val="90000"/>
              </a:lnSpc>
            </a:pPr>
            <a:r>
              <a:rPr lang="en-US" b="1" i="1" dirty="0" smtClean="0">
                <a:solidFill>
                  <a:schemeClr val="tx1"/>
                </a:solidFill>
                <a:latin typeface="+mn-lt"/>
              </a:rPr>
              <a:t>NPRR423, </a:t>
            </a:r>
            <a:r>
              <a:rPr lang="en-US" b="1" i="1" dirty="0" smtClean="0"/>
              <a:t>Add Voltage Support Requirement for IRRs and Allow SCADA Control of Static </a:t>
            </a:r>
            <a:r>
              <a:rPr lang="en-US" b="1" i="1" dirty="0" err="1" smtClean="0"/>
              <a:t>VAr</a:t>
            </a:r>
            <a:r>
              <a:rPr lang="en-US" b="1" i="1" dirty="0" smtClean="0"/>
              <a:t> Devices if Approved by ERCOT (formerly “Add Voltage Support Requirement for IRRs and Allow Manual Control of Static </a:t>
            </a:r>
            <a:r>
              <a:rPr lang="en-US" b="1" i="1" dirty="0" err="1" smtClean="0"/>
              <a:t>VAr</a:t>
            </a:r>
            <a:r>
              <a:rPr lang="en-US" b="1" i="1" dirty="0" smtClean="0"/>
              <a:t> Devices if Approved by ERCOT”) </a:t>
            </a:r>
            <a:endParaRPr lang="en-US" b="1" i="1" dirty="0" smtClean="0">
              <a:solidFill>
                <a:srgbClr val="FF0000"/>
              </a:solidFill>
            </a:endParaRPr>
          </a:p>
          <a:p>
            <a:pPr>
              <a:lnSpc>
                <a:spcPct val="90000"/>
              </a:lnSpc>
            </a:pPr>
            <a:endParaRPr lang="en-US" u="sng" dirty="0" smtClean="0"/>
          </a:p>
          <a:p>
            <a:pPr>
              <a:lnSpc>
                <a:spcPct val="90000"/>
              </a:lnSpc>
            </a:pPr>
            <a:r>
              <a:rPr lang="en-US" u="sng" dirty="0" smtClean="0"/>
              <a:t>Non-Unanimous Recommendations with Impacts</a:t>
            </a:r>
          </a:p>
          <a:p>
            <a:pPr lvl="1">
              <a:lnSpc>
                <a:spcPct val="90000"/>
              </a:lnSpc>
            </a:pPr>
            <a:r>
              <a:rPr lang="en-US" b="1" i="1" dirty="0" smtClean="0"/>
              <a:t>NPRR327, State Estimator Data Redaction Methodology</a:t>
            </a:r>
          </a:p>
          <a:p>
            <a:pPr lvl="1">
              <a:lnSpc>
                <a:spcPct val="90000"/>
              </a:lnSpc>
            </a:pPr>
            <a:r>
              <a:rPr lang="en-US" b="1" i="1" dirty="0" smtClean="0"/>
              <a:t>NPRR407, Credit Monitoring Posting Requirements</a:t>
            </a:r>
          </a:p>
          <a:p>
            <a:pPr lvl="1">
              <a:lnSpc>
                <a:spcPct val="90000"/>
              </a:lnSpc>
            </a:pPr>
            <a:r>
              <a:rPr lang="en-US" b="1" i="1" dirty="0" smtClean="0"/>
              <a:t>NPRR422, Public DAM Shift Factors</a:t>
            </a:r>
          </a:p>
          <a:p>
            <a:pPr lvl="1">
              <a:lnSpc>
                <a:spcPct val="90000"/>
              </a:lnSpc>
              <a:buFontTx/>
              <a:buNone/>
            </a:pPr>
            <a:endParaRPr lang="en-US" i="1" u="sng" dirty="0" smtClean="0"/>
          </a:p>
          <a:p>
            <a:pPr>
              <a:lnSpc>
                <a:spcPct val="90000"/>
              </a:lnSpc>
            </a:pPr>
            <a:r>
              <a:rPr lang="en-US" u="sng" dirty="0" smtClean="0"/>
              <a:t>Withdrawals (no vote needed)</a:t>
            </a:r>
          </a:p>
          <a:p>
            <a:pPr lvl="1">
              <a:lnSpc>
                <a:spcPct val="90000"/>
              </a:lnSpc>
            </a:pPr>
            <a:r>
              <a:rPr lang="en-US" b="1" i="1" dirty="0" smtClean="0">
                <a:solidFill>
                  <a:schemeClr val="tx1"/>
                </a:solidFill>
                <a:latin typeface="+mn-lt"/>
              </a:rPr>
              <a:t>NPRR378, </a:t>
            </a:r>
            <a:r>
              <a:rPr lang="en-US" b="1" i="1" dirty="0" smtClean="0"/>
              <a:t>Posting of the ERCOT Short-Term Load Forecast and the Aggregated HDL and LDL Used in SCED </a:t>
            </a:r>
            <a:endParaRPr lang="en-US" i="1" dirty="0" smtClean="0">
              <a:solidFill>
                <a:srgbClr val="0070C0"/>
              </a:solidFill>
            </a:endParaRPr>
          </a:p>
          <a:p>
            <a:pPr>
              <a:lnSpc>
                <a:spcPct val="90000"/>
              </a:lnSpc>
              <a:buFontTx/>
              <a:buNone/>
            </a:pPr>
            <a:r>
              <a:rPr lang="en-US" sz="1600" b="0" i="1" dirty="0" smtClean="0">
                <a:solidFill>
                  <a:srgbClr val="0070C0"/>
                </a:solidFill>
              </a:rPr>
              <a:t>	</a:t>
            </a:r>
            <a:endParaRPr lang="en-US" sz="1600" b="0" dirty="0" smtClean="0"/>
          </a:p>
          <a:p>
            <a:pPr>
              <a:lnSpc>
                <a:spcPct val="90000"/>
              </a:lnSpc>
              <a:buFontTx/>
              <a:buNone/>
            </a:pPr>
            <a:endParaRPr lang="en-US" sz="1600" b="0" i="1" dirty="0" smtClean="0"/>
          </a:p>
          <a:p>
            <a:pPr>
              <a:lnSpc>
                <a:spcPct val="90000"/>
              </a:lnSpc>
              <a:buFontTx/>
              <a:buNone/>
            </a:pPr>
            <a:r>
              <a:rPr lang="en-US" sz="1600" b="0" i="1" dirty="0" smtClean="0">
                <a:solidFill>
                  <a:srgbClr val="40949A"/>
                </a:solidFill>
              </a:rPr>
              <a:t>	</a:t>
            </a:r>
          </a:p>
          <a:p>
            <a:pPr>
              <a:lnSpc>
                <a:spcPct val="90000"/>
              </a:lnSpc>
              <a:buFontTx/>
              <a:buNone/>
            </a:pPr>
            <a:r>
              <a:rPr lang="en-US" sz="1600" b="0" i="1" dirty="0" smtClean="0">
                <a:solidFill>
                  <a:srgbClr val="FF0000"/>
                </a:solidFill>
              </a:rPr>
              <a:t>	</a:t>
            </a:r>
            <a:endParaRPr lang="en-US" b="0" dirty="0" smtClean="0"/>
          </a:p>
          <a:p>
            <a:pPr>
              <a:lnSpc>
                <a:spcPct val="90000"/>
              </a:lnSpc>
              <a:buFontTx/>
              <a:buNone/>
            </a:pPr>
            <a:endParaRPr lang="en-US" sz="1600" b="0" i="1" dirty="0" smtClean="0"/>
          </a:p>
          <a:p>
            <a:pPr>
              <a:lnSpc>
                <a:spcPct val="90000"/>
              </a:lnSpc>
              <a:buFontTx/>
              <a:buNone/>
            </a:pPr>
            <a:endParaRPr lang="en-US" sz="1600" b="0" dirty="0" smtClean="0"/>
          </a:p>
        </p:txBody>
      </p:sp>
      <p:sp>
        <p:nvSpPr>
          <p:cNvPr id="5124" name="Slide Number Placeholder 4"/>
          <p:cNvSpPr txBox="1">
            <a:spLocks noGrp="1"/>
          </p:cNvSpPr>
          <p:nvPr/>
        </p:nvSpPr>
        <p:spPr bwMode="auto">
          <a:xfrm>
            <a:off x="6553200" y="6248400"/>
            <a:ext cx="2133600" cy="476250"/>
          </a:xfrm>
          <a:prstGeom prst="rect">
            <a:avLst/>
          </a:prstGeom>
          <a:noFill/>
          <a:ln w="9525">
            <a:noFill/>
            <a:miter lim="800000"/>
            <a:headEnd/>
            <a:tailEnd/>
          </a:ln>
        </p:spPr>
        <p:txBody>
          <a:bodyPr anchor="b"/>
          <a:lstStyle/>
          <a:p>
            <a:pPr algn="r"/>
            <a:endParaRPr lang="en-US" sz="120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endParaRPr lang="en-US" dirty="0" smtClean="0"/>
          </a:p>
        </p:txBody>
      </p:sp>
      <p:sp>
        <p:nvSpPr>
          <p:cNvPr id="6147" name="Content Placeholder 2"/>
          <p:cNvSpPr>
            <a:spLocks noGrp="1"/>
          </p:cNvSpPr>
          <p:nvPr>
            <p:ph idx="1"/>
          </p:nvPr>
        </p:nvSpPr>
        <p:spPr/>
        <p:txBody>
          <a:bodyPr/>
          <a:lstStyle/>
          <a:p>
            <a:endParaRPr lang="en-US" u="sng" dirty="0" smtClean="0"/>
          </a:p>
          <a:p>
            <a:endParaRPr lang="en-US" u="sng" dirty="0" smtClean="0"/>
          </a:p>
          <a:p>
            <a:endParaRPr lang="en-US" u="sng" dirty="0" smtClean="0"/>
          </a:p>
          <a:p>
            <a:pPr algn="ctr">
              <a:buFontTx/>
              <a:buNone/>
            </a:pPr>
            <a:r>
              <a:rPr lang="en-US" sz="3200" u="sng" dirty="0" smtClean="0"/>
              <a:t>NPRRs Recommended for Approval</a:t>
            </a:r>
            <a:endParaRPr lang="en-US" sz="3200" dirty="0" smtClean="0"/>
          </a:p>
          <a:p>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solidFill>
                  <a:schemeClr val="tx1"/>
                </a:solidFill>
                <a:latin typeface="+mj-lt"/>
                <a:ea typeface="+mj-ea"/>
                <a:cs typeface="+mj-cs"/>
              </a:rPr>
              <a:t>NPRR327, </a:t>
            </a:r>
            <a:r>
              <a:rPr lang="en-US" b="1" i="1" dirty="0" smtClean="0"/>
              <a:t>State Estimator Data Redaction Methodology </a:t>
            </a: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228600" y="762000"/>
          <a:ext cx="8763000" cy="5943600"/>
        </p:xfrm>
        <a:graphic>
          <a:graphicData uri="http://schemas.openxmlformats.org/drawingml/2006/table">
            <a:tbl>
              <a:tblPr/>
              <a:tblGrid>
                <a:gridCol w="2397200"/>
                <a:gridCol w="6365800"/>
              </a:tblGrid>
              <a:tr h="6272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mn-lt"/>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mn-lt"/>
                        </a:rPr>
                        <a:t>(ERCOT)</a:t>
                      </a:r>
                      <a:endParaRPr kumimoji="0" lang="en-US" sz="14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200" kern="1200" dirty="0" smtClean="0">
                          <a:solidFill>
                            <a:schemeClr val="tx1"/>
                          </a:solidFill>
                          <a:latin typeface="+mn-lt"/>
                          <a:ea typeface="+mn-ea"/>
                          <a:cs typeface="+mn-cs"/>
                        </a:rPr>
                        <a:t>Defines a redaction methodology for the posting of State Estimator data.</a:t>
                      </a:r>
                      <a:endParaRPr lang="en-US" sz="12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2837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200" kern="1200" dirty="0" smtClean="0">
                          <a:solidFill>
                            <a:schemeClr val="tx1"/>
                          </a:solidFill>
                          <a:latin typeface="+mn-lt"/>
                          <a:ea typeface="+mn-ea"/>
                          <a:cs typeface="+mn-cs"/>
                        </a:rPr>
                        <a:t>On 7/21/11, PRS unanimously voted to recommend approval of NPRR327 as amended by the 7/21/11 Morgan Stanley comments and as revised by PRS. On 11/17/11, PRS voted to endorse the 9/22/11 PRS Report as amended by the 11/16/11 Edison Mission Market &amp; Trading comments and to bring the Impact Analysis to the 11/29/11 Special PRS Meeting for consideration.  There were two abstentions from the Independent Retail Electric Provider (IREP) and Generator Market Segments.  On 11/29/11, PRS voted to endorse the 11/17/11 PRS report as amended by the 11/23/11 Luminant Energy Company LLC comment and revised Impact Analysis for NPRR327, and to recommend a priority of 2012 and rank of 480.  There was one abstention from the IREP Market Segment.  On 12/15/11, PRS voted via roll call vote to endorse and forward the 11/29/11 PRS Report as amended by the 12/14/11 Luminant Energy Company LLC comments and Impact Analysis for NPRR327 to TAC.  There were three opposing votes from the Independent Generator, Consumer and IREP Market Segments and one abstention from the Independent Power Marketer (IPM) Market Segment.</a:t>
                      </a:r>
                      <a:r>
                        <a:rPr lang="en-US" sz="1200"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004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mn-lt"/>
                        </a:rPr>
                        <a:t>Upon System Implementation – Priority </a:t>
                      </a:r>
                      <a:r>
                        <a:rPr kumimoji="0" lang="en-US" sz="1200" b="0" i="0" u="none" strike="noStrike" cap="none" normalizeH="0" baseline="0" dirty="0" smtClean="0">
                          <a:ln>
                            <a:noFill/>
                          </a:ln>
                          <a:solidFill>
                            <a:schemeClr val="tx1"/>
                          </a:solidFill>
                          <a:effectLst/>
                          <a:latin typeface="+mn-lt"/>
                        </a:rPr>
                        <a:t>2012; Rank 480</a:t>
                      </a:r>
                      <a:endParaRPr kumimoji="0" lang="en-US" sz="12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85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200" kern="1200" dirty="0" smtClean="0">
                          <a:solidFill>
                            <a:schemeClr val="tx1"/>
                          </a:solidFill>
                          <a:latin typeface="+mn-lt"/>
                          <a:ea typeface="+mn-ea"/>
                          <a:cs typeface="+mn-cs"/>
                        </a:rPr>
                        <a:t>$155k - $175k (system </a:t>
                      </a:r>
                      <a:r>
                        <a:rPr lang="en-US" sz="1200" kern="1200" dirty="0" smtClean="0">
                          <a:solidFill>
                            <a:schemeClr val="tx1"/>
                          </a:solidFill>
                          <a:latin typeface="+mn-lt"/>
                          <a:ea typeface="+mn-ea"/>
                          <a:cs typeface="+mn-cs"/>
                        </a:rPr>
                        <a:t>implementation), </a:t>
                      </a:r>
                      <a:r>
                        <a:rPr lang="en-US" sz="1200" kern="1200" dirty="0" smtClean="0">
                          <a:solidFill>
                            <a:schemeClr val="tx1"/>
                          </a:solidFill>
                          <a:latin typeface="+mn-lt"/>
                          <a:ea typeface="+mn-ea"/>
                          <a:cs typeface="+mn-cs"/>
                        </a:rPr>
                        <a:t>$125k </a:t>
                      </a:r>
                      <a:r>
                        <a:rPr lang="en-US" sz="12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$135k (annual recurring O&amp;M); staffing impacts of one FTE for Operations Support department; system impacts to EMS, CDR, MIS, ISM, and NMMS; ERCOT business functions will need to be updated.</a:t>
                      </a:r>
                      <a:endParaRPr lang="en-US" sz="12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993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lvl="0"/>
                      <a:r>
                        <a:rPr lang="en-US" sz="1200" kern="1200" dirty="0" smtClean="0">
                          <a:solidFill>
                            <a:schemeClr val="tx1"/>
                          </a:solidFill>
                          <a:latin typeface="+mn-lt"/>
                          <a:ea typeface="+mn-ea"/>
                          <a:cs typeface="+mn-cs"/>
                        </a:rPr>
                        <a:t>Assume cost impact to the market of $10,000,000 per event, one event per year, and 50% of the cost impact per event is mitigated = $5,000,000 annual savings to the market;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Provides needed transparency into the Network Operations Model to allow Market Participants to effectively evaluate unusual outcomes or “phantom congestion” costs caused by incorrect modeling of the transmission system elements or topology;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Reduces possibility of improper Dispatch or pricing at the generation node caused by modeling errors;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Reduces “phantom congestion” costs caused by modeling errors which ultimately reduces market prices.</a:t>
                      </a:r>
                      <a:r>
                        <a:rPr lang="en-US" sz="1200" i="1" kern="1200" dirty="0" smtClean="0">
                          <a:solidFill>
                            <a:schemeClr val="tx1"/>
                          </a:solidFill>
                          <a:latin typeface="+mn-lt"/>
                          <a:ea typeface="+mn-ea"/>
                          <a:cs typeface="+mn-cs"/>
                        </a:rPr>
                        <a:t>   </a:t>
                      </a:r>
                      <a:endParaRPr lang="en-US" sz="1200" i="0" kern="1200" dirty="0" smtClean="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t>NPRR407, Credit Monitoring Posting Requirements </a:t>
            </a: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228600" y="762000"/>
          <a:ext cx="8763000" cy="5486401"/>
        </p:xfrm>
        <a:graphic>
          <a:graphicData uri="http://schemas.openxmlformats.org/drawingml/2006/table">
            <a:tbl>
              <a:tblPr/>
              <a:tblGrid>
                <a:gridCol w="2397200"/>
                <a:gridCol w="6365800"/>
              </a:tblGrid>
              <a:tr h="84217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(Tenaska)</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Requires posting of current and previously effective credit parameters to the MIS Certified Area.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7180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10/20/11, PRS unanimously voted to recommend approval of NPRR407 as amended by the 10/4/11 Tenaska comments and as revised by PRS.  On 12/15/11, PRS voted to endorse and forward the 10/20/11 PRS Report and Impact Analysis for NPRR407 to TAC and to recommend a priority of 2012 and rank of 590.  There was one abstention from the Consumer Market Segment.</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055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Upon System Implementation</a:t>
                      </a:r>
                      <a:r>
                        <a:rPr lang="en-US" sz="1600" kern="1200" baseline="0" dirty="0" smtClean="0">
                          <a:solidFill>
                            <a:schemeClr val="tx1"/>
                          </a:solidFill>
                          <a:latin typeface="+mn-lt"/>
                          <a:ea typeface="+mn-ea"/>
                          <a:cs typeface="+mn-cs"/>
                        </a:rPr>
                        <a:t> – Priority 2012; Rank 590</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811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$120k - $130k; system impacts to MMS, CRR, CDR, MIS, and ISM</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8752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600" i="0" kern="1200" dirty="0" smtClean="0">
                          <a:solidFill>
                            <a:schemeClr val="tx1"/>
                          </a:solidFill>
                          <a:latin typeface="+mn-lt"/>
                          <a:ea typeface="+mn-ea"/>
                          <a:cs typeface="+mn-cs"/>
                        </a:rPr>
                        <a:t>Posting of Market Participants’ credit parameters are important for Real-Time verification of the data used by ERCOT to determine ACLs prior to each Nodal Market execution to avoid incorrect rejection of bids or offers in the market;</a:t>
                      </a:r>
                      <a:r>
                        <a:rPr lang="en-US" sz="1600" i="0" kern="1200" baseline="0" dirty="0" smtClean="0">
                          <a:solidFill>
                            <a:schemeClr val="tx1"/>
                          </a:solidFill>
                          <a:latin typeface="+mn-lt"/>
                          <a:ea typeface="+mn-ea"/>
                          <a:cs typeface="+mn-cs"/>
                        </a:rPr>
                        <a:t> p</a:t>
                      </a:r>
                      <a:r>
                        <a:rPr lang="en-US" sz="1600" i="0" kern="1200" dirty="0" smtClean="0">
                          <a:solidFill>
                            <a:schemeClr val="tx1"/>
                          </a:solidFill>
                          <a:latin typeface="+mn-lt"/>
                          <a:ea typeface="+mn-ea"/>
                          <a:cs typeface="+mn-cs"/>
                        </a:rPr>
                        <a:t>romotes wider participation in the market by using accurate credit information;</a:t>
                      </a:r>
                      <a:r>
                        <a:rPr lang="en-US" sz="1600" i="0" kern="1200" baseline="0" dirty="0" smtClean="0">
                          <a:solidFill>
                            <a:schemeClr val="tx1"/>
                          </a:solidFill>
                          <a:latin typeface="+mn-lt"/>
                          <a:ea typeface="+mn-ea"/>
                          <a:cs typeface="+mn-cs"/>
                        </a:rPr>
                        <a:t> c</a:t>
                      </a:r>
                      <a:r>
                        <a:rPr lang="en-US" sz="1600" i="0" kern="1200" dirty="0" smtClean="0">
                          <a:solidFill>
                            <a:schemeClr val="tx1"/>
                          </a:solidFill>
                          <a:latin typeface="+mn-lt"/>
                          <a:ea typeface="+mn-ea"/>
                          <a:cs typeface="+mn-cs"/>
                        </a:rPr>
                        <a:t>ould potentially lower consumer prices by avoiding exclusion of participants due to inaccurate credit information.</a:t>
                      </a:r>
                      <a:endParaRPr lang="en-US" sz="1600" i="0" kern="1200" dirty="0" smtClean="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t>NPRR422, Public DAM Shift Factors </a:t>
            </a: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228600" y="762001"/>
          <a:ext cx="8763000" cy="5737703"/>
        </p:xfrm>
        <a:graphic>
          <a:graphicData uri="http://schemas.openxmlformats.org/drawingml/2006/table">
            <a:tbl>
              <a:tblPr/>
              <a:tblGrid>
                <a:gridCol w="2397200"/>
                <a:gridCol w="6365800"/>
              </a:tblGrid>
              <a:tr h="60783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(MISUG)</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Creates a new report to provide Day-Ahead Shift Factors on the MIS Public Area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0483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11/17/11, PRS unanimously voted to recommend approval of NPRR422 as amended by the 11/16/11 MIS User Group comments.  On 12/15/11, PRS voted to endorse and forward the 11/17/11 PRS Report and Impact Analysis for NPRR422 to TAC and to recommend a priority of 2012 and rank of 600.  There was one abstention from the Consumer Market Segment.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457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Upon System Implementation – Priority 2012; Rank 600</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062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$20k - $25k; no impacts to ERCOT staffing; system impacts to MMS and CDR</a:t>
                      </a:r>
                      <a:endParaRPr lang="en-US" sz="16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4093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i="0" kern="1200" dirty="0" smtClean="0">
                          <a:solidFill>
                            <a:schemeClr val="tx1"/>
                          </a:solidFill>
                          <a:latin typeface="+mn-lt"/>
                          <a:ea typeface="+mn-ea"/>
                          <a:cs typeface="+mn-cs"/>
                        </a:rPr>
                        <a:t>Provides ability to validate Day-Ahead prices based on the binding constraints;</a:t>
                      </a:r>
                      <a:r>
                        <a:rPr lang="en-US" sz="1600" i="0" kern="1200" baseline="0" dirty="0" smtClean="0">
                          <a:solidFill>
                            <a:schemeClr val="tx1"/>
                          </a:solidFill>
                          <a:latin typeface="+mn-lt"/>
                          <a:ea typeface="+mn-ea"/>
                          <a:cs typeface="+mn-cs"/>
                        </a:rPr>
                        <a:t> g</a:t>
                      </a:r>
                      <a:r>
                        <a:rPr lang="en-US" sz="1600" i="0" kern="1200" dirty="0" smtClean="0">
                          <a:solidFill>
                            <a:schemeClr val="tx1"/>
                          </a:solidFill>
                          <a:latin typeface="+mn-lt"/>
                          <a:ea typeface="+mn-ea"/>
                          <a:cs typeface="+mn-cs"/>
                        </a:rPr>
                        <a:t>reater transparency of pricing information to the public;</a:t>
                      </a:r>
                      <a:r>
                        <a:rPr lang="en-US" sz="1600" i="0" kern="1200" baseline="0" dirty="0" smtClean="0">
                          <a:solidFill>
                            <a:schemeClr val="tx1"/>
                          </a:solidFill>
                          <a:latin typeface="+mn-lt"/>
                          <a:ea typeface="+mn-ea"/>
                          <a:cs typeface="+mn-cs"/>
                        </a:rPr>
                        <a:t> </a:t>
                      </a:r>
                      <a:r>
                        <a:rPr lang="en-US" sz="1600" i="0" kern="1200" dirty="0" smtClean="0">
                          <a:solidFill>
                            <a:schemeClr val="tx1"/>
                          </a:solidFill>
                          <a:latin typeface="+mn-lt"/>
                          <a:ea typeface="+mn-ea"/>
                          <a:cs typeface="+mn-cs"/>
                        </a:rPr>
                        <a:t>additional means of identifying potential errors within the DAM power flow solution;</a:t>
                      </a:r>
                      <a:r>
                        <a:rPr lang="en-US" sz="1600" i="0" kern="1200" baseline="0" dirty="0" smtClean="0">
                          <a:solidFill>
                            <a:schemeClr val="tx1"/>
                          </a:solidFill>
                          <a:latin typeface="+mn-lt"/>
                          <a:ea typeface="+mn-ea"/>
                          <a:cs typeface="+mn-cs"/>
                        </a:rPr>
                        <a:t> </a:t>
                      </a:r>
                      <a:r>
                        <a:rPr lang="en-US" sz="1600" i="0" kern="1200" dirty="0" smtClean="0">
                          <a:solidFill>
                            <a:schemeClr val="tx1"/>
                          </a:solidFill>
                          <a:latin typeface="+mn-lt"/>
                          <a:ea typeface="+mn-ea"/>
                          <a:cs typeface="+mn-cs"/>
                        </a:rPr>
                        <a:t>more enhanced DAM to RTM convergence and Day-Ahead unit commitment;</a:t>
                      </a:r>
                      <a:r>
                        <a:rPr lang="en-US" sz="1600" i="0" kern="1200" baseline="0" dirty="0" smtClean="0">
                          <a:solidFill>
                            <a:schemeClr val="tx1"/>
                          </a:solidFill>
                          <a:latin typeface="+mn-lt"/>
                          <a:ea typeface="+mn-ea"/>
                          <a:cs typeface="+mn-cs"/>
                        </a:rPr>
                        <a:t> </a:t>
                      </a:r>
                      <a:r>
                        <a:rPr lang="en-US" sz="1600" i="0" kern="1200" dirty="0" smtClean="0">
                          <a:solidFill>
                            <a:schemeClr val="tx1"/>
                          </a:solidFill>
                          <a:latin typeface="+mn-lt"/>
                          <a:ea typeface="+mn-ea"/>
                          <a:cs typeface="+mn-cs"/>
                        </a:rPr>
                        <a:t>detect network model errors;</a:t>
                      </a:r>
                      <a:r>
                        <a:rPr lang="en-US" sz="1600" i="0" kern="1200" baseline="0" dirty="0" smtClean="0">
                          <a:solidFill>
                            <a:schemeClr val="tx1"/>
                          </a:solidFill>
                          <a:latin typeface="+mn-lt"/>
                          <a:ea typeface="+mn-ea"/>
                          <a:cs typeface="+mn-cs"/>
                        </a:rPr>
                        <a:t> d</a:t>
                      </a:r>
                      <a:r>
                        <a:rPr lang="en-US" sz="1600" i="0" kern="1200" dirty="0" smtClean="0">
                          <a:solidFill>
                            <a:schemeClr val="tx1"/>
                          </a:solidFill>
                          <a:latin typeface="+mn-lt"/>
                          <a:ea typeface="+mn-ea"/>
                          <a:cs typeface="+mn-cs"/>
                        </a:rPr>
                        <a:t>ecreases Market Participant effort on the calculation of this information;</a:t>
                      </a:r>
                      <a:r>
                        <a:rPr lang="en-US" sz="1600" i="0" kern="1200" baseline="0" dirty="0" smtClean="0">
                          <a:solidFill>
                            <a:schemeClr val="tx1"/>
                          </a:solidFill>
                          <a:latin typeface="+mn-lt"/>
                          <a:ea typeface="+mn-ea"/>
                          <a:cs typeface="+mn-cs"/>
                        </a:rPr>
                        <a:t> i</a:t>
                      </a:r>
                      <a:r>
                        <a:rPr lang="en-US" sz="1600" i="0" kern="1200" dirty="0" smtClean="0">
                          <a:solidFill>
                            <a:schemeClr val="tx1"/>
                          </a:solidFill>
                          <a:latin typeface="+mn-lt"/>
                          <a:ea typeface="+mn-ea"/>
                          <a:cs typeface="+mn-cs"/>
                        </a:rPr>
                        <a:t>ncreases the accuracy of price information;</a:t>
                      </a:r>
                      <a:r>
                        <a:rPr lang="en-US" sz="1600" i="0" kern="1200" baseline="0" dirty="0" smtClean="0">
                          <a:solidFill>
                            <a:schemeClr val="tx1"/>
                          </a:solidFill>
                          <a:latin typeface="+mn-lt"/>
                          <a:ea typeface="+mn-ea"/>
                          <a:cs typeface="+mn-cs"/>
                        </a:rPr>
                        <a:t> d</a:t>
                      </a:r>
                      <a:r>
                        <a:rPr lang="en-US" sz="1600" i="0" kern="1200" dirty="0" smtClean="0">
                          <a:solidFill>
                            <a:schemeClr val="tx1"/>
                          </a:solidFill>
                          <a:latin typeface="+mn-lt"/>
                          <a:ea typeface="+mn-ea"/>
                          <a:cs typeface="+mn-cs"/>
                        </a:rPr>
                        <a:t>ecreases the number of errors involved with unit commitment and Dispatch;</a:t>
                      </a:r>
                      <a:r>
                        <a:rPr lang="en-US" sz="1600" i="0" kern="1200" baseline="0" dirty="0" smtClean="0">
                          <a:solidFill>
                            <a:schemeClr val="tx1"/>
                          </a:solidFill>
                          <a:latin typeface="+mn-lt"/>
                          <a:ea typeface="+mn-ea"/>
                          <a:cs typeface="+mn-cs"/>
                        </a:rPr>
                        <a:t> b</a:t>
                      </a:r>
                      <a:r>
                        <a:rPr lang="en-US" sz="1600" i="0" kern="1200" dirty="0" smtClean="0">
                          <a:solidFill>
                            <a:schemeClr val="tx1"/>
                          </a:solidFill>
                          <a:latin typeface="+mn-lt"/>
                          <a:ea typeface="+mn-ea"/>
                          <a:cs typeface="+mn-cs"/>
                        </a:rPr>
                        <a:t>etter convergence between Day-Ahead and Real-Time prices;</a:t>
                      </a:r>
                      <a:r>
                        <a:rPr lang="en-US" sz="1600" i="0" kern="1200" baseline="0" dirty="0" smtClean="0">
                          <a:solidFill>
                            <a:schemeClr val="tx1"/>
                          </a:solidFill>
                          <a:latin typeface="+mn-lt"/>
                          <a:ea typeface="+mn-ea"/>
                          <a:cs typeface="+mn-cs"/>
                        </a:rPr>
                        <a:t> i</a:t>
                      </a:r>
                      <a:r>
                        <a:rPr lang="en-US" sz="1600" i="0" kern="1200" dirty="0" smtClean="0">
                          <a:solidFill>
                            <a:schemeClr val="tx1"/>
                          </a:solidFill>
                          <a:latin typeface="+mn-lt"/>
                          <a:ea typeface="+mn-ea"/>
                          <a:cs typeface="+mn-cs"/>
                        </a:rPr>
                        <a:t>mproved risk management and better risk controls.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idx="4294967295"/>
          </p:nvPr>
        </p:nvSpPr>
        <p:spPr>
          <a:xfrm>
            <a:off x="381000" y="152400"/>
            <a:ext cx="8763000" cy="685800"/>
          </a:xfrm>
        </p:spPr>
        <p:txBody>
          <a:bodyPr>
            <a:noAutofit/>
          </a:bodyPr>
          <a:lstStyle/>
          <a:p>
            <a:pPr marL="342900" indent="-342900"/>
            <a:r>
              <a:rPr lang="en-US" sz="1600" b="1" i="1" dirty="0" smtClean="0"/>
              <a:t>NPRR423, Add Voltage Support Requirement for IRRs and Allow SCADA Control of Static </a:t>
            </a:r>
            <a:r>
              <a:rPr lang="en-US" sz="1600" b="1" i="1" dirty="0" err="1" smtClean="0"/>
              <a:t>VAr</a:t>
            </a:r>
            <a:r>
              <a:rPr lang="en-US" sz="1600" b="1" i="1" dirty="0" smtClean="0"/>
              <a:t> Devices if Approved by ERCOT (formerly “Add Voltage Support Requirement for IRRs and Allow Manual Control of Static </a:t>
            </a:r>
            <a:r>
              <a:rPr lang="en-US" sz="1600" b="1" i="1" dirty="0" err="1" smtClean="0"/>
              <a:t>VAr</a:t>
            </a:r>
            <a:r>
              <a:rPr lang="en-US" sz="1600" b="1" i="1" dirty="0" smtClean="0"/>
              <a:t> Devices if Approved by ERCOT”) </a:t>
            </a:r>
            <a:endParaRPr lang="en-US" sz="1600" dirty="0" smtClean="0">
              <a:solidFill>
                <a:srgbClr val="FF0000"/>
              </a:solidFill>
            </a:endParaRPr>
          </a:p>
        </p:txBody>
      </p:sp>
      <p:graphicFrame>
        <p:nvGraphicFramePr>
          <p:cNvPr id="72727" name="Group 23"/>
          <p:cNvGraphicFramePr>
            <a:graphicFrameLocks noGrp="1"/>
          </p:cNvGraphicFramePr>
          <p:nvPr>
            <p:ph idx="4294967295"/>
          </p:nvPr>
        </p:nvGraphicFramePr>
        <p:xfrm>
          <a:off x="228600" y="1066800"/>
          <a:ext cx="8763000" cy="4964113"/>
        </p:xfrm>
        <a:graphic>
          <a:graphicData uri="http://schemas.openxmlformats.org/drawingml/2006/table">
            <a:tbl>
              <a:tblPr/>
              <a:tblGrid>
                <a:gridCol w="2397200"/>
                <a:gridCol w="6365800"/>
              </a:tblGrid>
              <a:tr h="106113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400" kern="1200" dirty="0" smtClean="0">
                          <a:solidFill>
                            <a:schemeClr val="tx1"/>
                          </a:solidFill>
                          <a:latin typeface="+mn-lt"/>
                          <a:ea typeface="+mn-ea"/>
                          <a:cs typeface="+mn-cs"/>
                        </a:rPr>
                        <a:t>Includes Intermittent Renewable Resources (IRRs) in the voltage requirement and clarifies the reactive requirement to be the same as Wind-powered Generation Resources (WGRs); and also proposes that switchable static Volt-Ampere reactive (</a:t>
                      </a:r>
                      <a:r>
                        <a:rPr lang="en-US" sz="1400" kern="1200" dirty="0" err="1" smtClean="0">
                          <a:solidFill>
                            <a:schemeClr val="tx1"/>
                          </a:solidFill>
                          <a:latin typeface="+mn-lt"/>
                          <a:ea typeface="+mn-ea"/>
                          <a:cs typeface="+mn-cs"/>
                        </a:rPr>
                        <a:t>VAr</a:t>
                      </a:r>
                      <a:r>
                        <a:rPr lang="en-US" sz="1400" kern="1200" dirty="0" smtClean="0">
                          <a:solidFill>
                            <a:schemeClr val="tx1"/>
                          </a:solidFill>
                          <a:latin typeface="+mn-lt"/>
                          <a:ea typeface="+mn-ea"/>
                          <a:cs typeface="+mn-cs"/>
                        </a:rPr>
                        <a:t>) devices can be Supervisory Control and Data Acquisition (SCADA) controlled if approved by ERCOT.</a:t>
                      </a:r>
                      <a:endParaRPr kumimoji="0" lang="en-US" sz="14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582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400" kern="1200" dirty="0" smtClean="0">
                          <a:solidFill>
                            <a:schemeClr val="tx1"/>
                          </a:solidFill>
                          <a:latin typeface="+mn-lt"/>
                          <a:ea typeface="+mn-ea"/>
                          <a:cs typeface="+mn-cs"/>
                        </a:rPr>
                        <a:t>On 11/17/11, PRS unanimously voted to recommend approval of NPRR423 as amended by the 11/14/11 </a:t>
                      </a:r>
                      <a:r>
                        <a:rPr lang="en-US" sz="1400" kern="1200" dirty="0" err="1" smtClean="0">
                          <a:solidFill>
                            <a:schemeClr val="tx1"/>
                          </a:solidFill>
                          <a:latin typeface="+mn-lt"/>
                          <a:ea typeface="+mn-ea"/>
                          <a:cs typeface="+mn-cs"/>
                        </a:rPr>
                        <a:t>Oncor</a:t>
                      </a:r>
                      <a:r>
                        <a:rPr lang="en-US" sz="1400" kern="1200" dirty="0" smtClean="0">
                          <a:solidFill>
                            <a:schemeClr val="tx1"/>
                          </a:solidFill>
                          <a:latin typeface="+mn-lt"/>
                          <a:ea typeface="+mn-ea"/>
                          <a:cs typeface="+mn-cs"/>
                        </a:rPr>
                        <a:t> Electric Delivery comments and as revised by PRS.  On 12/15/11, PRS voted to endorse and forward the 11/17/11 PRS Report and Impact Analysis for NPRR423 to TAC.  There was one abstention from the Consumer Market Segment. </a:t>
                      </a:r>
                      <a:endParaRPr kumimoji="0" lang="en-US" sz="14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527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mn-lt"/>
                        </a:rPr>
                        <a:t>March 1, 2012</a:t>
                      </a:r>
                      <a:endParaRPr kumimoji="0" lang="en-US" sz="14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40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mn-lt"/>
                          <a:ea typeface="+mn-ea"/>
                          <a:cs typeface="+mn-cs"/>
                        </a:rPr>
                        <a:t>No impacts.</a:t>
                      </a:r>
                      <a:endParaRPr lang="en-US" sz="14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70683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Business Case Highlights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lvl="0"/>
                      <a:r>
                        <a:rPr lang="en-US" sz="1400" kern="1200" dirty="0" smtClean="0">
                          <a:solidFill>
                            <a:schemeClr val="tx1"/>
                          </a:solidFill>
                          <a:latin typeface="+mn-lt"/>
                          <a:ea typeface="+mn-ea"/>
                          <a:cs typeface="+mn-cs"/>
                        </a:rPr>
                        <a:t>To clarify the solar power Resource voltage support requirement;</a:t>
                      </a:r>
                      <a:r>
                        <a:rPr lang="en-US" sz="1400" kern="1200" baseline="0" dirty="0" smtClean="0">
                          <a:solidFill>
                            <a:schemeClr val="tx1"/>
                          </a:solidFill>
                          <a:latin typeface="+mn-lt"/>
                          <a:ea typeface="+mn-ea"/>
                          <a:cs typeface="+mn-cs"/>
                        </a:rPr>
                        <a:t> p</a:t>
                      </a:r>
                      <a:r>
                        <a:rPr lang="en-US" sz="1400" kern="1200" dirty="0" smtClean="0">
                          <a:solidFill>
                            <a:schemeClr val="tx1"/>
                          </a:solidFill>
                          <a:latin typeface="+mn-lt"/>
                          <a:ea typeface="+mn-ea"/>
                          <a:cs typeface="+mn-cs"/>
                        </a:rPr>
                        <a:t>rovide a solution to allow manual control of static </a:t>
                      </a:r>
                      <a:r>
                        <a:rPr lang="en-US" sz="1400" kern="1200" dirty="0" err="1" smtClean="0">
                          <a:solidFill>
                            <a:schemeClr val="tx1"/>
                          </a:solidFill>
                          <a:latin typeface="+mn-lt"/>
                          <a:ea typeface="+mn-ea"/>
                          <a:cs typeface="+mn-cs"/>
                        </a:rPr>
                        <a:t>VAr</a:t>
                      </a:r>
                      <a:r>
                        <a:rPr lang="en-US" sz="1400" kern="1200" dirty="0" smtClean="0">
                          <a:solidFill>
                            <a:schemeClr val="tx1"/>
                          </a:solidFill>
                          <a:latin typeface="+mn-lt"/>
                          <a:ea typeface="+mn-ea"/>
                          <a:cs typeface="+mn-cs"/>
                        </a:rPr>
                        <a:t> devices and avoid undesired ERCOT System impact on voltage with automatic control of static </a:t>
                      </a:r>
                      <a:r>
                        <a:rPr lang="en-US" sz="1400" kern="1200" dirty="0" err="1" smtClean="0">
                          <a:solidFill>
                            <a:schemeClr val="tx1"/>
                          </a:solidFill>
                          <a:latin typeface="+mn-lt"/>
                          <a:ea typeface="+mn-ea"/>
                          <a:cs typeface="+mn-cs"/>
                        </a:rPr>
                        <a:t>VAr</a:t>
                      </a:r>
                      <a:r>
                        <a:rPr lang="en-US" sz="1400" kern="1200" dirty="0" smtClean="0">
                          <a:solidFill>
                            <a:schemeClr val="tx1"/>
                          </a:solidFill>
                          <a:latin typeface="+mn-lt"/>
                          <a:ea typeface="+mn-ea"/>
                          <a:cs typeface="+mn-cs"/>
                        </a:rPr>
                        <a:t> devices;</a:t>
                      </a:r>
                      <a:r>
                        <a:rPr lang="en-US" sz="1400" kern="1200" baseline="0" dirty="0" smtClean="0">
                          <a:solidFill>
                            <a:schemeClr val="tx1"/>
                          </a:solidFill>
                          <a:latin typeface="+mn-lt"/>
                          <a:ea typeface="+mn-ea"/>
                          <a:cs typeface="+mn-cs"/>
                        </a:rPr>
                        <a:t> g</a:t>
                      </a:r>
                      <a:r>
                        <a:rPr lang="en-US" sz="1400" kern="1200" dirty="0" smtClean="0">
                          <a:solidFill>
                            <a:schemeClr val="tx1"/>
                          </a:solidFill>
                          <a:latin typeface="+mn-lt"/>
                          <a:ea typeface="+mn-ea"/>
                          <a:cs typeface="+mn-cs"/>
                        </a:rPr>
                        <a:t>eneration Resources will have a clear understanding of the voltage support requirement of IRRs (wind and solar); TSP can recommend the control mode of the static </a:t>
                      </a:r>
                      <a:r>
                        <a:rPr lang="en-US" sz="1400" kern="1200" dirty="0" err="1" smtClean="0">
                          <a:solidFill>
                            <a:schemeClr val="tx1"/>
                          </a:solidFill>
                          <a:latin typeface="+mn-lt"/>
                          <a:ea typeface="+mn-ea"/>
                          <a:cs typeface="+mn-cs"/>
                        </a:rPr>
                        <a:t>VAr</a:t>
                      </a:r>
                      <a:r>
                        <a:rPr lang="en-US" sz="1400" kern="1200" dirty="0" smtClean="0">
                          <a:solidFill>
                            <a:schemeClr val="tx1"/>
                          </a:solidFill>
                          <a:latin typeface="+mn-lt"/>
                          <a:ea typeface="+mn-ea"/>
                          <a:cs typeface="+mn-cs"/>
                        </a:rPr>
                        <a:t> devices to avoid undesired ERCOT System impact, such as voltage swing due to the frequent switching of the automatic controlled static </a:t>
                      </a:r>
                      <a:r>
                        <a:rPr lang="en-US" sz="1400" kern="1200" dirty="0" err="1" smtClean="0">
                          <a:solidFill>
                            <a:schemeClr val="tx1"/>
                          </a:solidFill>
                          <a:latin typeface="+mn-lt"/>
                          <a:ea typeface="+mn-ea"/>
                          <a:cs typeface="+mn-cs"/>
                        </a:rPr>
                        <a:t>VAr</a:t>
                      </a:r>
                      <a:r>
                        <a:rPr lang="en-US" sz="1400" kern="1200" dirty="0" smtClean="0">
                          <a:solidFill>
                            <a:schemeClr val="tx1"/>
                          </a:solidFill>
                          <a:latin typeface="+mn-lt"/>
                          <a:ea typeface="+mn-ea"/>
                          <a:cs typeface="+mn-cs"/>
                        </a:rPr>
                        <a:t> devices.</a:t>
                      </a:r>
                      <a:endParaRPr lang="en-US" sz="1400" kern="1200" dirty="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idx="4294967295"/>
          </p:nvPr>
        </p:nvSpPr>
        <p:spPr>
          <a:xfrm>
            <a:off x="304800" y="0"/>
            <a:ext cx="8229600" cy="792163"/>
          </a:xfrm>
        </p:spPr>
        <p:txBody>
          <a:bodyPr/>
          <a:lstStyle/>
          <a:p>
            <a:pPr eaLnBrk="1" hangingPunct="1"/>
            <a:r>
              <a:rPr lang="en-US" dirty="0" smtClean="0"/>
              <a:t>PRS Special Meeting – January 9, 2012</a:t>
            </a:r>
            <a:endParaRPr lang="en-US" dirty="0" smtClean="0"/>
          </a:p>
        </p:txBody>
      </p:sp>
      <p:sp>
        <p:nvSpPr>
          <p:cNvPr id="5123" name="Rectangle 3"/>
          <p:cNvSpPr>
            <a:spLocks noGrp="1" noChangeArrowheads="1"/>
          </p:cNvSpPr>
          <p:nvPr>
            <p:ph type="body" idx="4294967295"/>
          </p:nvPr>
        </p:nvSpPr>
        <p:spPr>
          <a:xfrm>
            <a:off x="228600" y="838200"/>
            <a:ext cx="8153400" cy="5638800"/>
          </a:xfrm>
        </p:spPr>
        <p:txBody>
          <a:bodyPr/>
          <a:lstStyle/>
          <a:p>
            <a:pPr>
              <a:lnSpc>
                <a:spcPct val="90000"/>
              </a:lnSpc>
            </a:pPr>
            <a:r>
              <a:rPr lang="en-US" dirty="0" smtClean="0"/>
              <a:t>PRS will be holding a Special meeting on January 9, 2012 to discuss the following NPRRs:</a:t>
            </a:r>
          </a:p>
          <a:p>
            <a:pPr>
              <a:lnSpc>
                <a:spcPct val="90000"/>
              </a:lnSpc>
              <a:buNone/>
            </a:pPr>
            <a:endParaRPr lang="en-US" u="sng" dirty="0" smtClean="0"/>
          </a:p>
          <a:p>
            <a:pPr lvl="1">
              <a:lnSpc>
                <a:spcPct val="90000"/>
              </a:lnSpc>
            </a:pPr>
            <a:r>
              <a:rPr lang="en-US" b="1" i="1" dirty="0" smtClean="0"/>
              <a:t>NPRR421, Clarification of RMR </a:t>
            </a:r>
            <a:r>
              <a:rPr lang="en-US" b="1" i="1" dirty="0" smtClean="0"/>
              <a:t>Notifications</a:t>
            </a:r>
          </a:p>
          <a:p>
            <a:pPr lvl="1">
              <a:lnSpc>
                <a:spcPct val="90000"/>
              </a:lnSpc>
            </a:pPr>
            <a:r>
              <a:rPr lang="en-US" b="1" i="1" dirty="0" smtClean="0"/>
              <a:t>NPRR432, Deployment of Resources to Alleviate Imminent Emergency Conditions </a:t>
            </a:r>
            <a:r>
              <a:rPr lang="en-US" b="1" i="1" dirty="0" smtClean="0"/>
              <a:t>- </a:t>
            </a:r>
            <a:r>
              <a:rPr lang="en-US" b="1" i="1" cap="small" dirty="0" smtClean="0"/>
              <a:t>Urgent</a:t>
            </a:r>
            <a:r>
              <a:rPr lang="en-US" b="1" i="1" dirty="0" smtClean="0"/>
              <a:t>. </a:t>
            </a:r>
            <a:endParaRPr lang="en-US" dirty="0" smtClean="0"/>
          </a:p>
          <a:p>
            <a:pPr lvl="1">
              <a:lnSpc>
                <a:spcPct val="90000"/>
              </a:lnSpc>
            </a:pPr>
            <a:endParaRPr lang="en-US" u="sng" dirty="0" smtClean="0"/>
          </a:p>
          <a:p>
            <a:pPr>
              <a:lnSpc>
                <a:spcPct val="90000"/>
              </a:lnSpc>
              <a:buFontTx/>
              <a:buNone/>
            </a:pPr>
            <a:r>
              <a:rPr lang="en-US" sz="1600" b="0" i="1" dirty="0" smtClean="0">
                <a:solidFill>
                  <a:srgbClr val="0070C0"/>
                </a:solidFill>
              </a:rPr>
              <a:t>	</a:t>
            </a:r>
            <a:endParaRPr lang="en-US" sz="1600" b="0" dirty="0" smtClean="0"/>
          </a:p>
          <a:p>
            <a:pPr>
              <a:lnSpc>
                <a:spcPct val="90000"/>
              </a:lnSpc>
              <a:buFontTx/>
              <a:buNone/>
            </a:pPr>
            <a:endParaRPr lang="en-US" sz="1600" b="0" i="1" dirty="0" smtClean="0"/>
          </a:p>
          <a:p>
            <a:pPr>
              <a:lnSpc>
                <a:spcPct val="90000"/>
              </a:lnSpc>
              <a:buFontTx/>
              <a:buNone/>
            </a:pPr>
            <a:r>
              <a:rPr lang="en-US" sz="1600" b="0" i="1" dirty="0" smtClean="0">
                <a:solidFill>
                  <a:srgbClr val="40949A"/>
                </a:solidFill>
              </a:rPr>
              <a:t>	</a:t>
            </a:r>
          </a:p>
          <a:p>
            <a:pPr>
              <a:lnSpc>
                <a:spcPct val="90000"/>
              </a:lnSpc>
              <a:buFontTx/>
              <a:buNone/>
            </a:pPr>
            <a:r>
              <a:rPr lang="en-US" sz="1600" b="0" i="1" dirty="0" smtClean="0">
                <a:solidFill>
                  <a:srgbClr val="FF0000"/>
                </a:solidFill>
              </a:rPr>
              <a:t>	</a:t>
            </a:r>
            <a:endParaRPr lang="en-US" b="0" dirty="0" smtClean="0"/>
          </a:p>
          <a:p>
            <a:pPr>
              <a:lnSpc>
                <a:spcPct val="90000"/>
              </a:lnSpc>
              <a:buFontTx/>
              <a:buNone/>
            </a:pPr>
            <a:endParaRPr lang="en-US" sz="1600" b="0" i="1" dirty="0" smtClean="0"/>
          </a:p>
          <a:p>
            <a:pPr>
              <a:lnSpc>
                <a:spcPct val="90000"/>
              </a:lnSpc>
              <a:buFontTx/>
              <a:buNone/>
            </a:pPr>
            <a:endParaRPr lang="en-US" sz="1600" b="0" dirty="0" smtClean="0"/>
          </a:p>
        </p:txBody>
      </p:sp>
      <p:sp>
        <p:nvSpPr>
          <p:cNvPr id="5124" name="Slide Number Placeholder 4"/>
          <p:cNvSpPr txBox="1">
            <a:spLocks noGrp="1"/>
          </p:cNvSpPr>
          <p:nvPr/>
        </p:nvSpPr>
        <p:spPr bwMode="auto">
          <a:xfrm>
            <a:off x="6553200" y="6248400"/>
            <a:ext cx="2133600" cy="476250"/>
          </a:xfrm>
          <a:prstGeom prst="rect">
            <a:avLst/>
          </a:prstGeom>
          <a:noFill/>
          <a:ln w="9525">
            <a:noFill/>
            <a:miter lim="800000"/>
            <a:headEnd/>
            <a:tailEnd/>
          </a:ln>
        </p:spPr>
        <p:txBody>
          <a:bodyPr anchor="b"/>
          <a:lstStyle/>
          <a:p>
            <a:pPr algn="r"/>
            <a:endParaRPr lang="en-US" sz="120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9418</TotalTime>
  <Words>1245</Words>
  <Application>Microsoft Office PowerPoint</Application>
  <PresentationFormat>On-screen Show (4:3)</PresentationFormat>
  <Paragraphs>97</Paragraphs>
  <Slides>9</Slides>
  <Notes>7</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Custom Design</vt:lpstr>
      <vt:lpstr>Protocol Revision Subcommittee</vt:lpstr>
      <vt:lpstr>Slide 2</vt:lpstr>
      <vt:lpstr>Items for a Vote</vt:lpstr>
      <vt:lpstr>Slide 4</vt:lpstr>
      <vt:lpstr>NPRR327, State Estimator Data Redaction Methodology </vt:lpstr>
      <vt:lpstr>NPRR407, Credit Monitoring Posting Requirements </vt:lpstr>
      <vt:lpstr>NPRR422, Public DAM Shift Factors </vt:lpstr>
      <vt:lpstr>NPRR423, Add Voltage Support Requirement for IRRs and Allow SCADA Control of Static VAr Devices if Approved by ERCOT (formerly “Add Voltage Support Requirement for IRRs and Allow Manual Control of Static VAr Devices if Approved by ERCOT”) </vt:lpstr>
      <vt:lpstr>PRS Special Meeting – January 9, 2012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A. Boren</cp:lastModifiedBy>
  <cp:revision>551</cp:revision>
  <dcterms:created xsi:type="dcterms:W3CDTF">2005-04-21T14:28:35Z</dcterms:created>
  <dcterms:modified xsi:type="dcterms:W3CDTF">2011-12-29T15:18:08Z</dcterms:modified>
</cp:coreProperties>
</file>