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372" r:id="rId2"/>
    <p:sldId id="302" r:id="rId3"/>
    <p:sldId id="386" r:id="rId4"/>
    <p:sldId id="390" r:id="rId5"/>
    <p:sldId id="391" r:id="rId6"/>
    <p:sldId id="394" r:id="rId7"/>
    <p:sldId id="395" r:id="rId8"/>
    <p:sldId id="393" r:id="rId9"/>
    <p:sldId id="387" r:id="rId10"/>
    <p:sldId id="396" r:id="rId11"/>
    <p:sldId id="397" r:id="rId12"/>
    <p:sldId id="398" r:id="rId13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projects/inde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0104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Project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Priority List (PPL) Update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Troy Anderson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ERCOT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Enterprise Project Portfolio Management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January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2011 Release Summary – Projects/NPRRs/SCRs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015421872"/>
              </p:ext>
            </p:extLst>
          </p:nvPr>
        </p:nvGraphicFramePr>
        <p:xfrm>
          <a:off x="228600" y="685800"/>
          <a:ext cx="8763000" cy="2545080"/>
        </p:xfrm>
        <a:graphic>
          <a:graphicData uri="http://schemas.openxmlformats.org/drawingml/2006/table">
            <a:tbl>
              <a:tblPr/>
              <a:tblGrid>
                <a:gridCol w="838200"/>
                <a:gridCol w="1219200"/>
                <a:gridCol w="1295400"/>
                <a:gridCol w="1371600"/>
                <a:gridCol w="1295400"/>
                <a:gridCol w="1371600"/>
                <a:gridCol w="13716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810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NPRR285(a)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NPRR285(b)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Met Center Disposition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Planning Model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NPRR339(a)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Enterprise Records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Mgmt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Fire Alarm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243305820"/>
              </p:ext>
            </p:extLst>
          </p:nvPr>
        </p:nvGraphicFramePr>
        <p:xfrm>
          <a:off x="228600" y="3276600"/>
          <a:ext cx="8762999" cy="3020568"/>
        </p:xfrm>
        <a:graphic>
          <a:graphicData uri="http://schemas.openxmlformats.org/drawingml/2006/table">
            <a:tbl>
              <a:tblPr/>
              <a:tblGrid>
                <a:gridCol w="838200"/>
                <a:gridCol w="1219200"/>
                <a:gridCol w="1295400"/>
                <a:gridCol w="1371600"/>
                <a:gridCol w="1295400"/>
                <a:gridCol w="1371599"/>
                <a:gridCol w="13716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810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NPRR323(b)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NPRR321(a)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NPRR339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IT Security Infrastructure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Data Research &amp;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Rptng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Data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Agg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 Performance Improvements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TML Transition to MIS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4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12/29/2011</a:t>
            </a:r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81930821"/>
              </p:ext>
            </p:extLst>
          </p:nvPr>
        </p:nvGraphicFramePr>
        <p:xfrm>
          <a:off x="190500" y="930274"/>
          <a:ext cx="8763000" cy="1660526"/>
        </p:xfrm>
        <a:graphic>
          <a:graphicData uri="http://schemas.openxmlformats.org/drawingml/2006/table">
            <a:tbl>
              <a:tblPr/>
              <a:tblGrid>
                <a:gridCol w="1828801"/>
                <a:gridCol w="1600200"/>
                <a:gridCol w="1828800"/>
                <a:gridCol w="1828800"/>
                <a:gridCol w="167639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Center Hardware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$ 33,715,000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$ 28,179,000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$ 24,235,202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$ 23,625,284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7,971,812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5,169,872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$ 36,364,000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$ 32,207,014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$ 28,795,156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95399" y="2695624"/>
            <a:ext cx="4724401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 Data Center Hardware Budget reduced by the amount of purchasing accelerated from 2011 to 2010 (~$5.5M)</a:t>
            </a:r>
            <a:endParaRPr lang="en-US" sz="14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1752600"/>
            <a:ext cx="2286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</a:t>
            </a:r>
            <a:endParaRPr lang="en-US" sz="1400" b="0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89504611"/>
              </p:ext>
            </p:extLst>
          </p:nvPr>
        </p:nvGraphicFramePr>
        <p:xfrm>
          <a:off x="220847" y="33528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7,750,144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1,012,418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2,312,813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6,460,174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$ 17,535,549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96668" y="990600"/>
            <a:ext cx="4572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**</a:t>
            </a:r>
            <a:endParaRPr lang="en-US" sz="14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2783312"/>
            <a:ext cx="19812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** Through 11/30/2011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310339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</a:t>
            </a:r>
            <a:r>
              <a:rPr lang="en-US" sz="1800" dirty="0" smtClean="0"/>
              <a:t>(Full Time Equivalent) Tracking</a:t>
            </a:r>
            <a:endParaRPr lang="en-US" sz="18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460917"/>
              </p:ext>
            </p:extLst>
          </p:nvPr>
        </p:nvGraphicFramePr>
        <p:xfrm>
          <a:off x="152400" y="914400"/>
          <a:ext cx="8839200" cy="4967771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361642"/>
                <a:gridCol w="1135977"/>
                <a:gridCol w="814690"/>
                <a:gridCol w="2172508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By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28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4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5.70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</a:t>
                      </a:r>
                      <a:r>
                        <a:rPr lang="en-US" sz="2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Board/TAC </a:t>
                      </a:r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125k-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135k 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Up for consideration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1/5/2012 TAC meeting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1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Tabled for 1 month at 12/1/2011 TAC meeting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71600" y="6247555"/>
            <a:ext cx="6629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0" dirty="0" smtClean="0"/>
              <a:t>This slide documents additional staff required to support ongoing ERCOT operations activities</a:t>
            </a:r>
          </a:p>
        </p:txBody>
      </p:sp>
    </p:spTree>
    <p:extLst>
      <p:ext uri="{BB962C8B-B14F-4D97-AF65-F5344CB8AC3E}">
        <p14:creationId xmlns:p14="http://schemas.microsoft.com/office/powerpoint/2010/main" val="24832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Priority List (PPL)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Multi-Year PPL Update and 2012 Release Plan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Multi-Year PPL Highlights	</a:t>
            </a:r>
            <a:r>
              <a:rPr lang="en-US" sz="1600" dirty="0"/>
              <a:t>p. 3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Prioritization Factors for Market Subcommittees	</a:t>
            </a:r>
            <a:r>
              <a:rPr lang="en-US" sz="1600" dirty="0"/>
              <a:t>p. 4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Approval/Change Logging	</a:t>
            </a:r>
            <a:r>
              <a:rPr lang="en-US" sz="1600" dirty="0"/>
              <a:t>p. 5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2012 Release Plan	</a:t>
            </a:r>
            <a:r>
              <a:rPr lang="en-US" sz="1600" dirty="0"/>
              <a:t>p. 6-7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Appendix</a:t>
            </a:r>
            <a:endParaRPr lang="en-US" sz="18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Key PPL Data Fields	</a:t>
            </a:r>
            <a:r>
              <a:rPr lang="en-US" sz="1600" dirty="0"/>
              <a:t>p. 9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2011 Release Summary</a:t>
            </a:r>
            <a:r>
              <a:rPr lang="en-US" sz="14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10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2011/2012 Project Spending </a:t>
            </a:r>
            <a:r>
              <a:rPr lang="en-US" dirty="0" smtClean="0"/>
              <a:t>Update	</a:t>
            </a:r>
            <a:r>
              <a:rPr lang="en-US" sz="1600" dirty="0"/>
              <a:t>p</a:t>
            </a:r>
            <a:r>
              <a:rPr lang="en-US" sz="1600" dirty="0" smtClean="0"/>
              <a:t>. 11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ERCOT FTE Impact </a:t>
            </a:r>
            <a:r>
              <a:rPr lang="en-US" dirty="0" smtClean="0"/>
              <a:t>Tracking	</a:t>
            </a:r>
            <a:r>
              <a:rPr lang="en-US" sz="1600" dirty="0"/>
              <a:t>p</a:t>
            </a:r>
            <a:r>
              <a:rPr lang="en-US" sz="1600" dirty="0" smtClean="0"/>
              <a:t>. 12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096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Multi-Year PPL Highlights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257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The </a:t>
            </a:r>
            <a:r>
              <a:rPr lang="en-US" sz="1800" dirty="0"/>
              <a:t>new </a:t>
            </a:r>
            <a:r>
              <a:rPr lang="en-US" sz="1800" dirty="0" smtClean="0"/>
              <a:t>Multi-Year PPL is complete and posted to ERCOT.com</a:t>
            </a:r>
            <a:endParaRPr lang="en-US" sz="1800" dirty="0"/>
          </a:p>
          <a:p>
            <a:pPr lvl="1" eaLnBrk="1" hangingPunct="1"/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www.ercot.com/services/projects/index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The format </a:t>
            </a:r>
            <a:r>
              <a:rPr lang="en-US" sz="1600" dirty="0"/>
              <a:t>has been changed to accommodate a multi-year view (2011-2015</a:t>
            </a:r>
            <a:r>
              <a:rPr lang="en-US" sz="1600" dirty="0" smtClean="0"/>
              <a:t>)</a:t>
            </a:r>
          </a:p>
          <a:p>
            <a:pPr lvl="1" eaLnBrk="1" hangingPunct="1"/>
            <a:r>
              <a:rPr lang="en-US" sz="1600" dirty="0" smtClean="0"/>
              <a:t>Additional data is captured that will better inform the market on delivery plans for items approved in the stakeholder process</a:t>
            </a:r>
          </a:p>
          <a:p>
            <a:pPr lvl="1" eaLnBrk="1" hangingPunct="1"/>
            <a:r>
              <a:rPr lang="en-US" sz="1600" dirty="0" smtClean="0"/>
              <a:t>Refreshed on a monthly (or more frequent) basis</a:t>
            </a:r>
          </a:p>
          <a:p>
            <a:pPr lvl="1" eaLnBrk="1" hangingPunct="1"/>
            <a:endParaRPr lang="en-US" sz="1400" dirty="0" smtClean="0"/>
          </a:p>
          <a:p>
            <a:pPr eaLnBrk="1" hangingPunct="1"/>
            <a:r>
              <a:rPr lang="en-US" sz="1800" dirty="0"/>
              <a:t>No Cutline!</a:t>
            </a:r>
          </a:p>
          <a:p>
            <a:pPr lvl="1" eaLnBrk="1" hangingPunct="1"/>
            <a:r>
              <a:rPr lang="en-US" sz="1600" dirty="0"/>
              <a:t>ERCOT will attempt to undertake all projects in the year(s) when they are funded</a:t>
            </a:r>
          </a:p>
          <a:p>
            <a:pPr lvl="1" eaLnBrk="1" hangingPunct="1"/>
            <a:r>
              <a:rPr lang="en-US" sz="1600" dirty="0"/>
              <a:t>If resource constraints prevent execution in the desired timeframe, ERCOT will determine an achievable schedule and update the “Projected End Date” on the PPL</a:t>
            </a:r>
          </a:p>
          <a:p>
            <a:pPr lvl="2" eaLnBrk="1" hangingPunct="1"/>
            <a:endParaRPr lang="en-US" sz="1400" dirty="0"/>
          </a:p>
          <a:p>
            <a:pPr eaLnBrk="1" hangingPunct="1"/>
            <a:r>
              <a:rPr lang="en-US" sz="1800" dirty="0"/>
              <a:t>Summary Portfolio Financials</a:t>
            </a:r>
          </a:p>
          <a:p>
            <a:pPr lvl="1" eaLnBrk="1" hangingPunct="1"/>
            <a:r>
              <a:rPr lang="en-US" sz="1600" dirty="0"/>
              <a:t>Budget and Spending Forecasts by Project Category and Budget Year</a:t>
            </a:r>
          </a:p>
          <a:p>
            <a:pPr lvl="2" eaLnBrk="1" hangingPunct="1"/>
            <a:r>
              <a:rPr lang="en-US" sz="1400" dirty="0"/>
              <a:t>See rows in the header of the PPL</a:t>
            </a:r>
          </a:p>
          <a:p>
            <a:pPr lvl="1" eaLnBrk="1" hangingPunct="1"/>
            <a:r>
              <a:rPr lang="en-US" sz="1600" dirty="0" smtClean="0"/>
              <a:t>Summary information is based </a:t>
            </a:r>
            <a:r>
              <a:rPr lang="en-US" sz="1600" dirty="0"/>
              <a:t>on </a:t>
            </a:r>
            <a:r>
              <a:rPr lang="en-US" sz="1600" dirty="0" smtClean="0"/>
              <a:t>individual budget </a:t>
            </a:r>
            <a:r>
              <a:rPr lang="en-US" sz="1600" dirty="0"/>
              <a:t>and spending forecasts</a:t>
            </a:r>
          </a:p>
          <a:p>
            <a:pPr lvl="1" eaLnBrk="1" hangingPunct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142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Prioritization Factors for Market Subcommittees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Priority</a:t>
            </a:r>
            <a:r>
              <a:rPr lang="en-US" sz="1600" b="0" dirty="0" smtClean="0"/>
              <a:t>		</a:t>
            </a:r>
            <a:r>
              <a:rPr lang="en-US" sz="1600" b="0" i="1" dirty="0" smtClean="0"/>
              <a:t>(new definition)</a:t>
            </a:r>
          </a:p>
          <a:p>
            <a:pPr lvl="1" eaLnBrk="1" hangingPunct="1"/>
            <a:r>
              <a:rPr lang="en-US" sz="1600" dirty="0" smtClean="0"/>
              <a:t>Priority values (“Critical”, “High”, etc.) have been changed to the proposed funding year (“2012”, “2013”, etc.)</a:t>
            </a:r>
          </a:p>
          <a:p>
            <a:pPr lvl="1" eaLnBrk="1" hangingPunct="1"/>
            <a:endParaRPr lang="en-US" sz="800" dirty="0"/>
          </a:p>
          <a:p>
            <a:pPr eaLnBrk="1" hangingPunct="1"/>
            <a:r>
              <a:rPr lang="en-US" sz="1800" dirty="0" smtClean="0"/>
              <a:t>Rank	</a:t>
            </a:r>
            <a:r>
              <a:rPr lang="en-US" sz="1600" b="0" dirty="0"/>
              <a:t>	</a:t>
            </a:r>
            <a:r>
              <a:rPr lang="en-US" sz="1600" b="0" dirty="0" smtClean="0"/>
              <a:t>	</a:t>
            </a:r>
            <a:r>
              <a:rPr lang="en-US" sz="1600" b="0" i="1" dirty="0" smtClean="0"/>
              <a:t>(revised usage approach)</a:t>
            </a:r>
            <a:endParaRPr lang="en-US" sz="1600" i="1" dirty="0" smtClean="0"/>
          </a:p>
          <a:p>
            <a:pPr lvl="1" eaLnBrk="1" hangingPunct="1"/>
            <a:r>
              <a:rPr lang="en-US" sz="1600" dirty="0" smtClean="0"/>
              <a:t>Rank values are now assigned in increments of 10 to allow for placement of subsequent items without using decimal value Ranks</a:t>
            </a:r>
          </a:p>
          <a:p>
            <a:pPr lvl="1" eaLnBrk="1" hangingPunct="1"/>
            <a:r>
              <a:rPr lang="en-US" sz="1600" dirty="0" smtClean="0"/>
              <a:t>New additions to the PPL will be placed at the end of the appropriate Project Category and given the next available Rank value</a:t>
            </a:r>
          </a:p>
          <a:p>
            <a:pPr lvl="1" eaLnBrk="1" hangingPunct="1"/>
            <a:r>
              <a:rPr lang="en-US" sz="1600" dirty="0" smtClean="0"/>
              <a:t>If stakeholders want to indicate that a new NPRR should be given priority over previously ranked items, the new item can be assigned a Rank in the desired area of the Project Category</a:t>
            </a:r>
          </a:p>
          <a:p>
            <a:pPr lvl="2" eaLnBrk="1" hangingPunct="1"/>
            <a:r>
              <a:rPr lang="en-US" sz="1400" dirty="0" smtClean="0"/>
              <a:t>This implies that items below the assigned Rank may have their release plan reconsidered if resource contention is expected</a:t>
            </a:r>
          </a:p>
          <a:p>
            <a:pPr lvl="2" eaLnBrk="1" hangingPunct="1"/>
            <a:r>
              <a:rPr lang="en-US" sz="1400" dirty="0" smtClean="0"/>
              <a:t>ERCOT assists in the ranking process by providing input into potential resource conflicts</a:t>
            </a:r>
          </a:p>
          <a:p>
            <a:pPr marL="457200" lvl="1" indent="0" eaLnBrk="1" hangingPunct="1">
              <a:buNone/>
            </a:pPr>
            <a:endParaRPr lang="en-US" sz="800" dirty="0"/>
          </a:p>
          <a:p>
            <a:pPr eaLnBrk="1" hangingPunct="1"/>
            <a:r>
              <a:rPr lang="en-US" sz="1800" dirty="0" smtClean="0"/>
              <a:t>Release Planning</a:t>
            </a:r>
            <a:r>
              <a:rPr lang="en-US" sz="1600" b="0" dirty="0" smtClean="0"/>
              <a:t>	</a:t>
            </a:r>
            <a:r>
              <a:rPr lang="en-US" sz="1600" b="0" i="1" dirty="0" smtClean="0"/>
              <a:t>(enhanced process)</a:t>
            </a:r>
            <a:endParaRPr lang="en-US" sz="1800" i="1" dirty="0" smtClean="0"/>
          </a:p>
          <a:p>
            <a:pPr lvl="1" eaLnBrk="1" hangingPunct="1"/>
            <a:r>
              <a:rPr lang="en-US" sz="1600" dirty="0" smtClean="0"/>
              <a:t>ERCOT staff will regularly evaluate new NPRRs, SCRs, and projects for inclusion in the release plan</a:t>
            </a:r>
          </a:p>
          <a:p>
            <a:pPr lvl="1" eaLnBrk="1" hangingPunct="1"/>
            <a:r>
              <a:rPr lang="en-US" sz="1600" dirty="0" smtClean="0"/>
              <a:t>Results of this analysis (Projected Start and End Dates) will be reflected on the PPL</a:t>
            </a:r>
          </a:p>
          <a:p>
            <a:pPr lvl="1" eaLnBrk="1" hangingPunct="1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83494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391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PPL Approval/Change Logging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lvl="1" eaLnBrk="1" hangingPunct="1"/>
            <a:endParaRPr lang="en-US" sz="800" dirty="0"/>
          </a:p>
          <a:p>
            <a:pPr eaLnBrk="1" hangingPunct="1"/>
            <a:r>
              <a:rPr lang="en-US" sz="1800" dirty="0" smtClean="0"/>
              <a:t>Approval/Change Logging</a:t>
            </a:r>
          </a:p>
          <a:p>
            <a:pPr lvl="1" eaLnBrk="1" hangingPunct="1"/>
            <a:r>
              <a:rPr lang="en-US" sz="1600" dirty="0" smtClean="0"/>
              <a:t>“PPL Update Log” tab</a:t>
            </a:r>
          </a:p>
          <a:p>
            <a:pPr lvl="1" eaLnBrk="1" hangingPunct="1"/>
            <a:r>
              <a:rPr lang="en-US" sz="1600" dirty="0" smtClean="0"/>
              <a:t>Captures changes to key fields</a:t>
            </a:r>
          </a:p>
          <a:p>
            <a:pPr lvl="1" eaLnBrk="1" hangingPunct="1"/>
            <a:r>
              <a:rPr lang="en-US" sz="1600" dirty="0" smtClean="0"/>
              <a:t>Fields that are “logged”</a:t>
            </a:r>
          </a:p>
          <a:p>
            <a:pPr lvl="2" eaLnBrk="1" hangingPunct="1"/>
            <a:r>
              <a:rPr lang="en-US" sz="1400" dirty="0" smtClean="0"/>
              <a:t>Priority</a:t>
            </a:r>
            <a:endParaRPr lang="en-US" sz="1400" dirty="0"/>
          </a:p>
          <a:p>
            <a:pPr lvl="2" eaLnBrk="1" hangingPunct="1"/>
            <a:r>
              <a:rPr lang="en-US" sz="1400" dirty="0" smtClean="0"/>
              <a:t>Rank</a:t>
            </a:r>
          </a:p>
          <a:p>
            <a:pPr lvl="2" eaLnBrk="1" hangingPunct="1"/>
            <a:r>
              <a:rPr lang="en-US" sz="1400" dirty="0" smtClean="0"/>
              <a:t>Approval Status</a:t>
            </a:r>
          </a:p>
          <a:p>
            <a:pPr lvl="1" eaLnBrk="1" hangingPunct="1"/>
            <a:r>
              <a:rPr lang="en-US" sz="1600" dirty="0" smtClean="0"/>
              <a:t>Comment column notes the source of the change</a:t>
            </a:r>
          </a:p>
          <a:p>
            <a:pPr lvl="2" eaLnBrk="1" hangingPunct="1"/>
            <a:r>
              <a:rPr lang="en-US" sz="1400" dirty="0" smtClean="0"/>
              <a:t>Stakeholder committees – Board, TAC, PRS</a:t>
            </a:r>
          </a:p>
          <a:p>
            <a:pPr lvl="2" eaLnBrk="1" hangingPunct="1"/>
            <a:r>
              <a:rPr lang="en-US" sz="1400" dirty="0" smtClean="0"/>
              <a:t>Executive Review (ER) – internal ERCOT approving authority</a:t>
            </a:r>
          </a:p>
          <a:p>
            <a:pPr lvl="2" eaLnBrk="1" hangingPunct="1"/>
            <a:r>
              <a:rPr lang="en-US" sz="1400" dirty="0" smtClean="0"/>
              <a:t>Other – Project Reforecast, Information Only, etc.</a:t>
            </a:r>
          </a:p>
          <a:p>
            <a:pPr lvl="1" eaLnBrk="1" hangingPunct="1"/>
            <a:r>
              <a:rPr lang="en-US" sz="1600" dirty="0" smtClean="0"/>
              <a:t>Previous approvals from late August 2011 through current have been captured</a:t>
            </a:r>
          </a:p>
        </p:txBody>
      </p:sp>
      <p:sp>
        <p:nvSpPr>
          <p:cNvPr id="4" name="Content Placeholder 16"/>
          <p:cNvSpPr txBox="1">
            <a:spLocks/>
          </p:cNvSpPr>
          <p:nvPr/>
        </p:nvSpPr>
        <p:spPr bwMode="auto">
          <a:xfrm>
            <a:off x="2133600" y="2133600"/>
            <a:ext cx="335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Project Name</a:t>
            </a:r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Project </a:t>
            </a:r>
            <a:r>
              <a:rPr lang="en-US" sz="1400" b="0" dirty="0"/>
              <a:t>Status</a:t>
            </a:r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Budget Range (all years)</a:t>
            </a:r>
            <a:endParaRPr lang="en-US" sz="1400" b="0" dirty="0"/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876800" y="2133600"/>
            <a:ext cx="3048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Projected Start Date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Projected End Date</a:t>
            </a:r>
            <a:endParaRPr lang="en-US" sz="1400" b="0" dirty="0"/>
          </a:p>
          <a:p>
            <a:pPr lvl="2" eaLnBrk="1" hangingPunct="1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23034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Plan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257800"/>
          </a:xfrm>
        </p:spPr>
        <p:txBody>
          <a:bodyPr/>
          <a:lstStyle/>
          <a:p>
            <a:pPr lvl="1" eaLnBrk="1" hangingPunct="1"/>
            <a:endParaRPr lang="en-US" sz="1400" dirty="0"/>
          </a:p>
          <a:p>
            <a:pPr eaLnBrk="1" hangingPunct="1"/>
            <a:r>
              <a:rPr lang="en-US" sz="1800" dirty="0" smtClean="0"/>
              <a:t>An initial forecast of 2012 project implementations is complete</a:t>
            </a:r>
          </a:p>
          <a:p>
            <a:pPr lvl="1" eaLnBrk="1" hangingPunct="1"/>
            <a:r>
              <a:rPr lang="en-US" sz="1600" dirty="0" smtClean="0"/>
              <a:t>6 releases planned</a:t>
            </a:r>
          </a:p>
          <a:p>
            <a:pPr lvl="2" eaLnBrk="1" hangingPunct="1"/>
            <a:r>
              <a:rPr lang="en-US" sz="1400" dirty="0" smtClean="0"/>
              <a:t>1 every other month, starting in February 2012</a:t>
            </a:r>
          </a:p>
          <a:p>
            <a:pPr lvl="2" eaLnBrk="1" hangingPunct="1"/>
            <a:r>
              <a:rPr lang="en-US" sz="1400" dirty="0" smtClean="0"/>
              <a:t>Occasional off-cycle releases when necessary</a:t>
            </a:r>
          </a:p>
          <a:p>
            <a:pPr lvl="3" eaLnBrk="1" hangingPunct="1"/>
            <a:r>
              <a:rPr lang="en-US" sz="1400" dirty="0" smtClean="0"/>
              <a:t>Example: TX SET 4.0 in early June</a:t>
            </a:r>
          </a:p>
          <a:p>
            <a:pPr lvl="1" eaLnBrk="1" hangingPunct="1"/>
            <a:r>
              <a:rPr lang="en-US" sz="1600" dirty="0" smtClean="0"/>
              <a:t>Includes projects forecasted on the Board-approved PPL… plus…</a:t>
            </a:r>
          </a:p>
          <a:p>
            <a:pPr lvl="1" eaLnBrk="1" hangingPunct="1"/>
            <a:r>
              <a:rPr lang="en-US" sz="1600" dirty="0" smtClean="0"/>
              <a:t>Revision Requests approved by the Board since August</a:t>
            </a:r>
          </a:p>
          <a:p>
            <a:pPr lvl="1" eaLnBrk="1" hangingPunct="1"/>
            <a:r>
              <a:rPr lang="en-US" sz="1600" dirty="0" smtClean="0"/>
              <a:t>Projects in the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2012 release began initiating in November 2011</a:t>
            </a:r>
          </a:p>
        </p:txBody>
      </p:sp>
    </p:spTree>
    <p:extLst>
      <p:ext uri="{BB962C8B-B14F-4D97-AF65-F5344CB8AC3E}">
        <p14:creationId xmlns:p14="http://schemas.microsoft.com/office/powerpoint/2010/main" val="88893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50195282"/>
              </p:ext>
            </p:extLst>
          </p:nvPr>
        </p:nvGraphicFramePr>
        <p:xfrm>
          <a:off x="190500" y="762000"/>
          <a:ext cx="8724897" cy="4479954"/>
        </p:xfrm>
        <a:graphic>
          <a:graphicData uri="http://schemas.openxmlformats.org/drawingml/2006/table">
            <a:tbl>
              <a:tblPr/>
              <a:tblGrid>
                <a:gridCol w="1104900"/>
                <a:gridCol w="1143000"/>
                <a:gridCol w="1066800"/>
                <a:gridCol w="1098785"/>
                <a:gridCol w="1000997"/>
                <a:gridCol w="1100618"/>
                <a:gridCol w="1066800"/>
                <a:gridCol w="1142997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234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NPRR321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Italic/underline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</a:t>
            </a:r>
            <a:r>
              <a:rPr lang="en-US" sz="1100" dirty="0" smtClean="0"/>
              <a:t>Release </a:t>
            </a:r>
            <a:r>
              <a:rPr lang="en-US" sz="1100" dirty="0"/>
              <a:t>targets are subject to change</a:t>
            </a:r>
          </a:p>
        </p:txBody>
      </p:sp>
    </p:spTree>
    <p:extLst>
      <p:ext uri="{BB962C8B-B14F-4D97-AF65-F5344CB8AC3E}">
        <p14:creationId xmlns:p14="http://schemas.microsoft.com/office/powerpoint/2010/main" val="84180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752600"/>
            <a:ext cx="6781800" cy="2590800"/>
          </a:xfrm>
        </p:spPr>
        <p:txBody>
          <a:bodyPr/>
          <a:lstStyle/>
          <a:p>
            <a:pPr marL="342900" lvl="1" indent="0" algn="ctr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3200" dirty="0" smtClean="0"/>
              <a:t>Appendix</a:t>
            </a:r>
            <a:endParaRPr lang="en-US" sz="2800" dirty="0" smtClean="0"/>
          </a:p>
          <a:p>
            <a:pPr marL="342900" lvl="1" indent="0" algn="ctr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800" dirty="0" smtClean="0"/>
          </a:p>
          <a:p>
            <a:pPr marL="342900" lvl="1" indent="0" algn="ctr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800" dirty="0"/>
          </a:p>
          <a:p>
            <a:pPr marL="342900" lvl="1" indent="0" algn="ctr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Additional Information</a:t>
            </a:r>
          </a:p>
          <a:p>
            <a:pPr marL="971550" lvl="2" algn="ctr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8603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Multi-Year PPL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34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Key Data Fields</a:t>
            </a:r>
          </a:p>
          <a:p>
            <a:pPr lvl="1" eaLnBrk="1" hangingPunct="1"/>
            <a:r>
              <a:rPr lang="en-US" sz="1600" b="1" dirty="0" smtClean="0"/>
              <a:t>Project Category</a:t>
            </a:r>
          </a:p>
          <a:p>
            <a:pPr lvl="2" eaLnBrk="1" hangingPunct="1"/>
            <a:r>
              <a:rPr lang="en-US" sz="1400" dirty="0" smtClean="0"/>
              <a:t>Business Strategy 		(NPRRs, SCRs, other strategic efforts)</a:t>
            </a:r>
          </a:p>
          <a:p>
            <a:pPr lvl="2" eaLnBrk="1" hangingPunct="1"/>
            <a:r>
              <a:rPr lang="en-US" sz="1400" dirty="0" smtClean="0"/>
              <a:t>Efficiencies / Enhancements	(Internal ERCOT operational improvements)</a:t>
            </a:r>
          </a:p>
          <a:p>
            <a:pPr lvl="2" eaLnBrk="1" hangingPunct="1"/>
            <a:r>
              <a:rPr lang="en-US" sz="1400" dirty="0" smtClean="0"/>
              <a:t>Regulatory		(Required by regulatory entity)</a:t>
            </a:r>
          </a:p>
          <a:p>
            <a:pPr lvl="2" eaLnBrk="1" hangingPunct="1"/>
            <a:r>
              <a:rPr lang="en-US" sz="1400" dirty="0" smtClean="0"/>
              <a:t>Technical Foundation	(Infrastructure maintenance and growth)</a:t>
            </a:r>
          </a:p>
          <a:p>
            <a:pPr lvl="1" eaLnBrk="1" hangingPunct="1"/>
            <a:r>
              <a:rPr lang="en-US" sz="1600" b="1" dirty="0" smtClean="0"/>
              <a:t>Approval Status</a:t>
            </a:r>
          </a:p>
          <a:p>
            <a:pPr lvl="2" eaLnBrk="1" hangingPunct="1"/>
            <a:r>
              <a:rPr lang="en-US" sz="1400" dirty="0" smtClean="0"/>
              <a:t>Stakeholder approval status</a:t>
            </a:r>
          </a:p>
          <a:p>
            <a:pPr lvl="2" eaLnBrk="1" hangingPunct="1"/>
            <a:r>
              <a:rPr lang="en-US" sz="1400" dirty="0" smtClean="0"/>
              <a:t>“PPL” means approved and able to initiate when the timing is right</a:t>
            </a:r>
          </a:p>
          <a:p>
            <a:pPr lvl="1" eaLnBrk="1" hangingPunct="1"/>
            <a:r>
              <a:rPr lang="en-US" sz="1600" b="1" dirty="0" smtClean="0"/>
              <a:t>2012 Release</a:t>
            </a:r>
          </a:p>
          <a:p>
            <a:pPr lvl="2" eaLnBrk="1" hangingPunct="1"/>
            <a:r>
              <a:rPr lang="en-US" sz="1400" dirty="0" smtClean="0"/>
              <a:t>Target 2012 release 	(R1, R2, R3, R4, R5, R6 or off-cycle)</a:t>
            </a:r>
          </a:p>
          <a:p>
            <a:pPr lvl="2" eaLnBrk="1" hangingPunct="1"/>
            <a:r>
              <a:rPr lang="en-US" sz="1400" dirty="0" smtClean="0"/>
              <a:t>“n/a” denotes future or previous year projects</a:t>
            </a:r>
          </a:p>
          <a:p>
            <a:pPr lvl="1" eaLnBrk="1" hangingPunct="1"/>
            <a:r>
              <a:rPr lang="en-US" sz="1600" b="1" dirty="0" smtClean="0"/>
              <a:t>Budget Forecasts – 2011-2015</a:t>
            </a:r>
          </a:p>
          <a:p>
            <a:pPr lvl="1" eaLnBrk="1" hangingPunct="1"/>
            <a:r>
              <a:rPr lang="en-US" sz="1600" b="1" dirty="0" smtClean="0"/>
              <a:t>Project Status</a:t>
            </a:r>
          </a:p>
          <a:p>
            <a:pPr lvl="2" eaLnBrk="1" hangingPunct="1"/>
            <a:r>
              <a:rPr lang="en-US" sz="1400" dirty="0" smtClean="0"/>
              <a:t>Not Started</a:t>
            </a:r>
          </a:p>
          <a:p>
            <a:pPr lvl="2" eaLnBrk="1" hangingPunct="1"/>
            <a:r>
              <a:rPr lang="en-US" sz="1400" dirty="0" smtClean="0"/>
              <a:t>Initiation</a:t>
            </a:r>
          </a:p>
          <a:p>
            <a:pPr lvl="1" eaLnBrk="1" hangingPunct="1"/>
            <a:r>
              <a:rPr lang="en-US" sz="1600" b="1" dirty="0" smtClean="0"/>
              <a:t>Projected Start and End Dates</a:t>
            </a:r>
          </a:p>
          <a:p>
            <a:pPr lvl="2" eaLnBrk="1" hangingPunct="1"/>
            <a:r>
              <a:rPr lang="en-US" sz="1400" dirty="0" smtClean="0"/>
              <a:t>Initial project timeframe projections based on Rank and resource availability</a:t>
            </a:r>
          </a:p>
          <a:p>
            <a:pPr lvl="2" eaLnBrk="1" hangingPunct="1"/>
            <a:r>
              <a:rPr lang="en-US" sz="1400" dirty="0" smtClean="0"/>
              <a:t>Revised as necessary as the project proceeds through the project lifecycle</a:t>
            </a:r>
          </a:p>
        </p:txBody>
      </p:sp>
      <p:sp>
        <p:nvSpPr>
          <p:cNvPr id="4" name="Content Placeholder 16"/>
          <p:cNvSpPr txBox="1">
            <a:spLocks/>
          </p:cNvSpPr>
          <p:nvPr/>
        </p:nvSpPr>
        <p:spPr bwMode="auto">
          <a:xfrm>
            <a:off x="2590800" y="4658868"/>
            <a:ext cx="2286000" cy="58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Planning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Execution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endParaRPr lang="en-US" sz="1400" b="0" dirty="0" smtClean="0"/>
          </a:p>
          <a:p>
            <a:pPr lvl="2" eaLnBrk="1" hangingPunct="1">
              <a:lnSpc>
                <a:spcPct val="100000"/>
              </a:lnSpc>
            </a:pPr>
            <a:endParaRPr lang="en-US" sz="1400" b="0" dirty="0"/>
          </a:p>
          <a:p>
            <a:pPr lvl="2" eaLnBrk="1" hangingPunct="1"/>
            <a:endParaRPr lang="en-US" sz="1600" dirty="0" smtClean="0"/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5026152" y="4658868"/>
            <a:ext cx="2286000" cy="58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Closing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Complete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endParaRPr lang="en-US" sz="1400" b="0" dirty="0" smtClean="0"/>
          </a:p>
          <a:p>
            <a:pPr lvl="2" eaLnBrk="1" hangingPunct="1">
              <a:lnSpc>
                <a:spcPct val="100000"/>
              </a:lnSpc>
            </a:pPr>
            <a:endParaRPr lang="en-US" sz="1400" b="0" dirty="0"/>
          </a:p>
          <a:p>
            <a:pPr lvl="2" eaLnBrk="1" hangingPunct="1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5015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35656</TotalTime>
  <Words>882</Words>
  <Application>Microsoft Office PowerPoint</Application>
  <PresentationFormat>On-screen Show (4:3)</PresentationFormat>
  <Paragraphs>385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PowerPoint Presentation</vt:lpstr>
      <vt:lpstr>Project Priority List (PPL) Update – Agenda</vt:lpstr>
      <vt:lpstr>Multi-Year PPL Highlights</vt:lpstr>
      <vt:lpstr>Prioritization Factors for Market Subcommittees</vt:lpstr>
      <vt:lpstr>PPL Approval/Change Logging</vt:lpstr>
      <vt:lpstr>2012 Release Plan</vt:lpstr>
      <vt:lpstr>2012 Release Targets – Board-Approved NPRRs/SCRs</vt:lpstr>
      <vt:lpstr>Business Integration Update </vt:lpstr>
      <vt:lpstr>Multi-Year PPL</vt:lpstr>
      <vt:lpstr>2011 Release Summary – Projects/NPRRs/SCRs</vt:lpstr>
      <vt:lpstr>Project Spending Update – 12/29/2011</vt:lpstr>
      <vt:lpstr>ERCOT FTE (Full Time Equivalent) Tracking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993</cp:revision>
  <cp:lastPrinted>2011-11-14T19:59:19Z</cp:lastPrinted>
  <dcterms:created xsi:type="dcterms:W3CDTF">2005-04-21T14:28:35Z</dcterms:created>
  <dcterms:modified xsi:type="dcterms:W3CDTF">2011-12-29T14:20:40Z</dcterms:modified>
</cp:coreProperties>
</file>