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sldIdLst>
    <p:sldId id="258" r:id="rId2"/>
    <p:sldId id="257" r:id="rId3"/>
    <p:sldId id="275" r:id="rId4"/>
    <p:sldId id="261" r:id="rId5"/>
    <p:sldId id="276" r:id="rId6"/>
    <p:sldId id="277" r:id="rId7"/>
    <p:sldId id="279" r:id="rId8"/>
    <p:sldId id="285" r:id="rId9"/>
    <p:sldId id="283" r:id="rId10"/>
    <p:sldId id="282" r:id="rId11"/>
    <p:sldId id="281" r:id="rId12"/>
    <p:sldId id="284" r:id="rId13"/>
    <p:sldId id="268" r:id="rId14"/>
    <p:sldId id="260"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5050"/>
    <a:srgbClr val="969696"/>
    <a:srgbClr val="40949A"/>
    <a:srgbClr val="0000CC"/>
    <a:srgbClr val="FF33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1" autoAdjust="0"/>
    <p:restoredTop sz="94660"/>
  </p:normalViewPr>
  <p:slideViewPr>
    <p:cSldViewPr>
      <p:cViewPr>
        <p:scale>
          <a:sx n="100" d="100"/>
          <a:sy n="100" d="100"/>
        </p:scale>
        <p:origin x="-138" y="-18"/>
      </p:cViewPr>
      <p:guideLst>
        <p:guide orient="horz" pos="4224"/>
        <p:guide pos="1536"/>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F9C8617-91E4-4EB8-B297-E251467B37C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F9C8617-91E4-4EB8-B297-E251467B37C2}" type="slidenum">
              <a:rPr lang="en-US" smtClean="0"/>
              <a:pPr>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lvl1pPr>
          </a:lstStyle>
          <a:p>
            <a:pPr>
              <a:defRPr/>
            </a:pPr>
            <a:r>
              <a:rPr lang="en-US" smtClean="0"/>
              <a:t>January 5, 2012</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lvl1pPr>
          </a:lstStyle>
          <a:p>
            <a:pPr>
              <a:defRPr/>
            </a:pPr>
            <a:r>
              <a:rPr lang="en-US" dirty="0"/>
              <a:t>TAC</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0C7585-C593-4F63-B09C-2D92FD95FF9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F0CEF8F-8BA1-428E-85FF-C997D29A2111}"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5026C5C-300B-494D-86CF-97D9DB2C0689}"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2E820B2-A58C-4379-B0C5-6115FB2703E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793ED12-3EA4-4507-B6C0-9DC55A6548CE}"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922805D-EE33-4DA8-BB2E-2D6115ED21C5}"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023D994B-39B2-4CF5-AB85-C7CE0EEECE4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B4CF77E-E5D0-4B9D-AA39-355679F98C9C}"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C48E1A-1F15-416E-A71E-E1A05454074F}"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8D97B3E-4FFA-4FB4-85F9-156174EAF7D5}"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TAC</a:t>
            </a: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January 5, 2012</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83D78DA-EC08-4AB2-A3E5-07DDCFFEE4F8}"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a:t>TAC</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January 5, 2012</a:t>
            </a:r>
            <a:endParaRPr lang="en-US" dirty="0"/>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58520122-68FC-4447-B333-3A5F855C855C}"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dt" sz="quarter" idx="10"/>
          </p:nvPr>
        </p:nvSpPr>
        <p:spPr>
          <a:noFill/>
        </p:spPr>
        <p:txBody>
          <a:bodyPr/>
          <a:lstStyle/>
          <a:p>
            <a:r>
              <a:rPr lang="en-US" smtClean="0"/>
              <a:t>January 5, 2012</a:t>
            </a:r>
            <a:endParaRPr lang="en-US" dirty="0" smtClean="0"/>
          </a:p>
        </p:txBody>
      </p:sp>
      <p:sp>
        <p:nvSpPr>
          <p:cNvPr id="3075" name="Rectangle 15"/>
          <p:cNvSpPr>
            <a:spLocks noGrp="1" noChangeArrowheads="1"/>
          </p:cNvSpPr>
          <p:nvPr>
            <p:ph type="ftr" sz="quarter" idx="11"/>
          </p:nvPr>
        </p:nvSpPr>
        <p:spPr>
          <a:noFill/>
        </p:spPr>
        <p:txBody>
          <a:bodyPr/>
          <a:lstStyle/>
          <a:p>
            <a:r>
              <a:rPr lang="en-US" dirty="0" smtClean="0"/>
              <a:t>TAC</a:t>
            </a:r>
          </a:p>
        </p:txBody>
      </p:sp>
      <p:sp>
        <p:nvSpPr>
          <p:cNvPr id="3076" name="Rectangle 18"/>
          <p:cNvSpPr>
            <a:spLocks noGrp="1" noChangeArrowheads="1"/>
          </p:cNvSpPr>
          <p:nvPr>
            <p:ph type="ctrTitle"/>
          </p:nvPr>
        </p:nvSpPr>
        <p:spPr>
          <a:xfrm>
            <a:off x="2333625" y="1905000"/>
            <a:ext cx="6019800" cy="1238250"/>
          </a:xfrm>
        </p:spPr>
        <p:txBody>
          <a:bodyPr/>
          <a:lstStyle/>
          <a:p>
            <a:pPr eaLnBrk="1" hangingPunct="1"/>
            <a:r>
              <a:rPr lang="en-US" dirty="0" smtClean="0"/>
              <a:t>Cross Valley 345 kV Project</a:t>
            </a:r>
          </a:p>
        </p:txBody>
      </p:sp>
      <p:sp>
        <p:nvSpPr>
          <p:cNvPr id="3077" name="Rectangle 20"/>
          <p:cNvSpPr>
            <a:spLocks noGrp="1" noChangeArrowheads="1"/>
          </p:cNvSpPr>
          <p:nvPr>
            <p:ph type="subTitle" idx="1"/>
          </p:nvPr>
        </p:nvSpPr>
        <p:spPr/>
        <p:txBody>
          <a:bodyPr/>
          <a:lstStyle/>
          <a:p>
            <a:pPr eaLnBrk="1" hangingPunct="1"/>
            <a:r>
              <a:rPr lang="en-US" dirty="0" smtClean="0"/>
              <a:t>Jeff Billo</a:t>
            </a:r>
          </a:p>
          <a:p>
            <a:pPr eaLnBrk="1" hangingPunct="1"/>
            <a:r>
              <a:rPr lang="en-US" dirty="0" smtClean="0"/>
              <a:t>Manager, Mid-Term Planning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Study Conclusions</a:t>
            </a:r>
          </a:p>
        </p:txBody>
      </p:sp>
      <p:sp>
        <p:nvSpPr>
          <p:cNvPr id="5125" name="Rectangle 3"/>
          <p:cNvSpPr>
            <a:spLocks noGrp="1" noChangeArrowheads="1"/>
          </p:cNvSpPr>
          <p:nvPr>
            <p:ph type="body" idx="4294967295"/>
          </p:nvPr>
        </p:nvSpPr>
        <p:spPr>
          <a:xfrm>
            <a:off x="457200" y="1016732"/>
            <a:ext cx="8229600" cy="4724400"/>
          </a:xfrm>
        </p:spPr>
        <p:txBody>
          <a:bodyPr/>
          <a:lstStyle/>
          <a:p>
            <a:pPr marL="381000" indent="-381000">
              <a:lnSpc>
                <a:spcPct val="90000"/>
              </a:lnSpc>
            </a:pPr>
            <a:r>
              <a:rPr lang="en-US" dirty="0" smtClean="0"/>
              <a:t>Transmission improvements </a:t>
            </a:r>
            <a:r>
              <a:rPr lang="en-US" dirty="0" smtClean="0"/>
              <a:t>are needed </a:t>
            </a:r>
            <a:r>
              <a:rPr lang="en-US" dirty="0" smtClean="0"/>
              <a:t>to support normal load growth in Brownsville </a:t>
            </a:r>
            <a:r>
              <a:rPr lang="en-US" dirty="0" smtClean="0"/>
              <a:t>area (without the 250 MW load)</a:t>
            </a:r>
            <a:endParaRPr lang="en-US" dirty="0" smtClean="0"/>
          </a:p>
          <a:p>
            <a:pPr marL="381000" indent="-381000">
              <a:lnSpc>
                <a:spcPct val="90000"/>
              </a:lnSpc>
            </a:pPr>
            <a:r>
              <a:rPr lang="en-US" dirty="0" smtClean="0"/>
              <a:t>345 kV source from the west side to the east side of the Valley needed to limit N-1-1 load shed exposure to manageable levels</a:t>
            </a:r>
          </a:p>
          <a:p>
            <a:pPr marL="381000" lvl="1" indent="-381000">
              <a:lnSpc>
                <a:spcPct val="90000"/>
              </a:lnSpc>
              <a:buFontTx/>
              <a:buChar char="•"/>
            </a:pPr>
            <a:r>
              <a:rPr lang="en-US" b="1" dirty="0" smtClean="0"/>
              <a:t>Any Cross Valley 345 kV line should be routed in proximity to South McAllen to account for long-term needs in the west Valley area</a:t>
            </a:r>
            <a:endParaRPr lang="en-US" dirty="0" smtClean="0"/>
          </a:p>
          <a:p>
            <a:pPr marL="381000" indent="-381000">
              <a:lnSpc>
                <a:spcPct val="90000"/>
              </a:lnSpc>
            </a:pPr>
            <a:r>
              <a:rPr lang="en-US" dirty="0" smtClean="0"/>
              <a:t>Multiple alternatives studied</a:t>
            </a:r>
          </a:p>
          <a:p>
            <a:pPr marL="781050" lvl="1" indent="-381000">
              <a:lnSpc>
                <a:spcPct val="90000"/>
              </a:lnSpc>
            </a:pPr>
            <a:r>
              <a:rPr lang="en-US" dirty="0" smtClean="0"/>
              <a:t>“Option 5” determined to be best alternative, assuming the industrial load additions in Brownsville:</a:t>
            </a:r>
          </a:p>
          <a:p>
            <a:pPr lvl="2"/>
            <a:r>
              <a:rPr lang="en-US" sz="1600" dirty="0" smtClean="0"/>
              <a:t>Construct a new La Palma-Palo Alto 138 kV line (~12 miles) on new ROW with a rating of at least 215 MVA</a:t>
            </a:r>
          </a:p>
          <a:p>
            <a:pPr lvl="2"/>
            <a:r>
              <a:rPr lang="en-US" sz="1600" dirty="0" smtClean="0"/>
              <a:t>Construct a new North Edinburg-Loma Alta 345 kV line (double circuit capable with one circuit in place) routed in proximity to the existing South McAllen Substation (~106.5 miles ) on new ROW</a:t>
            </a:r>
          </a:p>
          <a:p>
            <a:pPr lvl="2"/>
            <a:r>
              <a:rPr lang="en-US" sz="1600" dirty="0" smtClean="0"/>
              <a:t>Construct a new 345kV bus at the Loma Alta station with one 345/138kV autotransformer</a:t>
            </a:r>
          </a:p>
          <a:p>
            <a:pPr lvl="2">
              <a:buNone/>
            </a:pPr>
            <a:r>
              <a:rPr lang="en-US" b="1" dirty="0" smtClean="0"/>
              <a:t>Cost estimate = $274.7M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Option 5</a:t>
            </a:r>
          </a:p>
        </p:txBody>
      </p:sp>
      <p:pic>
        <p:nvPicPr>
          <p:cNvPr id="6" name="Picture 5"/>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0" y="1232756"/>
            <a:ext cx="9144000" cy="4608512"/>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ftr" sz="quarter" idx="11"/>
          </p:nvPr>
        </p:nvSpPr>
        <p:spPr>
          <a:noFill/>
        </p:spPr>
        <p:txBody>
          <a:bodyPr/>
          <a:lstStyle/>
          <a:p>
            <a:r>
              <a:rPr lang="en-US" dirty="0" smtClean="0"/>
              <a:t>TAC</a:t>
            </a:r>
          </a:p>
        </p:txBody>
      </p:sp>
      <p:sp>
        <p:nvSpPr>
          <p:cNvPr id="12291"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12292" name="Rectangle 2"/>
          <p:cNvSpPr>
            <a:spLocks noGrp="1" noChangeArrowheads="1"/>
          </p:cNvSpPr>
          <p:nvPr>
            <p:ph type="title" idx="4294967295"/>
          </p:nvPr>
        </p:nvSpPr>
        <p:spPr/>
        <p:txBody>
          <a:bodyPr/>
          <a:lstStyle/>
          <a:p>
            <a:pPr eaLnBrk="1" hangingPunct="1"/>
            <a:r>
              <a:rPr lang="en-US" dirty="0" smtClean="0"/>
              <a:t>Port of Brownsville Industrial Load Additions Sensitivity</a:t>
            </a:r>
          </a:p>
        </p:txBody>
      </p:sp>
      <p:sp>
        <p:nvSpPr>
          <p:cNvPr id="12293" name="Rectangle 3"/>
          <p:cNvSpPr>
            <a:spLocks noGrp="1" noChangeArrowheads="1"/>
          </p:cNvSpPr>
          <p:nvPr>
            <p:ph type="body" idx="4294967295"/>
          </p:nvPr>
        </p:nvSpPr>
        <p:spPr>
          <a:xfrm>
            <a:off x="457200" y="908720"/>
            <a:ext cx="8229600" cy="5076564"/>
          </a:xfrm>
        </p:spPr>
        <p:txBody>
          <a:bodyPr/>
          <a:lstStyle/>
          <a:p>
            <a:pPr marL="381000" indent="-381000">
              <a:lnSpc>
                <a:spcPct val="90000"/>
              </a:lnSpc>
            </a:pPr>
            <a:r>
              <a:rPr lang="en-US" dirty="0" smtClean="0"/>
              <a:t>If Port of Brownsville load additions were not assumed, Option 4 determined to be best option for resolving reliability needs:</a:t>
            </a:r>
          </a:p>
          <a:p>
            <a:pPr lvl="2"/>
            <a:r>
              <a:rPr lang="en-US" sz="1600" dirty="0" smtClean="0"/>
              <a:t>Construct a new La Palma-Palo Alto 138 kV line (~12 miles) on new ROW with a rating of at least 215 MVA</a:t>
            </a:r>
          </a:p>
          <a:p>
            <a:pPr lvl="2"/>
            <a:r>
              <a:rPr lang="en-US" sz="1600" dirty="0" smtClean="0"/>
              <a:t>Construct a new North Edinburg-La Palma 345 kV line (double circuit capable with one circuit in place) routed in proximity to the existing South McAllen Substation(~ 89.9 miles ) on new ROW</a:t>
            </a:r>
          </a:p>
          <a:p>
            <a:pPr lvl="2">
              <a:buNone/>
            </a:pPr>
            <a:r>
              <a:rPr lang="en-US" b="1" dirty="0" smtClean="0"/>
              <a:t>Cost estimate = $234.8M</a:t>
            </a:r>
            <a:endParaRPr lang="en-US" sz="2000" b="1" dirty="0" smtClean="0"/>
          </a:p>
        </p:txBody>
      </p:sp>
      <p:pic>
        <p:nvPicPr>
          <p:cNvPr id="6" name="Picture 5"/>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439652" y="3176972"/>
            <a:ext cx="6192688" cy="3098176"/>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ftr" sz="quarter" idx="11"/>
          </p:nvPr>
        </p:nvSpPr>
        <p:spPr>
          <a:noFill/>
        </p:spPr>
        <p:txBody>
          <a:bodyPr/>
          <a:lstStyle/>
          <a:p>
            <a:r>
              <a:rPr lang="en-US" dirty="0" smtClean="0"/>
              <a:t>TAC</a:t>
            </a:r>
          </a:p>
        </p:txBody>
      </p:sp>
      <p:sp>
        <p:nvSpPr>
          <p:cNvPr id="12291"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12292" name="Rectangle 2"/>
          <p:cNvSpPr>
            <a:spLocks noGrp="1" noChangeArrowheads="1"/>
          </p:cNvSpPr>
          <p:nvPr>
            <p:ph type="title" idx="4294967295"/>
          </p:nvPr>
        </p:nvSpPr>
        <p:spPr/>
        <p:txBody>
          <a:bodyPr/>
          <a:lstStyle/>
          <a:p>
            <a:pPr eaLnBrk="1" hangingPunct="1"/>
            <a:r>
              <a:rPr lang="en-US" dirty="0" smtClean="0"/>
              <a:t>Board of Director Endorsement</a:t>
            </a:r>
          </a:p>
        </p:txBody>
      </p:sp>
      <p:sp>
        <p:nvSpPr>
          <p:cNvPr id="12293" name="Rectangle 3"/>
          <p:cNvSpPr>
            <a:spLocks noGrp="1" noChangeArrowheads="1"/>
          </p:cNvSpPr>
          <p:nvPr>
            <p:ph type="body" idx="4294967295"/>
          </p:nvPr>
        </p:nvSpPr>
        <p:spPr>
          <a:xfrm>
            <a:off x="457200" y="908720"/>
            <a:ext cx="8229600" cy="4724400"/>
          </a:xfrm>
        </p:spPr>
        <p:txBody>
          <a:bodyPr/>
          <a:lstStyle/>
          <a:p>
            <a:pPr marL="381000" indent="-381000">
              <a:lnSpc>
                <a:spcPct val="90000"/>
              </a:lnSpc>
            </a:pPr>
            <a:r>
              <a:rPr lang="en-US" sz="1800" dirty="0" smtClean="0"/>
              <a:t>ERCOT will request the ERCOT BOD endorse the following improvements associated with Option 5:</a:t>
            </a:r>
          </a:p>
          <a:p>
            <a:pPr lvl="2"/>
            <a:r>
              <a:rPr lang="en-US" sz="1600" dirty="0" smtClean="0"/>
              <a:t>Construct a new La Palma-Palo Alto 138 kV line (~12 miles) on new ROW with a rating of at least 215 MVA</a:t>
            </a:r>
          </a:p>
          <a:p>
            <a:pPr lvl="2"/>
            <a:r>
              <a:rPr lang="en-US" sz="1600" dirty="0" smtClean="0"/>
              <a:t>Construct a new North Edinburg-Loma Alta 345 kV line (double circuit capable with one circuit in place) routed in proximity to the existing South McAllen Substation (~106.5 miles ) on new ROW</a:t>
            </a:r>
          </a:p>
          <a:p>
            <a:pPr lvl="2"/>
            <a:r>
              <a:rPr lang="en-US" sz="1600" dirty="0" smtClean="0"/>
              <a:t>Construct a new 345kV bus at the Loma Alta station with one 345/138kV autotransformer</a:t>
            </a:r>
          </a:p>
          <a:p>
            <a:pPr lvl="2">
              <a:buNone/>
            </a:pPr>
            <a:r>
              <a:rPr lang="en-US" b="1" dirty="0" smtClean="0"/>
              <a:t>Cost estimate = $274.7M</a:t>
            </a:r>
          </a:p>
          <a:p>
            <a:pPr marL="381000" indent="-381000">
              <a:lnSpc>
                <a:spcPct val="90000"/>
              </a:lnSpc>
            </a:pPr>
            <a:endParaRPr lang="en-US" sz="1800" dirty="0" smtClean="0"/>
          </a:p>
          <a:p>
            <a:pPr marL="381000" indent="-381000">
              <a:lnSpc>
                <a:spcPct val="90000"/>
              </a:lnSpc>
            </a:pPr>
            <a:r>
              <a:rPr lang="en-US" sz="1800" dirty="0" smtClean="0"/>
              <a:t>ERCOT will also ask that the BOD deem the North Edinburg-Loma Alta 345 kV line critical to reliability in accordance with PUCT Substantive Rule 25.101 (b)(3)(D)</a:t>
            </a:r>
          </a:p>
          <a:p>
            <a:pPr marL="781050" lvl="1" indent="-381000">
              <a:lnSpc>
                <a:spcPct val="90000"/>
              </a:lnSpc>
            </a:pPr>
            <a:r>
              <a:rPr lang="en-US" sz="1800" dirty="0" smtClean="0"/>
              <a:t>In order to expedite the construction of the line to reduce the N-1-1 reliability risk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Line 5"/>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endParaRPr lang="en-US" dirty="0"/>
          </a:p>
        </p:txBody>
      </p:sp>
      <p:sp>
        <p:nvSpPr>
          <p:cNvPr id="13315" name="Text Box 6"/>
          <p:cNvSpPr txBox="1">
            <a:spLocks noChangeArrowheads="1"/>
          </p:cNvSpPr>
          <p:nvPr/>
        </p:nvSpPr>
        <p:spPr bwMode="auto">
          <a:xfrm>
            <a:off x="2324100" y="2247900"/>
            <a:ext cx="5791200" cy="519113"/>
          </a:xfrm>
          <a:prstGeom prst="rect">
            <a:avLst/>
          </a:prstGeom>
          <a:noFill/>
          <a:ln w="9525">
            <a:noFill/>
            <a:miter lim="800000"/>
            <a:headEnd/>
            <a:tailEnd/>
          </a:ln>
        </p:spPr>
        <p:txBody>
          <a:bodyPr>
            <a:spAutoFit/>
          </a:bodyPr>
          <a:lstStyle/>
          <a:p>
            <a:pPr>
              <a:spcBef>
                <a:spcPct val="50000"/>
              </a:spcBef>
            </a:pPr>
            <a:r>
              <a:rPr lang="en-US" sz="2800" dirty="0">
                <a:latin typeface="Arial Black" pitchFamily="34" charset="0"/>
              </a:rPr>
              <a:t>Questions?</a:t>
            </a:r>
          </a:p>
        </p:txBody>
      </p:sp>
      <p:sp>
        <p:nvSpPr>
          <p:cNvPr id="4" name="Date Placeholder 3"/>
          <p:cNvSpPr>
            <a:spLocks noGrp="1"/>
          </p:cNvSpPr>
          <p:nvPr>
            <p:ph type="dt" sz="half" idx="12"/>
          </p:nvPr>
        </p:nvSpPr>
        <p:spPr/>
        <p:txBody>
          <a:bodyPr/>
          <a:lstStyle/>
          <a:p>
            <a:pPr>
              <a:defRPr/>
            </a:pPr>
            <a:r>
              <a:rPr lang="en-US" smtClean="0"/>
              <a:t>January 5, 2012</a:t>
            </a:r>
            <a:endParaRPr lang="en-US" dirty="0"/>
          </a:p>
        </p:txBody>
      </p:sp>
      <p:sp>
        <p:nvSpPr>
          <p:cNvPr id="5" name="Footer Placeholder 4"/>
          <p:cNvSpPr>
            <a:spLocks noGrp="1"/>
          </p:cNvSpPr>
          <p:nvPr>
            <p:ph type="ftr" sz="quarter" idx="11"/>
          </p:nvPr>
        </p:nvSpPr>
        <p:spPr/>
        <p:txBody>
          <a:bodyPr/>
          <a:lstStyle/>
          <a:p>
            <a:pPr>
              <a:defRPr/>
            </a:pPr>
            <a:r>
              <a:rPr lang="en-US" dirty="0" smtClean="0"/>
              <a:t>TAC</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ftr" sz="quarter" idx="11"/>
          </p:nvPr>
        </p:nvSpPr>
        <p:spPr>
          <a:noFill/>
        </p:spPr>
        <p:txBody>
          <a:bodyPr/>
          <a:lstStyle/>
          <a:p>
            <a:r>
              <a:rPr lang="en-US" dirty="0" smtClean="0"/>
              <a:t>TAC</a:t>
            </a:r>
          </a:p>
        </p:txBody>
      </p:sp>
      <p:sp>
        <p:nvSpPr>
          <p:cNvPr id="4099"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4100" name="Rectangle 2"/>
          <p:cNvSpPr>
            <a:spLocks noGrp="1" noChangeArrowheads="1"/>
          </p:cNvSpPr>
          <p:nvPr>
            <p:ph type="title"/>
          </p:nvPr>
        </p:nvSpPr>
        <p:spPr/>
        <p:txBody>
          <a:bodyPr/>
          <a:lstStyle/>
          <a:p>
            <a:pPr eaLnBrk="1" hangingPunct="1"/>
            <a:r>
              <a:rPr lang="en-US" dirty="0" smtClean="0"/>
              <a:t>Cross Valley Background</a:t>
            </a:r>
          </a:p>
        </p:txBody>
      </p:sp>
      <p:sp>
        <p:nvSpPr>
          <p:cNvPr id="5125" name="Rectangle 3"/>
          <p:cNvSpPr>
            <a:spLocks noGrp="1" noChangeArrowheads="1"/>
          </p:cNvSpPr>
          <p:nvPr>
            <p:ph type="body" idx="1"/>
          </p:nvPr>
        </p:nvSpPr>
        <p:spPr>
          <a:xfrm>
            <a:off x="5256076" y="1016732"/>
            <a:ext cx="3132348" cy="1642120"/>
          </a:xfrm>
        </p:spPr>
        <p:txBody>
          <a:bodyPr/>
          <a:lstStyle/>
          <a:p>
            <a:pPr indent="-1588">
              <a:buNone/>
              <a:defRPr/>
            </a:pPr>
            <a:r>
              <a:rPr lang="en-US" dirty="0" smtClean="0"/>
              <a:t>Brownsville area is served by (4) 138 kV lines and the Silas Ray plant (~120 MW)</a:t>
            </a:r>
          </a:p>
        </p:txBody>
      </p:sp>
      <p:pic>
        <p:nvPicPr>
          <p:cNvPr id="7" name="Picture 6"/>
          <p:cNvPicPr/>
          <p:nvPr/>
        </p:nvPicPr>
        <p:blipFill>
          <a:blip r:embed="rId2" cstate="print"/>
          <a:srcRect l="4602" b="3168"/>
          <a:stretch>
            <a:fillRect/>
          </a:stretch>
        </p:blipFill>
        <p:spPr bwMode="auto">
          <a:xfrm>
            <a:off x="251520" y="1016732"/>
            <a:ext cx="4644516" cy="2772308"/>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4139952" y="3176972"/>
            <a:ext cx="4824028" cy="3020380"/>
          </a:xfrm>
          <a:prstGeom prst="rect">
            <a:avLst/>
          </a:prstGeom>
          <a:noFill/>
          <a:ln w="9525">
            <a:noFill/>
            <a:miter lim="800000"/>
            <a:headEnd/>
            <a:tailEnd/>
          </a:ln>
        </p:spPr>
      </p:pic>
      <p:sp>
        <p:nvSpPr>
          <p:cNvPr id="9" name="Rectangle 3"/>
          <p:cNvSpPr txBox="1">
            <a:spLocks noChangeArrowheads="1"/>
          </p:cNvSpPr>
          <p:nvPr/>
        </p:nvSpPr>
        <p:spPr bwMode="auto">
          <a:xfrm>
            <a:off x="323528" y="4113076"/>
            <a:ext cx="3564396" cy="18941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1588" algn="l" defTabSz="914400" rtl="0" eaLnBrk="0" fontAlgn="base" latinLnBrk="0" hangingPunct="0">
              <a:lnSpc>
                <a:spcPct val="100000"/>
              </a:lnSpc>
              <a:spcBef>
                <a:spcPct val="20000"/>
              </a:spcBef>
              <a:spcAft>
                <a:spcPct val="0"/>
              </a:spcAft>
              <a:buClrTx/>
              <a:buSzTx/>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Brownsville Public Utility Board (BPUB) projects 250 MW of industrial load additions at the Port of Brownsville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TAC</a:t>
            </a:r>
            <a:endParaRPr lang="en-US" dirty="0"/>
          </a:p>
        </p:txBody>
      </p:sp>
      <p:sp>
        <p:nvSpPr>
          <p:cNvPr id="3" name="Date Placeholder 2"/>
          <p:cNvSpPr>
            <a:spLocks noGrp="1"/>
          </p:cNvSpPr>
          <p:nvPr>
            <p:ph type="dt" sz="half" idx="12"/>
          </p:nvPr>
        </p:nvSpPr>
        <p:spPr/>
        <p:txBody>
          <a:bodyPr/>
          <a:lstStyle/>
          <a:p>
            <a:pPr>
              <a:defRPr/>
            </a:pPr>
            <a:r>
              <a:rPr lang="en-US" smtClean="0"/>
              <a:t>January 5, 2012</a:t>
            </a:r>
            <a:endParaRPr lang="en-US" dirty="0"/>
          </a:p>
        </p:txBody>
      </p:sp>
      <p:sp>
        <p:nvSpPr>
          <p:cNvPr id="4" name="Rectangle 2"/>
          <p:cNvSpPr txBox="1">
            <a:spLocks noChangeArrowheads="1"/>
          </p:cNvSpPr>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kern="0" dirty="0" smtClean="0">
                <a:latin typeface="+mj-lt"/>
                <a:ea typeface="+mj-ea"/>
                <a:cs typeface="+mj-cs"/>
              </a:rPr>
              <a:t>RPG </a:t>
            </a:r>
            <a:r>
              <a:rPr kumimoji="0" lang="en-US" sz="2000" b="0" i="0" u="none" strike="noStrike" kern="0" cap="none" spc="0" normalizeH="0" baseline="0" noProof="0" dirty="0" smtClean="0">
                <a:ln>
                  <a:noFill/>
                </a:ln>
                <a:solidFill>
                  <a:schemeClr val="tx1"/>
                </a:solidFill>
                <a:effectLst/>
                <a:uLnTx/>
                <a:uFillTx/>
                <a:latin typeface="+mj-lt"/>
                <a:ea typeface="+mj-ea"/>
                <a:cs typeface="+mj-cs"/>
              </a:rPr>
              <a:t>Review</a:t>
            </a:r>
          </a:p>
        </p:txBody>
      </p:sp>
      <p:sp>
        <p:nvSpPr>
          <p:cNvPr id="5" name="Rectangle 3"/>
          <p:cNvSpPr txBox="1">
            <a:spLocks noChangeArrowheads="1"/>
          </p:cNvSpPr>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81000" marR="0" lvl="0" indent="-381000" algn="l" defTabSz="914400" rtl="0" eaLnBrk="0" fontAlgn="base" latinLnBrk="0" hangingPunct="0">
              <a:lnSpc>
                <a:spcPct val="90000"/>
              </a:lnSpc>
              <a:spcBef>
                <a:spcPct val="20000"/>
              </a:spcBef>
              <a:spcAft>
                <a:spcPct val="0"/>
              </a:spcAft>
              <a:buClrTx/>
              <a:buSzTx/>
              <a:buFontTx/>
              <a:buChar char="•"/>
              <a:tabLst/>
              <a:defRPr/>
            </a:pPr>
            <a:r>
              <a:rPr kumimoji="0" lang="en-US" sz="2000" b="1" i="0" u="none" strike="noStrike" kern="0" cap="none" spc="0" normalizeH="0" baseline="0" noProof="0" dirty="0" err="1" smtClean="0">
                <a:ln>
                  <a:noFill/>
                </a:ln>
                <a:solidFill>
                  <a:schemeClr val="tx1"/>
                </a:solidFill>
                <a:effectLst/>
                <a:uLnTx/>
                <a:uFillTx/>
                <a:latin typeface="+mn-lt"/>
                <a:ea typeface="+mn-ea"/>
                <a:cs typeface="+mn-cs"/>
              </a:rPr>
              <a:t>Sharyland</a:t>
            </a:r>
            <a:r>
              <a:rPr kumimoji="0" lang="en-US" sz="2000" b="1" i="0" u="none" strike="noStrike" kern="0" cap="none" spc="0" normalizeH="0" baseline="0" noProof="0" dirty="0" smtClean="0">
                <a:ln>
                  <a:noFill/>
                </a:ln>
                <a:solidFill>
                  <a:schemeClr val="tx1"/>
                </a:solidFill>
                <a:effectLst/>
                <a:uLnTx/>
                <a:uFillTx/>
                <a:latin typeface="+mn-lt"/>
                <a:ea typeface="+mn-ea"/>
                <a:cs typeface="+mn-cs"/>
              </a:rPr>
              <a:t> Utilities</a:t>
            </a:r>
            <a:r>
              <a:rPr kumimoji="0" lang="en-US" sz="2000" b="1" i="0" u="none" strike="noStrike" kern="0" cap="none" spc="0" normalizeH="0" noProof="0" dirty="0" smtClean="0">
                <a:ln>
                  <a:noFill/>
                </a:ln>
                <a:solidFill>
                  <a:schemeClr val="tx1"/>
                </a:solidFill>
                <a:effectLst/>
                <a:uLnTx/>
                <a:uFillTx/>
                <a:latin typeface="+mn-lt"/>
                <a:ea typeface="+mn-ea"/>
                <a:cs typeface="+mn-cs"/>
              </a:rPr>
              <a:t> (SU) and BPUB proposed Cross Valley 345 kV project to address normal load growth in East Valley, Port of Brownsville industrial load additions, and maintenance outage issues</a:t>
            </a: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lvl="0" indent="-381000" eaLnBrk="0" hangingPunct="0">
              <a:lnSpc>
                <a:spcPct val="90000"/>
              </a:lnSpc>
              <a:spcBef>
                <a:spcPct val="20000"/>
              </a:spcBef>
              <a:buFontTx/>
              <a:buChar char="•"/>
            </a:pPr>
            <a:endParaRPr lang="en-US" sz="2000" b="1" kern="0" dirty="0" smtClean="0">
              <a:latin typeface="+mn-lt"/>
            </a:endParaRPr>
          </a:p>
          <a:p>
            <a:pPr marL="381000" lvl="0" indent="-381000" eaLnBrk="0" hangingPunct="0">
              <a:lnSpc>
                <a:spcPct val="90000"/>
              </a:lnSpc>
              <a:spcBef>
                <a:spcPct val="20000"/>
              </a:spcBef>
              <a:buFontTx/>
              <a:buChar char="•"/>
            </a:pPr>
            <a:r>
              <a:rPr lang="en-US" sz="2000" b="1" kern="0" dirty="0" smtClean="0">
                <a:latin typeface="+mn-lt"/>
              </a:rPr>
              <a:t>RPG participants could not come to consensus about appropriateness of including </a:t>
            </a:r>
            <a:r>
              <a:rPr lang="en-US" sz="2000" b="1" kern="0" dirty="0" smtClean="0">
                <a:latin typeface="+mn-lt"/>
              </a:rPr>
              <a:t>new 250 </a:t>
            </a:r>
            <a:r>
              <a:rPr lang="en-US" sz="2000" b="1" kern="0" dirty="0" smtClean="0">
                <a:latin typeface="+mn-lt"/>
              </a:rPr>
              <a:t>MW industrial load </a:t>
            </a:r>
            <a:r>
              <a:rPr lang="en-US" sz="2000" b="1" kern="0" dirty="0" smtClean="0">
                <a:latin typeface="+mn-lt"/>
              </a:rPr>
              <a:t>addition </a:t>
            </a:r>
            <a:r>
              <a:rPr lang="en-US" sz="2000" b="1" kern="0" dirty="0" smtClean="0">
                <a:latin typeface="+mn-lt"/>
              </a:rPr>
              <a:t>in the study case (modeled at Loma Alta 138 kV substation)</a:t>
            </a:r>
          </a:p>
          <a:p>
            <a:pPr marL="381000" lvl="0" indent="-381000" eaLnBrk="0" hangingPunct="0">
              <a:lnSpc>
                <a:spcPct val="90000"/>
              </a:lnSpc>
              <a:spcBef>
                <a:spcPct val="20000"/>
              </a:spcBef>
              <a:buFontTx/>
              <a:buChar char="•"/>
            </a:pPr>
            <a:endParaRPr lang="en-US" sz="2000" b="1" kern="0" dirty="0" smtClean="0">
              <a:latin typeface="+mn-lt"/>
            </a:endParaRPr>
          </a:p>
          <a:p>
            <a:pPr marL="381000" lvl="0" indent="-381000" eaLnBrk="0" hangingPunct="0">
              <a:lnSpc>
                <a:spcPct val="90000"/>
              </a:lnSpc>
              <a:spcBef>
                <a:spcPct val="20000"/>
              </a:spcBef>
              <a:buFontTx/>
              <a:buChar char="•"/>
            </a:pPr>
            <a:r>
              <a:rPr lang="en-US" sz="2000" b="1" kern="0" dirty="0" smtClean="0">
                <a:latin typeface="+mn-lt"/>
              </a:rPr>
              <a:t>ERCOT performed Independent Review of project</a:t>
            </a:r>
          </a:p>
          <a:p>
            <a:pPr marL="838200" lvl="1" indent="-381000" eaLnBrk="0" hangingPunct="0">
              <a:lnSpc>
                <a:spcPct val="90000"/>
              </a:lnSpc>
              <a:spcBef>
                <a:spcPct val="20000"/>
              </a:spcBef>
              <a:buFontTx/>
              <a:buChar char="•"/>
            </a:pPr>
            <a:r>
              <a:rPr lang="en-US" sz="2000" b="1" kern="0" dirty="0" smtClean="0">
                <a:latin typeface="+mn-lt"/>
              </a:rPr>
              <a:t>Analysis conducted with and without 250 MW load addition</a:t>
            </a:r>
          </a:p>
          <a:p>
            <a:pPr marL="838200" lvl="1" indent="-381000" eaLnBrk="0" hangingPunct="0">
              <a:lnSpc>
                <a:spcPct val="90000"/>
              </a:lnSpc>
              <a:spcBef>
                <a:spcPct val="20000"/>
              </a:spcBef>
              <a:buFontTx/>
              <a:buChar char="•"/>
            </a:pPr>
            <a:r>
              <a:rPr kumimoji="0" lang="en-US" sz="2000" b="1" i="0" u="none" strike="noStrike" kern="0" cap="none" spc="0" normalizeH="0" dirty="0" smtClean="0">
                <a:ln>
                  <a:noFill/>
                </a:ln>
                <a:solidFill>
                  <a:schemeClr val="tx1"/>
                </a:solidFill>
                <a:effectLst/>
                <a:uLnTx/>
                <a:uFillTx/>
                <a:latin typeface="+mn-lt"/>
                <a:ea typeface="+mn-ea"/>
                <a:cs typeface="+mn-cs"/>
              </a:rPr>
              <a:t>Analysis focused on steady-state reliability needs in 2016</a:t>
            </a:r>
          </a:p>
          <a:p>
            <a:pPr marL="838200" lvl="1" indent="-381000" eaLnBrk="0" hangingPunct="0">
              <a:lnSpc>
                <a:spcPct val="90000"/>
              </a:lnSpc>
              <a:spcBef>
                <a:spcPct val="20000"/>
              </a:spcBef>
              <a:buFontTx/>
              <a:buChar char="•"/>
            </a:pPr>
            <a:r>
              <a:rPr lang="en-US" sz="2000" b="1" kern="0" dirty="0" smtClean="0">
                <a:latin typeface="+mn-lt"/>
              </a:rPr>
              <a:t>Long-term (2020) sensitivity analysis performed</a:t>
            </a:r>
            <a:endParaRPr kumimoji="0" lang="en-US" sz="2000" b="1" i="0" u="none" strike="noStrike" kern="0" cap="none" spc="0" normalizeH="0" dirty="0" smtClean="0">
              <a:ln>
                <a:noFill/>
              </a:ln>
              <a:solidFill>
                <a:schemeClr val="tx1"/>
              </a:solidFill>
              <a:effectLst/>
              <a:uLnTx/>
              <a:uFillTx/>
              <a:latin typeface="+mn-lt"/>
              <a:ea typeface="+mn-ea"/>
              <a:cs typeface="+mn-cs"/>
            </a:endParaRPr>
          </a:p>
          <a:p>
            <a:pPr marL="381000" marR="0" lvl="0" indent="-381000" algn="l" defTabSz="914400" rtl="0" eaLnBrk="0" fontAlgn="base" latinLnBrk="0" hangingPunct="0">
              <a:lnSpc>
                <a:spcPct val="90000"/>
              </a:lnSpc>
              <a:spcBef>
                <a:spcPct val="20000"/>
              </a:spcBef>
              <a:spcAft>
                <a:spcPct val="0"/>
              </a:spcAft>
              <a:buClrTx/>
              <a:buSzTx/>
              <a:buFontTx/>
              <a:buChar char="•"/>
              <a:tabLst/>
              <a:defRPr/>
            </a:pPr>
            <a:endParaRPr kumimoji="0" lang="en-US" sz="2000" b="1" i="0" u="none" strike="noStrike" kern="0" cap="none" spc="0" normalizeH="0" dirty="0" smtClean="0">
              <a:ln>
                <a:noFill/>
              </a:ln>
              <a:solidFill>
                <a:schemeClr val="tx1"/>
              </a:solidFill>
              <a:effectLst/>
              <a:uLnTx/>
              <a:uFillTx/>
              <a:latin typeface="+mn-lt"/>
              <a:ea typeface="+mn-ea"/>
              <a:cs typeface="+mn-cs"/>
            </a:endParaRPr>
          </a:p>
          <a:p>
            <a:pPr marL="381000" marR="0" lvl="0" indent="-381000" algn="l" defTabSz="914400" rtl="0" eaLnBrk="0" fontAlgn="base" latinLnBrk="0" hangingPunct="0">
              <a:lnSpc>
                <a:spcPct val="90000"/>
              </a:lnSpc>
              <a:spcBef>
                <a:spcPct val="20000"/>
              </a:spcBef>
              <a:spcAft>
                <a:spcPct val="0"/>
              </a:spcAft>
              <a:buClrTx/>
              <a:buSzTx/>
              <a:buFontTx/>
              <a:buChar char="•"/>
              <a:tabLst/>
              <a:defRPr/>
            </a:pP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marR="0" lvl="0" indent="-381000" algn="l" defTabSz="914400" rtl="0" eaLnBrk="0" fontAlgn="base" latinLnBrk="0" hangingPunct="0">
              <a:lnSpc>
                <a:spcPct val="90000"/>
              </a:lnSpc>
              <a:spcBef>
                <a:spcPct val="20000"/>
              </a:spcBef>
              <a:spcAft>
                <a:spcPct val="0"/>
              </a:spcAft>
              <a:buClrTx/>
              <a:buSzTx/>
              <a:tabLst/>
              <a:defRPr/>
            </a:pPr>
            <a:r>
              <a:rPr lang="en-US" sz="2000" b="1" kern="0" dirty="0" smtClean="0">
                <a:latin typeface="+mn-lt"/>
              </a:rPr>
              <a:t> </a:t>
            </a: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a:p>
            <a:pPr marL="381000" marR="0" lvl="0" indent="-381000" algn="l" defTabSz="914400" rtl="0" eaLnBrk="1" fontAlgn="base" latinLnBrk="0" hangingPunct="1">
              <a:lnSpc>
                <a:spcPct val="90000"/>
              </a:lnSpc>
              <a:spcBef>
                <a:spcPct val="20000"/>
              </a:spcBef>
              <a:spcAft>
                <a:spcPct val="0"/>
              </a:spcAft>
              <a:buClrTx/>
              <a:buSzTx/>
              <a:buFontTx/>
              <a:buChar char="•"/>
              <a:tabLst/>
              <a:defRPr/>
            </a:pP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Independent Review Reliability Analysis</a:t>
            </a:r>
          </a:p>
        </p:txBody>
      </p:sp>
      <p:sp>
        <p:nvSpPr>
          <p:cNvPr id="5125" name="Rectangle 3"/>
          <p:cNvSpPr>
            <a:spLocks noGrp="1" noChangeArrowheads="1"/>
          </p:cNvSpPr>
          <p:nvPr>
            <p:ph type="body" idx="4294967295"/>
          </p:nvPr>
        </p:nvSpPr>
        <p:spPr>
          <a:xfrm>
            <a:off x="457200" y="1016732"/>
            <a:ext cx="8229600" cy="4724400"/>
          </a:xfrm>
        </p:spPr>
        <p:txBody>
          <a:bodyPr/>
          <a:lstStyle/>
          <a:p>
            <a:pPr marL="381000" indent="-381000">
              <a:lnSpc>
                <a:spcPct val="90000"/>
              </a:lnSpc>
            </a:pPr>
            <a:r>
              <a:rPr lang="en-US" dirty="0" smtClean="0"/>
              <a:t>Without </a:t>
            </a:r>
            <a:r>
              <a:rPr lang="en-US" dirty="0" smtClean="0"/>
              <a:t>250 MW load </a:t>
            </a:r>
            <a:r>
              <a:rPr lang="en-US" dirty="0" smtClean="0"/>
              <a:t>additions there was one N-0 thermal violation and multiple N-1 violations </a:t>
            </a:r>
            <a:r>
              <a:rPr lang="en-US" dirty="0" smtClean="0"/>
              <a:t>for 2016</a:t>
            </a:r>
            <a:r>
              <a:rPr lang="en-US" dirty="0" smtClean="0"/>
              <a:t>:</a:t>
            </a:r>
          </a:p>
        </p:txBody>
      </p:sp>
      <p:pic>
        <p:nvPicPr>
          <p:cNvPr id="6" name="Picture 5"/>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27684" y="1664804"/>
            <a:ext cx="5508612" cy="453294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Independent Review Reliability Analysis</a:t>
            </a:r>
          </a:p>
        </p:txBody>
      </p:sp>
      <p:sp>
        <p:nvSpPr>
          <p:cNvPr id="5125" name="Rectangle 3"/>
          <p:cNvSpPr>
            <a:spLocks noGrp="1" noChangeArrowheads="1"/>
          </p:cNvSpPr>
          <p:nvPr>
            <p:ph type="body" idx="4294967295"/>
          </p:nvPr>
        </p:nvSpPr>
        <p:spPr>
          <a:xfrm>
            <a:off x="457200" y="1016732"/>
            <a:ext cx="8229600" cy="4724400"/>
          </a:xfrm>
        </p:spPr>
        <p:txBody>
          <a:bodyPr/>
          <a:lstStyle/>
          <a:p>
            <a:pPr marL="381000" indent="-381000">
              <a:lnSpc>
                <a:spcPct val="90000"/>
              </a:lnSpc>
            </a:pPr>
            <a:r>
              <a:rPr lang="en-US" dirty="0" smtClean="0"/>
              <a:t>With </a:t>
            </a:r>
            <a:r>
              <a:rPr lang="en-US" dirty="0" smtClean="0"/>
              <a:t>250 MW load </a:t>
            </a:r>
            <a:r>
              <a:rPr lang="en-US" dirty="0" smtClean="0"/>
              <a:t>additions there were multiple N-0 and N-1 thermal violations </a:t>
            </a:r>
            <a:r>
              <a:rPr lang="en-US" dirty="0" smtClean="0"/>
              <a:t>for 2016</a:t>
            </a:r>
            <a:r>
              <a:rPr lang="en-US" dirty="0" smtClean="0"/>
              <a:t>:</a:t>
            </a:r>
          </a:p>
        </p:txBody>
      </p:sp>
      <p:pic>
        <p:nvPicPr>
          <p:cNvPr id="7" name="Picture 6"/>
          <p:cNvPicPr/>
          <p:nvPr/>
        </p:nvPicPr>
        <p:blipFill>
          <a:blip r:embed="rId2" cstate="print"/>
          <a:srcRect/>
          <a:stretch>
            <a:fillRect/>
          </a:stretch>
        </p:blipFill>
        <p:spPr bwMode="auto">
          <a:xfrm>
            <a:off x="1691680" y="1664805"/>
            <a:ext cx="5554179" cy="45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Reliability Analysis: N-1-1</a:t>
            </a:r>
          </a:p>
        </p:txBody>
      </p:sp>
      <p:sp>
        <p:nvSpPr>
          <p:cNvPr id="5125" name="Rectangle 3"/>
          <p:cNvSpPr>
            <a:spLocks noGrp="1" noChangeArrowheads="1"/>
          </p:cNvSpPr>
          <p:nvPr>
            <p:ph type="body" idx="4294967295"/>
          </p:nvPr>
        </p:nvSpPr>
        <p:spPr>
          <a:xfrm>
            <a:off x="457200" y="908720"/>
            <a:ext cx="8229600" cy="4724400"/>
          </a:xfrm>
        </p:spPr>
        <p:txBody>
          <a:bodyPr/>
          <a:lstStyle/>
          <a:p>
            <a:pPr marL="381000" indent="-381000">
              <a:lnSpc>
                <a:spcPct val="90000"/>
              </a:lnSpc>
            </a:pPr>
            <a:r>
              <a:rPr lang="en-US" dirty="0" smtClean="0"/>
              <a:t>Multiple N-1-1 (Category C) contingency overloads</a:t>
            </a:r>
          </a:p>
          <a:p>
            <a:pPr marL="781050" lvl="1" indent="-381000">
              <a:lnSpc>
                <a:spcPct val="90000"/>
              </a:lnSpc>
            </a:pPr>
            <a:r>
              <a:rPr lang="en-US" sz="1800" dirty="0" smtClean="0"/>
              <a:t>Highest post-contingency overload is 167.2% of emergency rating (12 lines loaded &gt;120%) - without 250 MW load additions </a:t>
            </a:r>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endParaRPr lang="en-US" sz="1800" dirty="0" smtClean="0"/>
          </a:p>
          <a:p>
            <a:pPr marL="781050" lvl="1" indent="-381000">
              <a:lnSpc>
                <a:spcPct val="90000"/>
              </a:lnSpc>
              <a:buFont typeface="Wingdings" pitchFamily="2" charset="2"/>
              <a:buChar char="v"/>
            </a:pPr>
            <a:r>
              <a:rPr lang="en-US" sz="1800" dirty="0" smtClean="0"/>
              <a:t>Load </a:t>
            </a:r>
            <a:r>
              <a:rPr lang="en-US" sz="1800" dirty="0" smtClean="0"/>
              <a:t>shed allowed under NERC and ERCOT planning criteria for Category C contingency events, but exposure and extent of load shed is not practical or desirable</a:t>
            </a:r>
          </a:p>
        </p:txBody>
      </p:sp>
      <p:pic>
        <p:nvPicPr>
          <p:cNvPr id="6" name="Picture 5"/>
          <p:cNvPicPr/>
          <p:nvPr/>
        </p:nvPicPr>
        <p:blipFill>
          <a:blip r:embed="rId2" cstate="print"/>
          <a:srcRect l="6091" t="9582" r="6091" b="10560"/>
          <a:stretch>
            <a:fillRect/>
          </a:stretch>
        </p:blipFill>
        <p:spPr bwMode="auto">
          <a:xfrm>
            <a:off x="791580" y="1988840"/>
            <a:ext cx="4176464" cy="3204356"/>
          </a:xfrm>
          <a:prstGeom prst="rect">
            <a:avLst/>
          </a:prstGeom>
          <a:noFill/>
          <a:ln w="9525">
            <a:noFill/>
            <a:miter lim="800000"/>
            <a:headEnd/>
            <a:tailEnd/>
          </a:ln>
        </p:spPr>
      </p:pic>
      <p:sp>
        <p:nvSpPr>
          <p:cNvPr id="7" name="Rectangle 6"/>
          <p:cNvSpPr/>
          <p:nvPr/>
        </p:nvSpPr>
        <p:spPr>
          <a:xfrm>
            <a:off x="5184068" y="1808820"/>
            <a:ext cx="3564396" cy="684076"/>
          </a:xfrm>
          <a:prstGeom prst="rect">
            <a:avLst/>
          </a:prstGeom>
          <a:solidFill>
            <a:schemeClr val="bg1"/>
          </a:solidFill>
          <a:ln>
            <a:solidFill>
              <a:srgbClr val="FF99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smtClean="0">
                <a:solidFill>
                  <a:schemeClr val="tx1"/>
                </a:solidFill>
              </a:rPr>
              <a:t>~175 MW would need to be shed following the first contingency</a:t>
            </a:r>
            <a:endParaRPr lang="en-US" sz="1700" dirty="0">
              <a:solidFill>
                <a:schemeClr val="tx1"/>
              </a:solidFill>
            </a:endParaRPr>
          </a:p>
        </p:txBody>
      </p:sp>
      <p:sp>
        <p:nvSpPr>
          <p:cNvPr id="9" name="Rectangle 8"/>
          <p:cNvSpPr/>
          <p:nvPr/>
        </p:nvSpPr>
        <p:spPr>
          <a:xfrm>
            <a:off x="5184068" y="2600908"/>
            <a:ext cx="3564396" cy="2772308"/>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smtClean="0">
                <a:solidFill>
                  <a:schemeClr val="tx1"/>
                </a:solidFill>
              </a:rPr>
              <a:t>Additional ~190 MW would need to be shed following the second contingency</a:t>
            </a:r>
          </a:p>
          <a:p>
            <a:pPr algn="ctr"/>
            <a:endParaRPr lang="en-US" sz="1700" dirty="0" smtClean="0">
              <a:solidFill>
                <a:schemeClr val="tx1"/>
              </a:solidFill>
            </a:endParaRPr>
          </a:p>
          <a:p>
            <a:pPr algn="ctr"/>
            <a:r>
              <a:rPr lang="en-US" sz="1700" dirty="0" smtClean="0">
                <a:solidFill>
                  <a:schemeClr val="tx1"/>
                </a:solidFill>
              </a:rPr>
              <a:t>80% (290 MW) of the 365 MW total load shed needed for N-1-1 would be in the shaded area</a:t>
            </a:r>
          </a:p>
          <a:p>
            <a:pPr algn="ctr"/>
            <a:endParaRPr lang="en-US" sz="1700" dirty="0" smtClean="0">
              <a:solidFill>
                <a:schemeClr val="tx1"/>
              </a:solidFill>
            </a:endParaRPr>
          </a:p>
          <a:p>
            <a:pPr algn="ctr"/>
            <a:r>
              <a:rPr lang="en-US" sz="1700" dirty="0" smtClean="0">
                <a:solidFill>
                  <a:schemeClr val="tx1"/>
                </a:solidFill>
              </a:rPr>
              <a:t>2016 peak in this shaded area is 627 MW</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xplosion 1 10"/>
          <p:cNvSpPr/>
          <p:nvPr/>
        </p:nvSpPr>
        <p:spPr>
          <a:xfrm>
            <a:off x="287524" y="3501008"/>
            <a:ext cx="3456384" cy="2960948"/>
          </a:xfrm>
          <a:prstGeom prst="irregularSeal1">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Cross Valley 345 kV line needed to reduce N-1-1 load shed risk</a:t>
            </a:r>
            <a:endParaRPr lang="en-US" dirty="0">
              <a:solidFill>
                <a:schemeClr val="tx1"/>
              </a:solidFill>
            </a:endParaRPr>
          </a:p>
        </p:txBody>
      </p:sp>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N-1-1 Load Shed Exposure</a:t>
            </a:r>
          </a:p>
        </p:txBody>
      </p:sp>
      <p:pic>
        <p:nvPicPr>
          <p:cNvPr id="1026" name="Picture 2"/>
          <p:cNvPicPr>
            <a:picLocks noChangeAspect="1" noChangeArrowheads="1"/>
          </p:cNvPicPr>
          <p:nvPr/>
        </p:nvPicPr>
        <p:blipFill>
          <a:blip r:embed="rId2" cstate="print"/>
          <a:srcRect/>
          <a:stretch>
            <a:fillRect/>
          </a:stretch>
        </p:blipFill>
        <p:spPr bwMode="auto">
          <a:xfrm>
            <a:off x="0" y="692696"/>
            <a:ext cx="5219041" cy="2880320"/>
          </a:xfrm>
          <a:prstGeom prst="rect">
            <a:avLst/>
          </a:prstGeom>
          <a:noFill/>
          <a:ln w="9525">
            <a:noFill/>
            <a:miter lim="800000"/>
            <a:headEnd/>
            <a:tailEnd/>
          </a:ln>
        </p:spPr>
      </p:pic>
      <p:pic>
        <p:nvPicPr>
          <p:cNvPr id="7" name="Picture 6"/>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95936" y="3068960"/>
            <a:ext cx="5040560" cy="3112393"/>
          </a:xfrm>
          <a:prstGeom prst="rect">
            <a:avLst/>
          </a:prstGeom>
          <a:noFill/>
          <a:ln>
            <a:solidFill>
              <a:schemeClr val="tx1"/>
            </a:solidFill>
          </a:ln>
        </p:spPr>
      </p:pic>
      <p:sp>
        <p:nvSpPr>
          <p:cNvPr id="9" name="Left Arrow Callout 8"/>
          <p:cNvSpPr/>
          <p:nvPr/>
        </p:nvSpPr>
        <p:spPr>
          <a:xfrm>
            <a:off x="5328084" y="800708"/>
            <a:ext cx="3600400" cy="1116124"/>
          </a:xfrm>
          <a:prstGeom prst="leftArrowCallout">
            <a:avLst>
              <a:gd name="adj1" fmla="val 25000"/>
              <a:gd name="adj2" fmla="val 25000"/>
              <a:gd name="adj3" fmla="val 25000"/>
              <a:gd name="adj4" fmla="val 78793"/>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2016 load duration curve for Brownsville area showing N-1-1 load shed threshold</a:t>
            </a:r>
            <a:endParaRPr lang="en-US" dirty="0">
              <a:solidFill>
                <a:schemeClr val="tx1"/>
              </a:solidFill>
            </a:endParaRPr>
          </a:p>
        </p:txBody>
      </p:sp>
      <p:sp>
        <p:nvSpPr>
          <p:cNvPr id="12" name="Down Arrow Callout 11"/>
          <p:cNvSpPr/>
          <p:nvPr/>
        </p:nvSpPr>
        <p:spPr>
          <a:xfrm>
            <a:off x="6048164" y="1988840"/>
            <a:ext cx="2880320" cy="1008112"/>
          </a:xfrm>
          <a:prstGeom prst="downArrowCallou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2010-11 actual daily peaks for Brownsville </a:t>
            </a:r>
            <a:r>
              <a:rPr lang="en-US" dirty="0" smtClean="0">
                <a:solidFill>
                  <a:schemeClr val="tx1"/>
                </a:solidFill>
              </a:rPr>
              <a:t>area</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ftr" sz="quarter" idx="11"/>
          </p:nvPr>
        </p:nvSpPr>
        <p:spPr>
          <a:noFill/>
        </p:spPr>
        <p:txBody>
          <a:bodyPr/>
          <a:lstStyle/>
          <a:p>
            <a:r>
              <a:rPr lang="en-US" dirty="0" smtClean="0"/>
              <a:t>TAC</a:t>
            </a:r>
          </a:p>
        </p:txBody>
      </p:sp>
      <p:sp>
        <p:nvSpPr>
          <p:cNvPr id="5123"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5124" name="Rectangle 2"/>
          <p:cNvSpPr>
            <a:spLocks noGrp="1" noChangeArrowheads="1"/>
          </p:cNvSpPr>
          <p:nvPr>
            <p:ph type="title" idx="4294967295"/>
          </p:nvPr>
        </p:nvSpPr>
        <p:spPr/>
        <p:txBody>
          <a:bodyPr/>
          <a:lstStyle/>
          <a:p>
            <a:pPr eaLnBrk="1" hangingPunct="1"/>
            <a:r>
              <a:rPr lang="en-US" dirty="0" smtClean="0"/>
              <a:t>Long Term Considerations</a:t>
            </a:r>
          </a:p>
        </p:txBody>
      </p:sp>
      <p:sp>
        <p:nvSpPr>
          <p:cNvPr id="5125" name="Rectangle 3"/>
          <p:cNvSpPr>
            <a:spLocks noGrp="1" noChangeArrowheads="1"/>
          </p:cNvSpPr>
          <p:nvPr>
            <p:ph type="body" idx="4294967295"/>
          </p:nvPr>
        </p:nvSpPr>
        <p:spPr>
          <a:xfrm>
            <a:off x="457200" y="1016732"/>
            <a:ext cx="8229600" cy="4724400"/>
          </a:xfrm>
        </p:spPr>
        <p:txBody>
          <a:bodyPr/>
          <a:lstStyle/>
          <a:p>
            <a:pPr marL="381000" indent="-381000">
              <a:lnSpc>
                <a:spcPct val="90000"/>
              </a:lnSpc>
            </a:pPr>
            <a:r>
              <a:rPr lang="en-US" dirty="0" smtClean="0"/>
              <a:t>2020 ERCOT Long Term Study DOE case analyzed to determine long-term reliability needs in Valley</a:t>
            </a:r>
          </a:p>
          <a:p>
            <a:pPr marL="381000" indent="-381000">
              <a:lnSpc>
                <a:spcPct val="90000"/>
              </a:lnSpc>
            </a:pPr>
            <a:endParaRPr lang="en-US" dirty="0" smtClean="0"/>
          </a:p>
          <a:p>
            <a:pPr marL="381000" indent="-381000">
              <a:lnSpc>
                <a:spcPct val="90000"/>
              </a:lnSpc>
            </a:pPr>
            <a:r>
              <a:rPr lang="en-US" dirty="0" smtClean="0"/>
              <a:t>Results showed multiple west Valley 138 kV line overloads or near overloads under G-1 + N-1 conditions</a:t>
            </a:r>
          </a:p>
          <a:p>
            <a:pPr marL="381000" indent="-381000">
              <a:lnSpc>
                <a:spcPct val="90000"/>
              </a:lnSpc>
            </a:pPr>
            <a:endParaRPr lang="en-US" dirty="0" smtClean="0"/>
          </a:p>
          <a:p>
            <a:pPr marL="381000" indent="-381000">
              <a:lnSpc>
                <a:spcPct val="90000"/>
              </a:lnSpc>
            </a:pPr>
            <a:r>
              <a:rPr lang="en-US" b="1" dirty="0" smtClean="0"/>
              <a:t>A North Edinburg to South McAllen 345 kV line would solve most of these constraints</a:t>
            </a:r>
          </a:p>
          <a:p>
            <a:pPr marL="781050" lvl="1" indent="-381000">
              <a:lnSpc>
                <a:spcPct val="90000"/>
              </a:lnSpc>
            </a:pPr>
            <a:r>
              <a:rPr lang="en-US" b="1" dirty="0" smtClean="0"/>
              <a:t>Resolves ~ $95M worth of 138 kV line upgrades</a:t>
            </a:r>
          </a:p>
          <a:p>
            <a:pPr marL="781050" lvl="1" indent="-381000">
              <a:lnSpc>
                <a:spcPct val="90000"/>
              </a:lnSpc>
            </a:pPr>
            <a:endParaRPr lang="en-US" b="1" dirty="0" smtClean="0"/>
          </a:p>
          <a:p>
            <a:pPr marL="381000" indent="-381000">
              <a:lnSpc>
                <a:spcPct val="90000"/>
              </a:lnSpc>
            </a:pPr>
            <a:r>
              <a:rPr lang="en-US" b="1" dirty="0" smtClean="0"/>
              <a:t>Conclusion:</a:t>
            </a:r>
          </a:p>
          <a:p>
            <a:pPr marL="781050" lvl="1" indent="-381000">
              <a:lnSpc>
                <a:spcPct val="90000"/>
              </a:lnSpc>
            </a:pPr>
            <a:r>
              <a:rPr lang="en-US" b="1" dirty="0" smtClean="0"/>
              <a:t>Any Cross Valley 345 kV line should be routed in proximity to South McAllen to account for long term needs in the west Valley area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ftr" sz="quarter" idx="11"/>
          </p:nvPr>
        </p:nvSpPr>
        <p:spPr>
          <a:noFill/>
        </p:spPr>
        <p:txBody>
          <a:bodyPr/>
          <a:lstStyle/>
          <a:p>
            <a:r>
              <a:rPr lang="en-US" dirty="0" smtClean="0"/>
              <a:t>TAC</a:t>
            </a:r>
          </a:p>
        </p:txBody>
      </p:sp>
      <p:sp>
        <p:nvSpPr>
          <p:cNvPr id="12291" name="Rectangle 4"/>
          <p:cNvSpPr>
            <a:spLocks noGrp="1" noChangeArrowheads="1"/>
          </p:cNvSpPr>
          <p:nvPr>
            <p:ph type="dt" sz="quarter" idx="12"/>
          </p:nvPr>
        </p:nvSpPr>
        <p:spPr>
          <a:noFill/>
        </p:spPr>
        <p:txBody>
          <a:bodyPr/>
          <a:lstStyle/>
          <a:p>
            <a:r>
              <a:rPr lang="en-US" smtClean="0"/>
              <a:t>January 5, 2012</a:t>
            </a:r>
            <a:endParaRPr lang="en-US" dirty="0" smtClean="0"/>
          </a:p>
        </p:txBody>
      </p:sp>
      <p:sp>
        <p:nvSpPr>
          <p:cNvPr id="12292" name="Rectangle 2"/>
          <p:cNvSpPr>
            <a:spLocks noGrp="1" noChangeArrowheads="1"/>
          </p:cNvSpPr>
          <p:nvPr>
            <p:ph type="title" idx="4294967295"/>
          </p:nvPr>
        </p:nvSpPr>
        <p:spPr/>
        <p:txBody>
          <a:bodyPr/>
          <a:lstStyle/>
          <a:p>
            <a:pPr eaLnBrk="1" hangingPunct="1"/>
            <a:r>
              <a:rPr lang="en-US" dirty="0" smtClean="0"/>
              <a:t>Port of Brownsville Industrial Load </a:t>
            </a:r>
            <a:r>
              <a:rPr lang="en-US" dirty="0" smtClean="0"/>
              <a:t>Additions</a:t>
            </a:r>
            <a:endParaRPr lang="en-US" dirty="0" smtClean="0"/>
          </a:p>
        </p:txBody>
      </p:sp>
      <p:sp>
        <p:nvSpPr>
          <p:cNvPr id="12293" name="Rectangle 3"/>
          <p:cNvSpPr>
            <a:spLocks noGrp="1" noChangeArrowheads="1"/>
          </p:cNvSpPr>
          <p:nvPr>
            <p:ph type="body" idx="4294967295"/>
          </p:nvPr>
        </p:nvSpPr>
        <p:spPr>
          <a:xfrm>
            <a:off x="457200" y="908720"/>
            <a:ext cx="8229600" cy="5076564"/>
          </a:xfrm>
        </p:spPr>
        <p:txBody>
          <a:bodyPr/>
          <a:lstStyle/>
          <a:p>
            <a:pPr marL="381000" indent="-381000">
              <a:lnSpc>
                <a:spcPct val="90000"/>
              </a:lnSpc>
            </a:pPr>
            <a:r>
              <a:rPr lang="en-US" dirty="0" smtClean="0"/>
              <a:t>RPG did not come to consensus about appropriateness of including the 250 MW industrial load additions in the study case</a:t>
            </a:r>
          </a:p>
          <a:p>
            <a:pPr marL="781050" lvl="1" indent="-381000">
              <a:lnSpc>
                <a:spcPct val="90000"/>
              </a:lnSpc>
            </a:pPr>
            <a:r>
              <a:rPr lang="en-US" sz="1800" dirty="0" smtClean="0"/>
              <a:t>BPUB and Brownsville Economic Development Council (BEDC) indicated that load modeled is representative of previous industrial customer projects that have chosen to locate elsewhere due to lack of electric infrastructure in area</a:t>
            </a:r>
          </a:p>
          <a:p>
            <a:pPr marL="1181100" lvl="2" indent="-381000">
              <a:lnSpc>
                <a:spcPct val="90000"/>
              </a:lnSpc>
            </a:pPr>
            <a:r>
              <a:rPr lang="en-US" dirty="0" smtClean="0"/>
              <a:t>Has occurred multiple times according to BEDC</a:t>
            </a:r>
          </a:p>
          <a:p>
            <a:pPr marL="781050" lvl="1" indent="-381000">
              <a:lnSpc>
                <a:spcPct val="90000"/>
              </a:lnSpc>
            </a:pPr>
            <a:r>
              <a:rPr lang="en-US" sz="1800" dirty="0" smtClean="0"/>
              <a:t>TIEC commented that it would be inappropriate to plan transmission facilities for the addition of “speculative future loads</a:t>
            </a:r>
            <a:r>
              <a:rPr lang="en-US" sz="1800" dirty="0" smtClean="0"/>
              <a:t>”</a:t>
            </a:r>
            <a:endParaRPr lang="en-US" sz="1800" dirty="0" smtClean="0"/>
          </a:p>
          <a:p>
            <a:pPr marL="381000" indent="-381000">
              <a:lnSpc>
                <a:spcPct val="90000"/>
              </a:lnSpc>
            </a:pPr>
            <a:r>
              <a:rPr lang="en-US" dirty="0" smtClean="0"/>
              <a:t>TDSPs </a:t>
            </a:r>
            <a:r>
              <a:rPr lang="en-US" dirty="0" smtClean="0"/>
              <a:t>have responsibility for providing forecasts of discrete load addition assumptions in </a:t>
            </a:r>
            <a:r>
              <a:rPr lang="en-US" dirty="0" smtClean="0"/>
              <a:t>ERCOT planning models</a:t>
            </a:r>
          </a:p>
          <a:p>
            <a:pPr marL="781050" lvl="1" indent="-381000">
              <a:lnSpc>
                <a:spcPct val="90000"/>
              </a:lnSpc>
            </a:pPr>
            <a:r>
              <a:rPr lang="en-US" sz="1800" dirty="0" smtClean="0"/>
              <a:t>ERCOT performs system-wide forecasts</a:t>
            </a:r>
          </a:p>
          <a:p>
            <a:pPr marL="781050" lvl="1" indent="-381000">
              <a:lnSpc>
                <a:spcPct val="90000"/>
              </a:lnSpc>
            </a:pPr>
            <a:r>
              <a:rPr lang="en-US" sz="1800" dirty="0" smtClean="0"/>
              <a:t>ERCOT has not historically </a:t>
            </a:r>
            <a:r>
              <a:rPr lang="en-US" sz="1800" dirty="0" smtClean="0"/>
              <a:t>judged the validity </a:t>
            </a:r>
            <a:r>
              <a:rPr lang="en-US" sz="1800" dirty="0" smtClean="0"/>
              <a:t>of specific </a:t>
            </a:r>
            <a:r>
              <a:rPr lang="en-US" sz="1800" dirty="0" smtClean="0"/>
              <a:t>load additions</a:t>
            </a:r>
            <a:endParaRPr lang="en-US" sz="1800" dirty="0" smtClean="0"/>
          </a:p>
          <a:p>
            <a:pPr marL="381000" indent="-381000">
              <a:lnSpc>
                <a:spcPct val="90000"/>
              </a:lnSpc>
            </a:pPr>
            <a:r>
              <a:rPr lang="en-US" dirty="0" smtClean="0"/>
              <a:t>250 MW load addition in Port of Brownsville assumed in </a:t>
            </a:r>
            <a:r>
              <a:rPr lang="en-US" dirty="0" smtClean="0"/>
              <a:t>ERCOT’s recommendation, while providing a </a:t>
            </a:r>
            <a:r>
              <a:rPr lang="en-US" dirty="0" smtClean="0"/>
              <a:t>sensitivity performed without it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5526</TotalTime>
  <Words>1047</Words>
  <Application>Microsoft Office PowerPoint</Application>
  <PresentationFormat>On-screen Show (4:3)</PresentationFormat>
  <Paragraphs>122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Custom Design</vt:lpstr>
      <vt:lpstr>Cross Valley 345 kV Project</vt:lpstr>
      <vt:lpstr>Cross Valley Background</vt:lpstr>
      <vt:lpstr>Slide 3</vt:lpstr>
      <vt:lpstr>Independent Review Reliability Analysis</vt:lpstr>
      <vt:lpstr>Independent Review Reliability Analysis</vt:lpstr>
      <vt:lpstr>Reliability Analysis: N-1-1</vt:lpstr>
      <vt:lpstr>N-1-1 Load Shed Exposure</vt:lpstr>
      <vt:lpstr>Long Term Considerations</vt:lpstr>
      <vt:lpstr>Port of Brownsville Industrial Load Additions</vt:lpstr>
      <vt:lpstr>Study Conclusions</vt:lpstr>
      <vt:lpstr>Option 5</vt:lpstr>
      <vt:lpstr>Port of Brownsville Industrial Load Additions Sensitivity</vt:lpstr>
      <vt:lpstr>Board of Director Endorsement</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Jeff Billo</cp:lastModifiedBy>
  <cp:revision>300</cp:revision>
  <dcterms:created xsi:type="dcterms:W3CDTF">2005-04-21T14:28:35Z</dcterms:created>
  <dcterms:modified xsi:type="dcterms:W3CDTF">2011-12-29T17:34:16Z</dcterms:modified>
</cp:coreProperties>
</file>